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1" r:id="rId6"/>
    <p:sldId id="260" r:id="rId7"/>
    <p:sldId id="259" r:id="rId8"/>
    <p:sldId id="262" r:id="rId9"/>
    <p:sldId id="263" r:id="rId10"/>
    <p:sldId id="265" r:id="rId11"/>
    <p:sldId id="269" r:id="rId12"/>
    <p:sldId id="268"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00"/>
    <a:srgbClr val="996633"/>
    <a:srgbClr val="411FC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21.04.2022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fincup.ru/" TargetMode="External"/><Relationship Id="rId13" Type="http://schemas.openxmlformats.org/officeDocument/2006/relationships/hyperlink" Target="https://fmc.hse.ru/" TargetMode="External"/><Relationship Id="rId3" Type="http://schemas.openxmlformats.org/officeDocument/2006/relationships/image" Target="../media/image2.png"/><Relationship Id="rId7" Type="http://schemas.openxmlformats.org/officeDocument/2006/relationships/hyperlink" Target="https://casegames.ru/chempionat" TargetMode="External"/><Relationship Id="rId12" Type="http://schemas.openxmlformats.org/officeDocument/2006/relationships/hyperlink" Target="https://&#1093;&#1086;&#1095;&#1091;&#1084;&#1086;&#1075;&#1091;&#1079;&#1085;&#1072;&#1102;.&#1088;&#1092;/" TargetMode="External"/><Relationship Id="rId17" Type="http://schemas.openxmlformats.org/officeDocument/2006/relationships/hyperlink" Target="https://www.youtube.com/channel/UCN5AtnysK4lt7cVYE7ESMOQ" TargetMode="External"/><Relationship Id="rId2" Type="http://schemas.openxmlformats.org/officeDocument/2006/relationships/image" Target="../media/image1.png"/><Relationship Id="rId16" Type="http://schemas.openxmlformats.org/officeDocument/2006/relationships/hyperlink" Target="https://&#1092;&#1080;&#1085;&#1075;&#1088;&#1072;&#1084;&#1086;&#1090;&#1085;&#1086;&#1089;&#1090;&#1100;&#1074;&#1096;&#1082;&#1086;&#1083;&#1077;.&#1088;&#1092;/" TargetMode="External"/><Relationship Id="rId1" Type="http://schemas.openxmlformats.org/officeDocument/2006/relationships/slideLayout" Target="../slideLayouts/slideLayout7.xml"/><Relationship Id="rId6" Type="http://schemas.openxmlformats.org/officeDocument/2006/relationships/hyperlink" Target="https://edu.pacc.ru/" TargetMode="External"/><Relationship Id="rId11" Type="http://schemas.openxmlformats.org/officeDocument/2006/relationships/hyperlink" Target="https://fingram-history.oc3.ru/" TargetMode="External"/><Relationship Id="rId5" Type="http://schemas.openxmlformats.org/officeDocument/2006/relationships/hyperlink" Target="https://happy-finance.ru/" TargetMode="External"/><Relationship Id="rId15" Type="http://schemas.openxmlformats.org/officeDocument/2006/relationships/hyperlink" Target="https://fincult.info/" TargetMode="External"/><Relationship Id="rId10" Type="http://schemas.openxmlformats.org/officeDocument/2006/relationships/hyperlink" Target="https://&#1084;&#1086;&#1080;&#1092;&#1080;&#1085;&#1072;&#1085;&#1089;&#1099;.&#1088;&#1092;/" TargetMode="External"/><Relationship Id="rId4" Type="http://schemas.openxmlformats.org/officeDocument/2006/relationships/image" Target="../media/image4.png"/><Relationship Id="rId9" Type="http://schemas.openxmlformats.org/officeDocument/2006/relationships/hyperlink" Target="https://vk.com/expertsedupacc" TargetMode="External"/><Relationship Id="rId14" Type="http://schemas.openxmlformats.org/officeDocument/2006/relationships/hyperlink" Target="https://vashifinancy.r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14" t="68100" r="11583" b="8225"/>
          <a:stretch/>
        </p:blipFill>
        <p:spPr bwMode="auto">
          <a:xfrm>
            <a:off x="0" y="4509120"/>
            <a:ext cx="9144000" cy="23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815" t="50000" r="54685" b="31913"/>
          <a:stretch/>
        </p:blipFill>
        <p:spPr bwMode="auto">
          <a:xfrm>
            <a:off x="179512" y="260648"/>
            <a:ext cx="1496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75802" y="260648"/>
            <a:ext cx="7288685" cy="2308324"/>
          </a:xfrm>
          <a:prstGeom prst="rect">
            <a:avLst/>
          </a:prstGeom>
          <a:noFill/>
        </p:spPr>
        <p:txBody>
          <a:bodyPr wrap="square" lIns="91440" tIns="45720" rIns="91440" bIns="45720">
            <a:spAutoFit/>
          </a:bodyPr>
          <a:lstStyle/>
          <a:p>
            <a:pPr algn="ctr"/>
            <a:r>
              <a:rPr lang="ru-RU" sz="3600" b="1" cap="none" spc="0" dirty="0" smtClean="0">
                <a:ln w="1905"/>
                <a:solidFill>
                  <a:srgbClr val="00B050"/>
                </a:solidFill>
                <a:effectLst>
                  <a:innerShdw blurRad="69850" dist="43180" dir="5400000">
                    <a:srgbClr val="000000">
                      <a:alpha val="65000"/>
                    </a:srgbClr>
                  </a:innerShdw>
                </a:effectLst>
              </a:rPr>
              <a:t>Педагогическая мастерская:</a:t>
            </a:r>
          </a:p>
          <a:p>
            <a:pPr algn="ctr"/>
            <a:r>
              <a:rPr lang="ru-RU" sz="3600" b="1" dirty="0" smtClean="0">
                <a:ln w="1905"/>
                <a:solidFill>
                  <a:srgbClr val="00B050"/>
                </a:solidFill>
                <a:effectLst>
                  <a:innerShdw blurRad="69850" dist="43180" dir="5400000">
                    <a:srgbClr val="000000">
                      <a:alpha val="65000"/>
                    </a:srgbClr>
                  </a:innerShdw>
                </a:effectLst>
              </a:rPr>
              <a:t>«Финансовая грамотность, как компонент функциональной грамотности»</a:t>
            </a:r>
            <a:endParaRPr lang="ru-RU" sz="3600" b="1" cap="none" spc="0"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0007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14" t="68100" r="11583" b="8225"/>
          <a:stretch/>
        </p:blipFill>
        <p:spPr bwMode="auto">
          <a:xfrm>
            <a:off x="0" y="4509120"/>
            <a:ext cx="9144000" cy="23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815" t="50000" r="54685" b="31913"/>
          <a:stretch/>
        </p:blipFill>
        <p:spPr bwMode="auto">
          <a:xfrm>
            <a:off x="179512" y="260648"/>
            <a:ext cx="1496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3688" y="260648"/>
            <a:ext cx="7216677" cy="4308872"/>
          </a:xfrm>
          <a:prstGeom prst="rect">
            <a:avLst/>
          </a:prstGeom>
          <a:noFill/>
        </p:spPr>
        <p:txBody>
          <a:bodyPr wrap="square" rtlCol="0">
            <a:spAutoFit/>
          </a:bodyPr>
          <a:lstStyle/>
          <a:p>
            <a:r>
              <a:rPr lang="ru-RU" sz="2800" b="1" dirty="0" smtClean="0">
                <a:solidFill>
                  <a:srgbClr val="00B050"/>
                </a:solidFill>
              </a:rPr>
              <a:t>Условия</a:t>
            </a:r>
            <a:r>
              <a:rPr lang="ru-RU" sz="2800" b="1" dirty="0">
                <a:solidFill>
                  <a:srgbClr val="00B050"/>
                </a:solidFill>
              </a:rPr>
              <a:t>: </a:t>
            </a:r>
            <a:r>
              <a:rPr lang="ru-RU" dirty="0"/>
              <a:t>родители уехали на дачу на месяц и оставили в вашем распоряжении небольшую квартиру и 20 000 рублей. </a:t>
            </a:r>
          </a:p>
          <a:p>
            <a:r>
              <a:rPr lang="ru-RU" sz="2800" b="1" dirty="0">
                <a:solidFill>
                  <a:srgbClr val="00B050"/>
                </a:solidFill>
              </a:rPr>
              <a:t>Задание:</a:t>
            </a:r>
            <a:r>
              <a:rPr lang="ru-RU" dirty="0"/>
              <a:t> заполнить таблицу «Расходы на месяц», учитывая приоритетность расходов. </a:t>
            </a:r>
          </a:p>
          <a:p>
            <a:r>
              <a:rPr lang="ru-RU" sz="2800" b="1" dirty="0">
                <a:solidFill>
                  <a:srgbClr val="00B050"/>
                </a:solidFill>
              </a:rPr>
              <a:t>Методический комментарий: </a:t>
            </a:r>
            <a:r>
              <a:rPr lang="ru-RU" dirty="0"/>
              <a:t>в таблицу расходов необходимо включить оплату питания, коммунальных услуг, транспорта, связи, но оставить и свободные строки. </a:t>
            </a:r>
          </a:p>
          <a:p>
            <a:r>
              <a:rPr lang="ru-RU" dirty="0"/>
              <a:t>Практикум выполняется в командах по 3 – 4 человека, время – от 15 до 30 минут. </a:t>
            </a:r>
            <a:endParaRPr lang="ru-RU" dirty="0" smtClean="0"/>
          </a:p>
          <a:p>
            <a:r>
              <a:rPr lang="ru-RU" sz="2800" b="1" dirty="0" smtClean="0">
                <a:solidFill>
                  <a:srgbClr val="00B050"/>
                </a:solidFill>
              </a:rPr>
              <a:t>Цель </a:t>
            </a:r>
            <a:r>
              <a:rPr lang="ru-RU" sz="2800" b="1" dirty="0">
                <a:solidFill>
                  <a:srgbClr val="00B050"/>
                </a:solidFill>
              </a:rPr>
              <a:t>практикума </a:t>
            </a:r>
            <a:r>
              <a:rPr lang="ru-RU" dirty="0"/>
              <a:t>– научиться планировать расходы на пороге самостоятельной жизни (для учащихся 14 – 18 лет). </a:t>
            </a:r>
            <a:endParaRPr lang="ru-RU" dirty="0" smtClean="0"/>
          </a:p>
          <a:p>
            <a:r>
              <a:rPr lang="ru-RU" dirty="0" smtClean="0"/>
              <a:t>Важно </a:t>
            </a:r>
            <a:r>
              <a:rPr lang="ru-RU" dirty="0"/>
              <a:t>организовать коллективное обсуждение результатов работы для формирования установок финансово грамотного поведения!</a:t>
            </a:r>
          </a:p>
        </p:txBody>
      </p:sp>
    </p:spTree>
    <p:extLst>
      <p:ext uri="{BB962C8B-B14F-4D97-AF65-F5344CB8AC3E}">
        <p14:creationId xmlns:p14="http://schemas.microsoft.com/office/powerpoint/2010/main" val="2676073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815" t="50000" r="54685" b="31913"/>
          <a:stretch/>
        </p:blipFill>
        <p:spPr bwMode="auto">
          <a:xfrm>
            <a:off x="179512" y="260648"/>
            <a:ext cx="1496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63688" y="321684"/>
            <a:ext cx="7239995" cy="923330"/>
          </a:xfrm>
          <a:prstGeom prst="rect">
            <a:avLst/>
          </a:prstGeom>
          <a:noFill/>
        </p:spPr>
        <p:txBody>
          <a:bodyPr wrap="none" lIns="91440" tIns="45720" rIns="91440" bIns="45720">
            <a:spAutoFit/>
          </a:bodyPr>
          <a:lstStyle/>
          <a:p>
            <a:pPr algn="ctr"/>
            <a:r>
              <a:rPr lang="ru-RU" sz="4000" b="1" cap="none" spc="0" dirty="0" smtClean="0">
                <a:ln w="1905"/>
                <a:solidFill>
                  <a:srgbClr val="00B050"/>
                </a:solidFill>
                <a:effectLst>
                  <a:innerShdw blurRad="69850" dist="43180" dir="5400000">
                    <a:srgbClr val="000000">
                      <a:alpha val="65000"/>
                    </a:srgbClr>
                  </a:innerShdw>
                </a:effectLst>
              </a:rPr>
              <a:t>Практикум «Семейный отпуск</a:t>
            </a:r>
            <a:r>
              <a:rPr lang="ru-RU" sz="4000" b="1" cap="none" spc="0" dirty="0" smtClean="0">
                <a:ln w="1905"/>
                <a:solidFill>
                  <a:srgbClr val="00B050"/>
                </a:solidFill>
                <a:effectLst>
                  <a:innerShdw blurRad="69850" dist="43180" dir="5400000">
                    <a:srgbClr val="000000">
                      <a:alpha val="65000"/>
                    </a:srgbClr>
                  </a:innerShdw>
                </a:effectLst>
              </a:rPr>
              <a:t>»</a:t>
            </a:r>
          </a:p>
          <a:p>
            <a:pPr algn="ctr"/>
            <a:r>
              <a:rPr lang="ru-RU" sz="1400" b="1" dirty="0" smtClean="0">
                <a:ln w="1905"/>
                <a:solidFill>
                  <a:srgbClr val="00B050"/>
                </a:solidFill>
                <a:effectLst>
                  <a:innerShdw blurRad="69850" dist="43180" dir="5400000">
                    <a:srgbClr val="000000">
                      <a:alpha val="65000"/>
                    </a:srgbClr>
                  </a:innerShdw>
                </a:effectLst>
              </a:rPr>
              <a:t>Блок: Планирование. Расходы и доходы. Финансовая подушка безопасности.</a:t>
            </a:r>
            <a:endParaRPr lang="ru-RU" sz="1400" b="1" cap="none" spc="0" dirty="0">
              <a:ln w="1905"/>
              <a:effectLst>
                <a:innerShdw blurRad="69850" dist="43180" dir="5400000">
                  <a:srgbClr val="000000">
                    <a:alpha val="65000"/>
                  </a:srgbClr>
                </a:innerShdw>
              </a:effectLst>
            </a:endParaRPr>
          </a:p>
        </p:txBody>
      </p:sp>
      <p:sp>
        <p:nvSpPr>
          <p:cNvPr id="4" name="TextBox 3"/>
          <p:cNvSpPr txBox="1"/>
          <p:nvPr/>
        </p:nvSpPr>
        <p:spPr>
          <a:xfrm>
            <a:off x="539552" y="1583757"/>
            <a:ext cx="5616624" cy="4801314"/>
          </a:xfrm>
          <a:prstGeom prst="rect">
            <a:avLst/>
          </a:prstGeom>
          <a:noFill/>
        </p:spPr>
        <p:txBody>
          <a:bodyPr wrap="square" rtlCol="0">
            <a:spAutoFit/>
          </a:bodyPr>
          <a:lstStyle/>
          <a:p>
            <a:pPr algn="just"/>
            <a:r>
              <a:rPr lang="ru-RU" dirty="0"/>
              <a:t>Каждый месяц </a:t>
            </a:r>
            <a:r>
              <a:rPr lang="ru-RU" dirty="0" smtClean="0"/>
              <a:t>семья </a:t>
            </a:r>
            <a:r>
              <a:rPr lang="ru-RU" dirty="0"/>
              <a:t>старается откладывать часть средств на отпуск. </a:t>
            </a:r>
          </a:p>
          <a:p>
            <a:pPr algn="just"/>
            <a:r>
              <a:rPr lang="ru-RU" dirty="0"/>
              <a:t>Однако каждый месяц возникают внеплановые расходы, которые необходимо осуществлять, чтобы удовлетворить потребности членов семьи</a:t>
            </a:r>
            <a:r>
              <a:rPr lang="ru-RU" dirty="0" smtClean="0"/>
              <a:t>.</a:t>
            </a:r>
          </a:p>
          <a:p>
            <a:pPr algn="just"/>
            <a:r>
              <a:rPr lang="ru-RU" dirty="0"/>
              <a:t>Кроме того, каждая команда должна учесть в семейном бюджете те расходы, которые могут возникнуть у семьи в зависимости от месяца.</a:t>
            </a:r>
          </a:p>
          <a:p>
            <a:pPr marL="285750" indent="-285750" algn="just">
              <a:buFont typeface="Arial" pitchFamily="34" charset="0"/>
              <a:buChar char="•"/>
            </a:pPr>
            <a:r>
              <a:rPr lang="ru-RU" dirty="0" smtClean="0"/>
              <a:t>Каждый </a:t>
            </a:r>
            <a:r>
              <a:rPr lang="ru-RU" dirty="0"/>
              <a:t>член семьи должен помнить о своих потребностях и следить за тем, чтобы они удовлетворялись.</a:t>
            </a:r>
          </a:p>
          <a:p>
            <a:pPr marL="285750" indent="-285750" algn="just">
              <a:buFont typeface="Arial" pitchFamily="34" charset="0"/>
              <a:buChar char="•"/>
            </a:pPr>
            <a:r>
              <a:rPr lang="ru-RU" dirty="0"/>
              <a:t>Каждый член семьи высказывается о необходимости тех или иных расходов, обосновывает, какое количество денег нужно потратить. </a:t>
            </a:r>
          </a:p>
          <a:p>
            <a:pPr marL="285750" indent="-285750" algn="just">
              <a:buFont typeface="Arial" pitchFamily="34" charset="0"/>
              <a:buChar char="•"/>
            </a:pPr>
            <a:r>
              <a:rPr lang="ru-RU" dirty="0"/>
              <a:t>Остальные члены семьи предлагают свои варианты, приводя весомые аргументы</a:t>
            </a:r>
            <a:r>
              <a:rPr lang="ru-RU" dirty="0" smtClean="0"/>
              <a:t>.</a:t>
            </a:r>
          </a:p>
        </p:txBody>
      </p:sp>
      <p:pic>
        <p:nvPicPr>
          <p:cNvPr id="3074" name="Picture 2" descr="https://image.shutterstock.com/image-vector/family-holidays-by-sea-happy-260nw-181974590.jpg"/>
          <p:cNvPicPr>
            <a:picLocks noChangeAspect="1" noChangeArrowheads="1"/>
          </p:cNvPicPr>
          <p:nvPr/>
        </p:nvPicPr>
        <p:blipFill rotWithShape="1">
          <a:blip r:embed="rId3">
            <a:extLst>
              <a:ext uri="{28A0092B-C50C-407E-A947-70E740481C1C}">
                <a14:useLocalDpi xmlns:a14="http://schemas.microsoft.com/office/drawing/2010/main" val="0"/>
              </a:ext>
            </a:extLst>
          </a:blip>
          <a:srcRect b="6819"/>
          <a:stretch/>
        </p:blipFill>
        <p:spPr bwMode="auto">
          <a:xfrm>
            <a:off x="6250780" y="2204864"/>
            <a:ext cx="2752902" cy="2773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41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14" t="68100" r="11583" b="8225"/>
          <a:stretch/>
        </p:blipFill>
        <p:spPr bwMode="auto">
          <a:xfrm>
            <a:off x="0" y="4509120"/>
            <a:ext cx="9144000" cy="23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815" t="50000" r="54685" b="31913"/>
          <a:stretch/>
        </p:blipFill>
        <p:spPr bwMode="auto">
          <a:xfrm>
            <a:off x="179512" y="260648"/>
            <a:ext cx="1496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7671" y="260648"/>
            <a:ext cx="7216677" cy="4154984"/>
          </a:xfrm>
          <a:prstGeom prst="rect">
            <a:avLst/>
          </a:prstGeom>
          <a:noFill/>
        </p:spPr>
        <p:txBody>
          <a:bodyPr wrap="square" rtlCol="0">
            <a:spAutoFit/>
          </a:bodyPr>
          <a:lstStyle/>
          <a:p>
            <a:r>
              <a:rPr lang="ru-RU" sz="2800" b="1" dirty="0" smtClean="0">
                <a:solidFill>
                  <a:srgbClr val="00B050"/>
                </a:solidFill>
              </a:rPr>
              <a:t>Рефлексия</a:t>
            </a:r>
          </a:p>
          <a:p>
            <a:endParaRPr lang="ru-RU" sz="2800" b="1" dirty="0">
              <a:solidFill>
                <a:srgbClr val="00B050"/>
              </a:solidFill>
            </a:endParaRPr>
          </a:p>
          <a:p>
            <a:endParaRPr lang="ru-RU" sz="2800" dirty="0">
              <a:solidFill>
                <a:srgbClr val="00B050"/>
              </a:solidFill>
            </a:endParaRPr>
          </a:p>
          <a:p>
            <a:pPr marL="342900" indent="-342900" algn="just">
              <a:buFont typeface="+mj-lt"/>
              <a:buAutoNum type="arabicPeriod"/>
            </a:pPr>
            <a:r>
              <a:rPr lang="ru-RU" dirty="0"/>
              <a:t>Что именно вы делали в процессе игры?</a:t>
            </a:r>
          </a:p>
          <a:p>
            <a:pPr marL="342900" indent="-342900" algn="just">
              <a:buFont typeface="+mj-lt"/>
              <a:buAutoNum type="arabicPeriod"/>
            </a:pPr>
            <a:r>
              <a:rPr lang="ru-RU" dirty="0"/>
              <a:t>Каким образом вы решали, какая сумма необходима на удовлетворение потребностей того члена семьи, за которого вы играли?</a:t>
            </a:r>
          </a:p>
          <a:p>
            <a:pPr marL="342900" indent="-342900" algn="just">
              <a:buFont typeface="+mj-lt"/>
              <a:buAutoNum type="arabicPeriod"/>
            </a:pPr>
            <a:r>
              <a:rPr lang="ru-RU" dirty="0"/>
              <a:t>Каким образом вы убеждали других членов семьи, что для удовлетворения ваших потребностей необходимо потратить данную сумму?</a:t>
            </a:r>
          </a:p>
          <a:p>
            <a:pPr marL="342900" indent="-342900" algn="just">
              <a:buFont typeface="+mj-lt"/>
              <a:buAutoNum type="arabicPeriod"/>
            </a:pPr>
            <a:r>
              <a:rPr lang="ru-RU" dirty="0"/>
              <a:t>Как в реальной жизни вы обосновываете другим членам своей семьи необходимость тех или иных трат для удовлетворения ваших потребностей?</a:t>
            </a:r>
            <a:endParaRPr lang="ru-RU" sz="1200" dirty="0"/>
          </a:p>
        </p:txBody>
      </p:sp>
    </p:spTree>
    <p:extLst>
      <p:ext uri="{BB962C8B-B14F-4D97-AF65-F5344CB8AC3E}">
        <p14:creationId xmlns:p14="http://schemas.microsoft.com/office/powerpoint/2010/main" val="2000037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kleo.ru/img/articles/V4HC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064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514" t="68100" r="11583" b="8225"/>
          <a:stretch/>
        </p:blipFill>
        <p:spPr bwMode="auto">
          <a:xfrm>
            <a:off x="0" y="4509120"/>
            <a:ext cx="9144000" cy="23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815" t="50000" r="54685" b="31913"/>
          <a:stretch/>
        </p:blipFill>
        <p:spPr bwMode="auto">
          <a:xfrm>
            <a:off x="179512" y="260648"/>
            <a:ext cx="1496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4247510"/>
            <a:ext cx="8559972" cy="523220"/>
          </a:xfrm>
          <a:prstGeom prst="rect">
            <a:avLst/>
          </a:prstGeom>
          <a:noFill/>
        </p:spPr>
        <p:txBody>
          <a:bodyPr wrap="none" lIns="91440" tIns="45720" rIns="91440" bIns="45720">
            <a:spAutoFit/>
          </a:bodyPr>
          <a:lstStyle/>
          <a:p>
            <a:r>
              <a:rPr lang="ru-RU" sz="2800" b="1" dirty="0">
                <a:ln w="1905"/>
                <a:solidFill>
                  <a:srgbClr val="00B050"/>
                </a:solidFill>
                <a:effectLst>
                  <a:innerShdw blurRad="69850" dist="43180" dir="5400000">
                    <a:srgbClr val="000000">
                      <a:alpha val="65000"/>
                    </a:srgbClr>
                  </a:innerShdw>
                </a:effectLst>
              </a:rPr>
              <a:t> Желаю вам </a:t>
            </a:r>
            <a:r>
              <a:rPr lang="ru-RU" sz="2800" b="1" dirty="0" smtClean="0">
                <a:ln w="1905"/>
                <a:solidFill>
                  <a:srgbClr val="00B050"/>
                </a:solidFill>
                <a:effectLst>
                  <a:innerShdw blurRad="69850" dist="43180" dir="5400000">
                    <a:srgbClr val="000000">
                      <a:alpha val="65000"/>
                    </a:srgbClr>
                  </a:innerShdw>
                </a:effectLst>
              </a:rPr>
              <a:t>стабильного финансового </a:t>
            </a:r>
            <a:r>
              <a:rPr lang="ru-RU" sz="2800" b="1" dirty="0">
                <a:ln w="1905"/>
                <a:solidFill>
                  <a:srgbClr val="00B050"/>
                </a:solidFill>
                <a:effectLst>
                  <a:innerShdw blurRad="69850" dist="43180" dir="5400000">
                    <a:srgbClr val="000000">
                      <a:alpha val="65000"/>
                    </a:srgbClr>
                  </a:innerShdw>
                </a:effectLst>
              </a:rPr>
              <a:t>благополучия!</a:t>
            </a:r>
          </a:p>
        </p:txBody>
      </p:sp>
    </p:spTree>
    <p:extLst>
      <p:ext uri="{BB962C8B-B14F-4D97-AF65-F5344CB8AC3E}">
        <p14:creationId xmlns:p14="http://schemas.microsoft.com/office/powerpoint/2010/main" val="3281628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14" t="68100" r="11583" b="8225"/>
          <a:stretch/>
        </p:blipFill>
        <p:spPr bwMode="auto">
          <a:xfrm>
            <a:off x="0" y="4509120"/>
            <a:ext cx="9144000" cy="23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815" t="50000" r="54685" b="31913"/>
          <a:stretch/>
        </p:blipFill>
        <p:spPr bwMode="auto">
          <a:xfrm>
            <a:off x="179512" y="260648"/>
            <a:ext cx="1496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79712" y="260648"/>
            <a:ext cx="6912768" cy="1569660"/>
          </a:xfrm>
          <a:prstGeom prst="rect">
            <a:avLst/>
          </a:prstGeom>
          <a:noFill/>
        </p:spPr>
        <p:txBody>
          <a:bodyPr wrap="square" rtlCol="0">
            <a:spAutoFit/>
          </a:bodyPr>
          <a:lstStyle/>
          <a:p>
            <a:pPr algn="just"/>
            <a:r>
              <a:rPr lang="ru-RU" sz="2400" b="1" dirty="0">
                <a:solidFill>
                  <a:srgbClr val="00B050"/>
                </a:solidFill>
              </a:rPr>
              <a:t>Функционально грамотный человек </a:t>
            </a:r>
            <a:r>
              <a:rPr lang="ru-RU" dirty="0"/>
              <a:t>– это человек, который способен использовать постоянно приобретаемые в течение жизни знания, умения для решения максимально широкого диапазона жизненных задач в различных сферах человеческой деятельности.</a:t>
            </a:r>
          </a:p>
        </p:txBody>
      </p:sp>
      <p:sp>
        <p:nvSpPr>
          <p:cNvPr id="3" name="Стрелка вправо 2"/>
          <p:cNvSpPr/>
          <p:nvPr/>
        </p:nvSpPr>
        <p:spPr>
          <a:xfrm>
            <a:off x="395536" y="2060848"/>
            <a:ext cx="4968552" cy="151216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1"/>
                </a:solidFill>
              </a:rPr>
              <a:t>ЗНАНИЯ,       УМЕНИЯ    КОМПЕТЕНТНОСТИ</a:t>
            </a:r>
          </a:p>
          <a:p>
            <a:r>
              <a:rPr lang="ru-RU" b="1" dirty="0" smtClean="0">
                <a:solidFill>
                  <a:schemeClr val="bg1"/>
                </a:solidFill>
              </a:rPr>
              <a:t>ЦЕННОСТИ   </a:t>
            </a:r>
            <a:endParaRPr lang="ru-RU" b="1" dirty="0">
              <a:solidFill>
                <a:schemeClr val="bg1"/>
              </a:solidFill>
            </a:endParaRPr>
          </a:p>
        </p:txBody>
      </p:sp>
      <p:sp>
        <p:nvSpPr>
          <p:cNvPr id="4" name="Скругленный прямоугольник 3"/>
          <p:cNvSpPr/>
          <p:nvPr/>
        </p:nvSpPr>
        <p:spPr>
          <a:xfrm>
            <a:off x="6372200" y="2276872"/>
            <a:ext cx="2232248" cy="10801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rPr>
              <a:t>ЖИЗНЕННЫЕ ЗАДАЧИ</a:t>
            </a:r>
            <a:endParaRPr lang="ru-RU" b="1" dirty="0">
              <a:solidFill>
                <a:srgbClr val="FF0000"/>
              </a:solidFill>
            </a:endParaRPr>
          </a:p>
        </p:txBody>
      </p:sp>
      <p:sp>
        <p:nvSpPr>
          <p:cNvPr id="5" name="TextBox 4"/>
          <p:cNvSpPr txBox="1"/>
          <p:nvPr/>
        </p:nvSpPr>
        <p:spPr>
          <a:xfrm>
            <a:off x="395536" y="3573016"/>
            <a:ext cx="7092788" cy="2339102"/>
          </a:xfrm>
          <a:prstGeom prst="rect">
            <a:avLst/>
          </a:prstGeom>
          <a:noFill/>
        </p:spPr>
        <p:txBody>
          <a:bodyPr wrap="square" rtlCol="0">
            <a:spAutoFit/>
          </a:bodyPr>
          <a:lstStyle/>
          <a:p>
            <a:r>
              <a:rPr lang="ru-RU" sz="2400" b="1" dirty="0">
                <a:solidFill>
                  <a:srgbClr val="00B050"/>
                </a:solidFill>
              </a:rPr>
              <a:t>Виды функциональной грамотности: </a:t>
            </a:r>
            <a:endParaRPr lang="ru-RU" sz="2400" b="1" dirty="0" smtClean="0">
              <a:solidFill>
                <a:srgbClr val="00B050"/>
              </a:solidFill>
            </a:endParaRPr>
          </a:p>
          <a:p>
            <a:r>
              <a:rPr lang="ru-RU" dirty="0" smtClean="0"/>
              <a:t>• </a:t>
            </a:r>
            <a:r>
              <a:rPr lang="ru-RU" dirty="0"/>
              <a:t>Математическая грамотность </a:t>
            </a:r>
            <a:endParaRPr lang="ru-RU" dirty="0" smtClean="0"/>
          </a:p>
          <a:p>
            <a:r>
              <a:rPr lang="ru-RU" dirty="0" smtClean="0"/>
              <a:t>• </a:t>
            </a:r>
            <a:r>
              <a:rPr lang="ru-RU" dirty="0"/>
              <a:t>Читательская грамотность </a:t>
            </a:r>
            <a:endParaRPr lang="ru-RU" dirty="0" smtClean="0"/>
          </a:p>
          <a:p>
            <a:r>
              <a:rPr lang="ru-RU" dirty="0" smtClean="0"/>
              <a:t>• </a:t>
            </a:r>
            <a:r>
              <a:rPr lang="ru-RU" dirty="0"/>
              <a:t>Естественно-научная грамотность </a:t>
            </a:r>
            <a:endParaRPr lang="ru-RU" dirty="0" smtClean="0"/>
          </a:p>
          <a:p>
            <a:r>
              <a:rPr lang="ru-RU" sz="3200" b="1" dirty="0" smtClean="0">
                <a:solidFill>
                  <a:srgbClr val="FF0000"/>
                </a:solidFill>
              </a:rPr>
              <a:t>• Финансовая </a:t>
            </a:r>
            <a:r>
              <a:rPr lang="ru-RU" sz="3200" b="1" dirty="0">
                <a:solidFill>
                  <a:srgbClr val="FF0000"/>
                </a:solidFill>
              </a:rPr>
              <a:t>грамотность </a:t>
            </a:r>
            <a:endParaRPr lang="ru-RU" sz="3200" b="1" dirty="0" smtClean="0">
              <a:solidFill>
                <a:srgbClr val="FF0000"/>
              </a:solidFill>
            </a:endParaRPr>
          </a:p>
          <a:p>
            <a:r>
              <a:rPr lang="ru-RU" dirty="0" smtClean="0"/>
              <a:t>• </a:t>
            </a:r>
            <a:r>
              <a:rPr lang="ru-RU" dirty="0"/>
              <a:t>ИКТ-грамотность </a:t>
            </a:r>
            <a:endParaRPr lang="ru-RU" dirty="0" smtClean="0"/>
          </a:p>
          <a:p>
            <a:r>
              <a:rPr lang="ru-RU" dirty="0" smtClean="0"/>
              <a:t>• </a:t>
            </a:r>
            <a:r>
              <a:rPr lang="ru-RU" dirty="0"/>
              <a:t>Гражданская грамотность</a:t>
            </a:r>
          </a:p>
        </p:txBody>
      </p:sp>
    </p:spTree>
    <p:extLst>
      <p:ext uri="{BB962C8B-B14F-4D97-AF65-F5344CB8AC3E}">
        <p14:creationId xmlns:p14="http://schemas.microsoft.com/office/powerpoint/2010/main" val="16016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14" t="68100" r="11583" b="8225"/>
          <a:stretch/>
        </p:blipFill>
        <p:spPr bwMode="auto">
          <a:xfrm>
            <a:off x="0" y="4509120"/>
            <a:ext cx="9144000" cy="23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815" t="50000" r="54685" b="31913"/>
          <a:stretch/>
        </p:blipFill>
        <p:spPr bwMode="auto">
          <a:xfrm>
            <a:off x="179512" y="260648"/>
            <a:ext cx="1496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вал 2"/>
          <p:cNvSpPr/>
          <p:nvPr/>
        </p:nvSpPr>
        <p:spPr>
          <a:xfrm>
            <a:off x="3426993" y="1052736"/>
            <a:ext cx="1872208" cy="144016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ЦЕННОСТИ И УСТАНОВКИ</a:t>
            </a:r>
            <a:endParaRPr lang="ru-RU" sz="1400" b="1" dirty="0">
              <a:solidFill>
                <a:schemeClr val="tx1"/>
              </a:solidFill>
            </a:endParaRPr>
          </a:p>
        </p:txBody>
      </p:sp>
      <p:sp>
        <p:nvSpPr>
          <p:cNvPr id="6" name="Овал 5"/>
          <p:cNvSpPr/>
          <p:nvPr/>
        </p:nvSpPr>
        <p:spPr>
          <a:xfrm>
            <a:off x="5299201" y="1955126"/>
            <a:ext cx="1872208"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ЗНАНИЯ</a:t>
            </a:r>
            <a:endParaRPr lang="ru-RU" b="1" dirty="0">
              <a:solidFill>
                <a:schemeClr val="tx1"/>
              </a:solidFill>
            </a:endParaRPr>
          </a:p>
        </p:txBody>
      </p:sp>
      <p:sp>
        <p:nvSpPr>
          <p:cNvPr id="7" name="Овал 6"/>
          <p:cNvSpPr/>
          <p:nvPr/>
        </p:nvSpPr>
        <p:spPr>
          <a:xfrm>
            <a:off x="3426993" y="2675206"/>
            <a:ext cx="1872208" cy="1440160"/>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УМЕНИЯ И НАВЫКИ</a:t>
            </a:r>
            <a:endParaRPr lang="ru-RU" b="1" dirty="0">
              <a:solidFill>
                <a:schemeClr val="tx1"/>
              </a:solidFill>
            </a:endParaRPr>
          </a:p>
        </p:txBody>
      </p:sp>
      <p:sp>
        <p:nvSpPr>
          <p:cNvPr id="4" name="TextBox 3"/>
          <p:cNvSpPr txBox="1"/>
          <p:nvPr/>
        </p:nvSpPr>
        <p:spPr>
          <a:xfrm>
            <a:off x="953700" y="1268760"/>
            <a:ext cx="2088232" cy="1477328"/>
          </a:xfrm>
          <a:prstGeom prst="rect">
            <a:avLst/>
          </a:prstGeom>
          <a:noFill/>
        </p:spPr>
        <p:txBody>
          <a:bodyPr wrap="square" rtlCol="0">
            <a:spAutoFit/>
          </a:bodyPr>
          <a:lstStyle/>
          <a:p>
            <a:pPr algn="ctr"/>
            <a:r>
              <a:rPr lang="ru-RU" dirty="0" smtClean="0"/>
              <a:t>Представления, ощущения и образы, как основа для принятия решений.</a:t>
            </a:r>
            <a:endParaRPr lang="ru-RU" dirty="0"/>
          </a:p>
        </p:txBody>
      </p:sp>
      <p:sp>
        <p:nvSpPr>
          <p:cNvPr id="9" name="TextBox 8"/>
          <p:cNvSpPr txBox="1"/>
          <p:nvPr/>
        </p:nvSpPr>
        <p:spPr>
          <a:xfrm>
            <a:off x="650613" y="3302187"/>
            <a:ext cx="2776380" cy="1200329"/>
          </a:xfrm>
          <a:prstGeom prst="rect">
            <a:avLst/>
          </a:prstGeom>
          <a:noFill/>
        </p:spPr>
        <p:txBody>
          <a:bodyPr wrap="square" rtlCol="0">
            <a:spAutoFit/>
          </a:bodyPr>
          <a:lstStyle/>
          <a:p>
            <a:pPr algn="ctr"/>
            <a:r>
              <a:rPr lang="ru-RU" dirty="0" smtClean="0"/>
              <a:t>Отработанная на практике способность к действию в различных жизненных ситуациях.</a:t>
            </a:r>
            <a:endParaRPr lang="ru-RU" dirty="0"/>
          </a:p>
        </p:txBody>
      </p:sp>
      <p:sp>
        <p:nvSpPr>
          <p:cNvPr id="10" name="TextBox 9"/>
          <p:cNvSpPr txBox="1"/>
          <p:nvPr/>
        </p:nvSpPr>
        <p:spPr>
          <a:xfrm>
            <a:off x="6896891" y="2025735"/>
            <a:ext cx="2200316" cy="2031325"/>
          </a:xfrm>
          <a:prstGeom prst="rect">
            <a:avLst/>
          </a:prstGeom>
          <a:noFill/>
        </p:spPr>
        <p:txBody>
          <a:bodyPr wrap="square" rtlCol="0">
            <a:spAutoFit/>
          </a:bodyPr>
          <a:lstStyle/>
          <a:p>
            <a:pPr algn="ctr"/>
            <a:r>
              <a:rPr lang="ru-RU" dirty="0" smtClean="0"/>
              <a:t>Усвоенная, осмысленная и пригодная к дальнейшему использованию информация об окружающем мире.</a:t>
            </a:r>
            <a:endParaRPr lang="ru-RU" dirty="0"/>
          </a:p>
        </p:txBody>
      </p:sp>
      <p:sp>
        <p:nvSpPr>
          <p:cNvPr id="5" name="Прямоугольник 4"/>
          <p:cNvSpPr/>
          <p:nvPr/>
        </p:nvSpPr>
        <p:spPr>
          <a:xfrm>
            <a:off x="1997816" y="244482"/>
            <a:ext cx="6602770" cy="523220"/>
          </a:xfrm>
          <a:prstGeom prst="rect">
            <a:avLst/>
          </a:prstGeom>
          <a:noFill/>
        </p:spPr>
        <p:txBody>
          <a:bodyPr wrap="none" lIns="91440" tIns="45720" rIns="91440" bIns="45720">
            <a:spAutoFit/>
          </a:bodyPr>
          <a:lstStyle/>
          <a:p>
            <a:pPr algn="ctr"/>
            <a:r>
              <a:rPr lang="ru-RU" sz="2800" b="1" cap="none" spc="0" dirty="0" smtClean="0">
                <a:ln w="1905"/>
                <a:solidFill>
                  <a:srgbClr val="00B050"/>
                </a:solidFill>
                <a:effectLst>
                  <a:innerShdw blurRad="69850" dist="43180" dir="5400000">
                    <a:srgbClr val="000000">
                      <a:alpha val="65000"/>
                    </a:srgbClr>
                  </a:innerShdw>
                </a:effectLst>
              </a:rPr>
              <a:t>Что такое функциональная грамотность?</a:t>
            </a:r>
            <a:endParaRPr lang="ru-RU" sz="2800" b="1" cap="none" spc="0"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8723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32" y="0"/>
            <a:ext cx="3235779" cy="3016210"/>
          </a:xfrm>
          <a:prstGeom prst="rect">
            <a:avLst/>
          </a:prstGeom>
          <a:solidFill>
            <a:srgbClr val="FFFF00"/>
          </a:solidFill>
        </p:spPr>
        <p:txBody>
          <a:bodyPr wrap="square" rtlCol="0">
            <a:spAutoFit/>
          </a:bodyPr>
          <a:lstStyle/>
          <a:p>
            <a:pPr algn="ctr"/>
            <a:r>
              <a:rPr lang="ru-RU" sz="2400" b="1" dirty="0" smtClean="0"/>
              <a:t>ЦЕЛИ И ЗАДАЧИ</a:t>
            </a:r>
          </a:p>
          <a:p>
            <a:pPr algn="ctr"/>
            <a:endParaRPr lang="ru-RU" sz="2000" b="1" dirty="0"/>
          </a:p>
          <a:p>
            <a:pPr algn="ctr"/>
            <a:endParaRPr lang="ru-RU" sz="2000" b="1" dirty="0" smtClean="0"/>
          </a:p>
          <a:p>
            <a:r>
              <a:rPr lang="ru-RU" dirty="0" smtClean="0"/>
              <a:t>Формирование гражданских</a:t>
            </a:r>
          </a:p>
          <a:p>
            <a:pPr marL="342900" indent="-342900">
              <a:buFont typeface="Wingdings" pitchFamily="2" charset="2"/>
              <a:buChar char="Ø"/>
            </a:pPr>
            <a:r>
              <a:rPr lang="ru-RU" dirty="0" smtClean="0"/>
              <a:t>качеств</a:t>
            </a:r>
          </a:p>
          <a:p>
            <a:pPr marL="342900" indent="-342900">
              <a:buFont typeface="Wingdings" pitchFamily="2" charset="2"/>
              <a:buChar char="Ø"/>
            </a:pPr>
            <a:r>
              <a:rPr lang="ru-RU" dirty="0" smtClean="0"/>
              <a:t>умений</a:t>
            </a:r>
          </a:p>
          <a:p>
            <a:pPr marL="342900" indent="-342900">
              <a:buFont typeface="Wingdings" pitchFamily="2" charset="2"/>
              <a:buChar char="Ø"/>
            </a:pPr>
            <a:r>
              <a:rPr lang="ru-RU" dirty="0" smtClean="0"/>
              <a:t>Знаний</a:t>
            </a:r>
          </a:p>
          <a:p>
            <a:pPr marL="342900" indent="-342900">
              <a:buFont typeface="Wingdings" pitchFamily="2" charset="2"/>
              <a:buChar char="Ø"/>
            </a:pPr>
            <a:endParaRPr lang="ru-RU" dirty="0"/>
          </a:p>
          <a:p>
            <a:pPr marL="342900" indent="-342900">
              <a:buFont typeface="Wingdings" pitchFamily="2" charset="2"/>
              <a:buChar char="Ø"/>
            </a:pPr>
            <a:endParaRPr lang="ru-RU" dirty="0" smtClean="0"/>
          </a:p>
          <a:p>
            <a:pPr marL="342900" indent="-342900">
              <a:buFont typeface="Wingdings" pitchFamily="2" charset="2"/>
              <a:buChar char="Ø"/>
            </a:pPr>
            <a:endParaRPr lang="ru-RU" dirty="0"/>
          </a:p>
        </p:txBody>
      </p:sp>
      <p:sp>
        <p:nvSpPr>
          <p:cNvPr id="7" name="TextBox 6"/>
          <p:cNvSpPr txBox="1"/>
          <p:nvPr/>
        </p:nvSpPr>
        <p:spPr>
          <a:xfrm>
            <a:off x="3203848" y="0"/>
            <a:ext cx="2880320" cy="3046988"/>
          </a:xfrm>
          <a:prstGeom prst="rect">
            <a:avLst/>
          </a:prstGeom>
          <a:solidFill>
            <a:schemeClr val="tx2">
              <a:lumMod val="60000"/>
              <a:lumOff val="40000"/>
            </a:schemeClr>
          </a:solidFill>
        </p:spPr>
        <p:txBody>
          <a:bodyPr wrap="square" rtlCol="0">
            <a:spAutoFit/>
          </a:bodyPr>
          <a:lstStyle/>
          <a:p>
            <a:pPr algn="ctr"/>
            <a:r>
              <a:rPr lang="ru-RU" sz="2400" b="1" dirty="0" smtClean="0"/>
              <a:t>СОСТАВЛЯЮЩИЕ ГРАЖДАНСКОЙ ГРАМОТНОСТИ</a:t>
            </a:r>
          </a:p>
          <a:p>
            <a:r>
              <a:rPr lang="ru-RU" dirty="0" smtClean="0"/>
              <a:t>Гражданская</a:t>
            </a:r>
          </a:p>
          <a:p>
            <a:pPr marL="342900" indent="-342900">
              <a:buFont typeface="Wingdings" pitchFamily="2" charset="2"/>
              <a:buChar char="Ø"/>
            </a:pPr>
            <a:r>
              <a:rPr lang="ru-RU" dirty="0"/>
              <a:t>д</a:t>
            </a:r>
            <a:r>
              <a:rPr lang="ru-RU" dirty="0" smtClean="0"/>
              <a:t>еятельность</a:t>
            </a:r>
          </a:p>
          <a:p>
            <a:pPr marL="342900" indent="-342900">
              <a:buFont typeface="Wingdings" pitchFamily="2" charset="2"/>
              <a:buChar char="Ø"/>
            </a:pPr>
            <a:r>
              <a:rPr lang="ru-RU" dirty="0"/>
              <a:t>д</a:t>
            </a:r>
            <a:r>
              <a:rPr lang="ru-RU" dirty="0" smtClean="0"/>
              <a:t>ействия</a:t>
            </a:r>
          </a:p>
          <a:p>
            <a:pPr marL="342900" indent="-342900">
              <a:buFont typeface="Wingdings" pitchFamily="2" charset="2"/>
              <a:buChar char="Ø"/>
            </a:pPr>
            <a:r>
              <a:rPr lang="ru-RU" dirty="0"/>
              <a:t>з</a:t>
            </a:r>
            <a:r>
              <a:rPr lang="ru-RU" dirty="0" smtClean="0"/>
              <a:t>нания </a:t>
            </a:r>
          </a:p>
          <a:p>
            <a:endParaRPr lang="ru-RU" sz="2400" b="1" dirty="0"/>
          </a:p>
          <a:p>
            <a:endParaRPr lang="ru-RU" sz="2400" b="1" dirty="0" smtClean="0"/>
          </a:p>
        </p:txBody>
      </p:sp>
      <p:sp>
        <p:nvSpPr>
          <p:cNvPr id="8" name="TextBox 7"/>
          <p:cNvSpPr txBox="1"/>
          <p:nvPr/>
        </p:nvSpPr>
        <p:spPr>
          <a:xfrm>
            <a:off x="6012159" y="0"/>
            <a:ext cx="3153009" cy="3016210"/>
          </a:xfrm>
          <a:prstGeom prst="rect">
            <a:avLst/>
          </a:prstGeom>
          <a:solidFill>
            <a:srgbClr val="FFC000"/>
          </a:solidFill>
        </p:spPr>
        <p:txBody>
          <a:bodyPr wrap="square" rtlCol="0">
            <a:spAutoFit/>
          </a:bodyPr>
          <a:lstStyle/>
          <a:p>
            <a:pPr algn="ctr"/>
            <a:r>
              <a:rPr lang="ru-RU" sz="2000" b="1" dirty="0" smtClean="0"/>
              <a:t>ПРИНЦИПЫ </a:t>
            </a:r>
          </a:p>
          <a:p>
            <a:pPr algn="ctr"/>
            <a:r>
              <a:rPr lang="ru-RU" sz="2000" b="1" dirty="0" smtClean="0"/>
              <a:t>ФОРМИРОВАНИЯ</a:t>
            </a:r>
          </a:p>
          <a:p>
            <a:pPr marL="342900" indent="-342900">
              <a:buFont typeface="Wingdings" pitchFamily="2" charset="2"/>
              <a:buChar char="Ø"/>
            </a:pPr>
            <a:r>
              <a:rPr lang="ru-RU" dirty="0"/>
              <a:t>п</a:t>
            </a:r>
            <a:r>
              <a:rPr lang="ru-RU" dirty="0" smtClean="0"/>
              <a:t>рактическое ориентирование</a:t>
            </a:r>
          </a:p>
          <a:p>
            <a:pPr marL="342900" indent="-342900">
              <a:buFont typeface="Wingdings" pitchFamily="2" charset="2"/>
              <a:buChar char="Ø"/>
            </a:pPr>
            <a:r>
              <a:rPr lang="ru-RU" dirty="0"/>
              <a:t>д</a:t>
            </a:r>
            <a:r>
              <a:rPr lang="ru-RU" dirty="0" smtClean="0"/>
              <a:t>ифференциация</a:t>
            </a:r>
          </a:p>
          <a:p>
            <a:pPr marL="342900" indent="-342900">
              <a:buFont typeface="Wingdings" pitchFamily="2" charset="2"/>
              <a:buChar char="Ø"/>
            </a:pPr>
            <a:r>
              <a:rPr lang="ru-RU" dirty="0"/>
              <a:t>и</a:t>
            </a:r>
            <a:r>
              <a:rPr lang="ru-RU" dirty="0" smtClean="0"/>
              <a:t>нтеграция</a:t>
            </a:r>
          </a:p>
          <a:p>
            <a:pPr marL="342900" indent="-342900">
              <a:buFont typeface="Wingdings" pitchFamily="2" charset="2"/>
              <a:buChar char="Ø"/>
            </a:pPr>
            <a:r>
              <a:rPr lang="ru-RU" dirty="0"/>
              <a:t>п</a:t>
            </a:r>
            <a:r>
              <a:rPr lang="ru-RU" dirty="0" smtClean="0"/>
              <a:t>реемственность</a:t>
            </a:r>
          </a:p>
          <a:p>
            <a:pPr marL="342900" indent="-342900">
              <a:buFont typeface="Wingdings" pitchFamily="2" charset="2"/>
              <a:buChar char="Ø"/>
            </a:pPr>
            <a:r>
              <a:rPr lang="ru-RU" dirty="0"/>
              <a:t>н</a:t>
            </a:r>
            <a:r>
              <a:rPr lang="ru-RU" dirty="0" smtClean="0"/>
              <a:t>епрерывность</a:t>
            </a:r>
          </a:p>
          <a:p>
            <a:pPr marL="342900" indent="-342900">
              <a:buFont typeface="Wingdings" pitchFamily="2" charset="2"/>
              <a:buChar char="Ø"/>
            </a:pPr>
            <a:r>
              <a:rPr lang="ru-RU" dirty="0" smtClean="0"/>
              <a:t>Научность</a:t>
            </a:r>
          </a:p>
          <a:p>
            <a:pPr marL="342900" indent="-342900">
              <a:buFont typeface="Wingdings" pitchFamily="2" charset="2"/>
              <a:buChar char="Ø"/>
            </a:pPr>
            <a:endParaRPr lang="ru-RU" sz="2400" b="1" dirty="0" smtClean="0"/>
          </a:p>
        </p:txBody>
      </p:sp>
      <p:sp>
        <p:nvSpPr>
          <p:cNvPr id="9" name="TextBox 8"/>
          <p:cNvSpPr txBox="1"/>
          <p:nvPr/>
        </p:nvSpPr>
        <p:spPr>
          <a:xfrm>
            <a:off x="0" y="3016210"/>
            <a:ext cx="2841135" cy="3847207"/>
          </a:xfrm>
          <a:prstGeom prst="rect">
            <a:avLst/>
          </a:prstGeom>
          <a:solidFill>
            <a:srgbClr val="FF0066"/>
          </a:solidFill>
        </p:spPr>
        <p:txBody>
          <a:bodyPr wrap="square" rtlCol="0">
            <a:spAutoFit/>
          </a:bodyPr>
          <a:lstStyle/>
          <a:p>
            <a:endParaRPr lang="ru-RU" dirty="0"/>
          </a:p>
          <a:p>
            <a:endParaRPr lang="ru-RU" dirty="0" smtClean="0"/>
          </a:p>
          <a:p>
            <a:endParaRPr lang="ru-RU" dirty="0" smtClean="0"/>
          </a:p>
          <a:p>
            <a:pPr marL="342900" indent="-342900">
              <a:buFont typeface="Wingdings" pitchFamily="2" charset="2"/>
              <a:buChar char="Ø"/>
            </a:pPr>
            <a:endParaRPr lang="ru-RU" dirty="0"/>
          </a:p>
          <a:p>
            <a:pPr marL="342900" indent="-342900">
              <a:buFont typeface="Wingdings" pitchFamily="2" charset="2"/>
              <a:buChar char="Ø"/>
            </a:pPr>
            <a:endParaRPr lang="ru-RU" dirty="0" smtClean="0"/>
          </a:p>
          <a:p>
            <a:pPr marL="342900" indent="-342900">
              <a:buFont typeface="Wingdings" pitchFamily="2" charset="2"/>
              <a:buChar char="Ø"/>
            </a:pPr>
            <a:r>
              <a:rPr lang="ru-RU" dirty="0" smtClean="0"/>
              <a:t>высокий</a:t>
            </a:r>
          </a:p>
          <a:p>
            <a:pPr marL="342900" indent="-342900">
              <a:buFont typeface="Wingdings" pitchFamily="2" charset="2"/>
              <a:buChar char="Ø"/>
            </a:pPr>
            <a:r>
              <a:rPr lang="ru-RU" dirty="0"/>
              <a:t>с</a:t>
            </a:r>
            <a:r>
              <a:rPr lang="ru-RU" dirty="0" smtClean="0"/>
              <a:t>редний </a:t>
            </a:r>
          </a:p>
          <a:p>
            <a:pPr marL="342900" indent="-342900">
              <a:buFont typeface="Wingdings" pitchFamily="2" charset="2"/>
              <a:buChar char="Ø"/>
            </a:pPr>
            <a:r>
              <a:rPr lang="ru-RU" dirty="0" smtClean="0"/>
              <a:t>низкий</a:t>
            </a:r>
            <a:endParaRPr lang="ru-RU" b="1" dirty="0" smtClean="0"/>
          </a:p>
          <a:p>
            <a:pPr algn="ctr"/>
            <a:endParaRPr lang="ru-RU" sz="2000" b="1" dirty="0" smtClean="0"/>
          </a:p>
          <a:p>
            <a:pPr algn="ctr"/>
            <a:r>
              <a:rPr lang="ru-RU" sz="2000" b="1" dirty="0" smtClean="0"/>
              <a:t>УРОВНИ </a:t>
            </a:r>
            <a:r>
              <a:rPr lang="ru-RU" sz="2000" b="1" dirty="0"/>
              <a:t>СФОРМИРОВАННОСТИ ГРАЖДАНСКОЙ </a:t>
            </a:r>
            <a:r>
              <a:rPr lang="ru-RU" sz="2000" b="1" dirty="0" smtClean="0"/>
              <a:t>ГРАМОТНОСТИ</a:t>
            </a:r>
          </a:p>
        </p:txBody>
      </p:sp>
      <p:sp>
        <p:nvSpPr>
          <p:cNvPr id="10" name="TextBox 9"/>
          <p:cNvSpPr txBox="1"/>
          <p:nvPr/>
        </p:nvSpPr>
        <p:spPr>
          <a:xfrm>
            <a:off x="2676062" y="2826127"/>
            <a:ext cx="3408105" cy="4031873"/>
          </a:xfrm>
          <a:prstGeom prst="rect">
            <a:avLst/>
          </a:prstGeom>
          <a:solidFill>
            <a:srgbClr val="FF0000"/>
          </a:solidFill>
        </p:spPr>
        <p:txBody>
          <a:bodyPr wrap="square" rtlCol="0">
            <a:spAutoFit/>
          </a:bodyPr>
          <a:lstStyle/>
          <a:p>
            <a:pPr marL="342900" indent="-342900">
              <a:buFont typeface="Wingdings" pitchFamily="2" charset="2"/>
              <a:buChar char="Ø"/>
            </a:pPr>
            <a:endParaRPr lang="ru-RU" dirty="0" smtClean="0"/>
          </a:p>
          <a:p>
            <a:pPr marL="342900" indent="-342900">
              <a:buFont typeface="Wingdings" pitchFamily="2" charset="2"/>
              <a:buChar char="Ø"/>
            </a:pPr>
            <a:endParaRPr lang="ru-RU" dirty="0"/>
          </a:p>
          <a:p>
            <a:pPr marL="342900" indent="-342900">
              <a:buFont typeface="Wingdings" pitchFamily="2" charset="2"/>
              <a:buChar char="Ø"/>
            </a:pPr>
            <a:endParaRPr lang="ru-RU" dirty="0" smtClean="0"/>
          </a:p>
          <a:p>
            <a:pPr marL="342900" indent="-342900">
              <a:buFont typeface="Wingdings" pitchFamily="2" charset="2"/>
              <a:buChar char="Ø"/>
            </a:pPr>
            <a:endParaRPr lang="ru-RU" dirty="0" smtClean="0"/>
          </a:p>
          <a:p>
            <a:pPr marL="342900" indent="-342900">
              <a:buFont typeface="Wingdings" pitchFamily="2" charset="2"/>
              <a:buChar char="Ø"/>
            </a:pPr>
            <a:endParaRPr lang="ru-RU" dirty="0"/>
          </a:p>
          <a:p>
            <a:endParaRPr lang="ru-RU" dirty="0" smtClean="0"/>
          </a:p>
          <a:p>
            <a:pPr marL="342900" indent="-342900">
              <a:buFont typeface="Wingdings" pitchFamily="2" charset="2"/>
              <a:buChar char="Ø"/>
            </a:pPr>
            <a:endParaRPr lang="ru-RU" dirty="0"/>
          </a:p>
          <a:p>
            <a:pPr marL="342900" indent="-342900">
              <a:buFont typeface="Wingdings" pitchFamily="2" charset="2"/>
              <a:buChar char="Ø"/>
            </a:pPr>
            <a:r>
              <a:rPr lang="ru-RU" dirty="0" smtClean="0"/>
              <a:t>урочная деятельность</a:t>
            </a:r>
          </a:p>
          <a:p>
            <a:pPr marL="342900" indent="-342900">
              <a:buFont typeface="Wingdings" pitchFamily="2" charset="2"/>
              <a:buChar char="Ø"/>
            </a:pPr>
            <a:r>
              <a:rPr lang="ru-RU" dirty="0" smtClean="0"/>
              <a:t>внеурочная деятельность</a:t>
            </a:r>
          </a:p>
          <a:p>
            <a:pPr marL="342900" indent="-342900">
              <a:buFont typeface="Wingdings" pitchFamily="2" charset="2"/>
              <a:buChar char="Ø"/>
            </a:pPr>
            <a:r>
              <a:rPr lang="ru-RU" dirty="0"/>
              <a:t>с</a:t>
            </a:r>
            <a:r>
              <a:rPr lang="ru-RU" dirty="0" smtClean="0"/>
              <a:t>оциальная практика</a:t>
            </a:r>
          </a:p>
          <a:p>
            <a:pPr marL="342900" indent="-342900">
              <a:buFont typeface="Wingdings" pitchFamily="2" charset="2"/>
              <a:buChar char="Ø"/>
            </a:pPr>
            <a:r>
              <a:rPr lang="ru-RU" dirty="0"/>
              <a:t>л</a:t>
            </a:r>
            <a:r>
              <a:rPr lang="ru-RU" dirty="0" smtClean="0"/>
              <a:t>етняя творческая практика</a:t>
            </a:r>
          </a:p>
          <a:p>
            <a:pPr marL="342900" indent="-342900">
              <a:buFont typeface="Wingdings" pitchFamily="2" charset="2"/>
              <a:buChar char="Ø"/>
            </a:pPr>
            <a:r>
              <a:rPr lang="ru-RU" dirty="0"/>
              <a:t>д</a:t>
            </a:r>
            <a:r>
              <a:rPr lang="ru-RU" dirty="0" smtClean="0"/>
              <a:t>ебаты</a:t>
            </a:r>
          </a:p>
          <a:p>
            <a:pPr marL="342900" indent="-342900">
              <a:buFont typeface="Wingdings" pitchFamily="2" charset="2"/>
              <a:buChar char="Ø"/>
            </a:pPr>
            <a:r>
              <a:rPr lang="ru-RU" dirty="0"/>
              <a:t>д</a:t>
            </a:r>
            <a:r>
              <a:rPr lang="ru-RU" dirty="0" smtClean="0"/>
              <a:t>еловые игры</a:t>
            </a:r>
          </a:p>
          <a:p>
            <a:pPr algn="ctr"/>
            <a:r>
              <a:rPr lang="ru-RU" sz="2000" b="1" dirty="0" smtClean="0"/>
              <a:t>ФОРМЫ И МЕТОДЫ</a:t>
            </a:r>
            <a:endParaRPr lang="ru-RU" sz="2000" b="1" dirty="0"/>
          </a:p>
        </p:txBody>
      </p:sp>
      <p:sp>
        <p:nvSpPr>
          <p:cNvPr id="11" name="TextBox 10"/>
          <p:cNvSpPr txBox="1"/>
          <p:nvPr/>
        </p:nvSpPr>
        <p:spPr>
          <a:xfrm>
            <a:off x="6012160" y="2826127"/>
            <a:ext cx="3189638" cy="4031873"/>
          </a:xfrm>
          <a:prstGeom prst="rect">
            <a:avLst/>
          </a:prstGeom>
          <a:solidFill>
            <a:srgbClr val="00FF00"/>
          </a:solidFill>
        </p:spPr>
        <p:txBody>
          <a:bodyPr wrap="square" rtlCol="0">
            <a:spAutoFit/>
          </a:bodyPr>
          <a:lstStyle/>
          <a:p>
            <a:pPr marL="342900" indent="-342900">
              <a:buFont typeface="Wingdings" pitchFamily="2" charset="2"/>
              <a:buChar char="ü"/>
            </a:pPr>
            <a:r>
              <a:rPr lang="ru-RU" dirty="0" smtClean="0"/>
              <a:t>Интеграция образовательной части и части, формируемой участниками образовательных отношений</a:t>
            </a:r>
          </a:p>
          <a:p>
            <a:pPr marL="342900" indent="-342900">
              <a:buFont typeface="Wingdings" pitchFamily="2" charset="2"/>
              <a:buChar char="ü"/>
            </a:pPr>
            <a:r>
              <a:rPr lang="ru-RU" dirty="0" smtClean="0"/>
              <a:t>Наполнение учебного материала содержание гражданской направленности</a:t>
            </a:r>
          </a:p>
          <a:p>
            <a:pPr marL="342900" indent="-342900">
              <a:buFont typeface="Wingdings" pitchFamily="2" charset="2"/>
              <a:buChar char="ü"/>
            </a:pPr>
            <a:r>
              <a:rPr lang="ru-RU" dirty="0" smtClean="0"/>
              <a:t>Интегрирование урочной и внеурочной деятельности</a:t>
            </a:r>
          </a:p>
          <a:p>
            <a:pPr algn="ctr"/>
            <a:r>
              <a:rPr lang="ru-RU" sz="2000" b="1" dirty="0" smtClean="0"/>
              <a:t>ПЕДАГОГИЧЕСКИЕ УСЛОВИЯ</a:t>
            </a:r>
            <a:endParaRPr lang="ru-RU" sz="2000" b="1" dirty="0"/>
          </a:p>
        </p:txBody>
      </p:sp>
      <p:sp>
        <p:nvSpPr>
          <p:cNvPr id="2" name="Овал 1"/>
          <p:cNvSpPr/>
          <p:nvPr/>
        </p:nvSpPr>
        <p:spPr>
          <a:xfrm>
            <a:off x="2051720" y="2276872"/>
            <a:ext cx="4149111" cy="1800200"/>
          </a:xfrm>
          <a:prstGeom prst="ellipse">
            <a:avLst/>
          </a:prstGeom>
          <a:solidFill>
            <a:srgbClr val="411F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rPr>
              <a:t>ФОРМИРОВАНИЕ ГРАЖДАНСКОЙ ГРАМОТНОСТИ </a:t>
            </a:r>
            <a:endParaRPr lang="ru-RU" sz="2400" b="1" dirty="0">
              <a:solidFill>
                <a:schemeClr val="bg1"/>
              </a:solidFill>
            </a:endParaRPr>
          </a:p>
        </p:txBody>
      </p:sp>
    </p:spTree>
    <p:extLst>
      <p:ext uri="{BB962C8B-B14F-4D97-AF65-F5344CB8AC3E}">
        <p14:creationId xmlns:p14="http://schemas.microsoft.com/office/powerpoint/2010/main" val="50058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14" t="68100" r="11583" b="8225"/>
          <a:stretch/>
        </p:blipFill>
        <p:spPr bwMode="auto">
          <a:xfrm>
            <a:off x="0" y="4509120"/>
            <a:ext cx="9144000" cy="23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815" t="50000" r="54685" b="31913"/>
          <a:stretch/>
        </p:blipFill>
        <p:spPr bwMode="auto">
          <a:xfrm>
            <a:off x="179512" y="260648"/>
            <a:ext cx="1496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82086" y="537481"/>
            <a:ext cx="6494855" cy="646331"/>
          </a:xfrm>
          <a:prstGeom prst="rect">
            <a:avLst/>
          </a:prstGeom>
          <a:noFill/>
        </p:spPr>
        <p:txBody>
          <a:bodyPr wrap="none" lIns="91440" tIns="45720" rIns="91440" bIns="45720">
            <a:spAutoFit/>
          </a:bodyPr>
          <a:lstStyle/>
          <a:p>
            <a:pPr algn="ctr"/>
            <a:r>
              <a:rPr lang="ru-RU" sz="3600" b="1" cap="none" spc="0" dirty="0" smtClean="0">
                <a:ln w="1905"/>
                <a:solidFill>
                  <a:srgbClr val="00B050"/>
                </a:solidFill>
                <a:effectLst>
                  <a:innerShdw blurRad="69850" dist="43180" dir="5400000">
                    <a:srgbClr val="000000">
                      <a:alpha val="65000"/>
                    </a:srgbClr>
                  </a:innerShdw>
                </a:effectLst>
              </a:rPr>
              <a:t>Показатели правовой культуры</a:t>
            </a:r>
            <a:endParaRPr lang="ru-RU" sz="3600" b="1" cap="none" spc="0" dirty="0">
              <a:ln w="1905"/>
              <a:solidFill>
                <a:srgbClr val="00B050"/>
              </a:solidFill>
              <a:effectLst>
                <a:innerShdw blurRad="69850" dist="43180" dir="5400000">
                  <a:srgbClr val="000000">
                    <a:alpha val="65000"/>
                  </a:srgbClr>
                </a:innerShdw>
              </a:effectLst>
            </a:endParaRPr>
          </a:p>
        </p:txBody>
      </p:sp>
      <p:sp>
        <p:nvSpPr>
          <p:cNvPr id="3" name="Прямоугольник 2"/>
          <p:cNvSpPr/>
          <p:nvPr/>
        </p:nvSpPr>
        <p:spPr>
          <a:xfrm>
            <a:off x="906844" y="1412776"/>
            <a:ext cx="2016224"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ЗНАНИЕ</a:t>
            </a:r>
            <a:endParaRPr lang="ru-RU" sz="3200" b="1" dirty="0">
              <a:solidFill>
                <a:schemeClr val="tx1"/>
              </a:solidFill>
            </a:endParaRPr>
          </a:p>
        </p:txBody>
      </p:sp>
      <p:sp>
        <p:nvSpPr>
          <p:cNvPr id="6" name="Прямоугольник 5"/>
          <p:cNvSpPr/>
          <p:nvPr/>
        </p:nvSpPr>
        <p:spPr>
          <a:xfrm>
            <a:off x="1547664" y="2370339"/>
            <a:ext cx="2016224" cy="792088"/>
          </a:xfrm>
          <a:prstGeom prst="rect">
            <a:avLst/>
          </a:prstGeom>
          <a:solidFill>
            <a:srgbClr val="411F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ПОНИМАНИЕ</a:t>
            </a:r>
            <a:endParaRPr lang="ru-RU" sz="2400" b="1" dirty="0">
              <a:solidFill>
                <a:schemeClr val="tx1"/>
              </a:solidFill>
            </a:endParaRPr>
          </a:p>
        </p:txBody>
      </p:sp>
      <p:sp>
        <p:nvSpPr>
          <p:cNvPr id="7" name="Прямоугольник 6"/>
          <p:cNvSpPr/>
          <p:nvPr/>
        </p:nvSpPr>
        <p:spPr>
          <a:xfrm>
            <a:off x="2195736" y="3341592"/>
            <a:ext cx="2016224" cy="792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УВАЖЕНИЕ ПРАВА</a:t>
            </a:r>
            <a:endParaRPr lang="ru-RU" sz="2400" b="1" dirty="0">
              <a:solidFill>
                <a:schemeClr val="tx1"/>
              </a:solidFill>
            </a:endParaRPr>
          </a:p>
        </p:txBody>
      </p:sp>
      <p:sp>
        <p:nvSpPr>
          <p:cNvPr id="8" name="Прямоугольник 7"/>
          <p:cNvSpPr/>
          <p:nvPr/>
        </p:nvSpPr>
        <p:spPr>
          <a:xfrm>
            <a:off x="2923068" y="4285545"/>
            <a:ext cx="201622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ПРАВОВАЯ АКТИВНОСТЬ</a:t>
            </a:r>
            <a:endParaRPr lang="ru-RU" sz="2400" b="1" dirty="0">
              <a:solidFill>
                <a:schemeClr val="tx1"/>
              </a:solidFill>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623" t="19313" r="25261" b="13447"/>
          <a:stretch/>
        </p:blipFill>
        <p:spPr bwMode="auto">
          <a:xfrm>
            <a:off x="5292080" y="1826169"/>
            <a:ext cx="3260362" cy="245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00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14" t="68100" r="11583" b="8225"/>
          <a:stretch/>
        </p:blipFill>
        <p:spPr bwMode="auto">
          <a:xfrm>
            <a:off x="0" y="4509120"/>
            <a:ext cx="9144000" cy="23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815" t="50000" r="54685" b="31913"/>
          <a:stretch/>
        </p:blipFill>
        <p:spPr bwMode="auto">
          <a:xfrm>
            <a:off x="179512" y="260648"/>
            <a:ext cx="1496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762399" y="260648"/>
            <a:ext cx="4536690" cy="769441"/>
          </a:xfrm>
          <a:prstGeom prst="rect">
            <a:avLst/>
          </a:prstGeom>
          <a:noFill/>
        </p:spPr>
        <p:txBody>
          <a:bodyPr wrap="none" lIns="91440" tIns="45720" rIns="91440" bIns="45720">
            <a:spAutoFit/>
          </a:bodyPr>
          <a:lstStyle/>
          <a:p>
            <a:pPr algn="ctr"/>
            <a:r>
              <a:rPr lang="ru-RU" sz="4400" b="1" cap="none" spc="0" dirty="0" smtClean="0">
                <a:ln w="1905"/>
                <a:solidFill>
                  <a:srgbClr val="00B050"/>
                </a:solidFill>
                <a:effectLst>
                  <a:innerShdw blurRad="69850" dist="43180" dir="5400000">
                    <a:srgbClr val="000000">
                      <a:alpha val="65000"/>
                    </a:srgbClr>
                  </a:innerShdw>
                </a:effectLst>
              </a:rPr>
              <a:t>Полезные ссылки</a:t>
            </a:r>
            <a:endParaRPr lang="ru-RU" sz="4400" b="1" cap="none" spc="0" dirty="0">
              <a:ln w="1905"/>
              <a:solidFill>
                <a:srgbClr val="00B050"/>
              </a:solidFill>
              <a:effectLst>
                <a:innerShdw blurRad="69850" dist="43180" dir="5400000">
                  <a:srgbClr val="000000">
                    <a:alpha val="65000"/>
                  </a:srgbClr>
                </a:innerShdw>
              </a:effectLst>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139" t="35119" r="14439" b="8712"/>
          <a:stretch/>
        </p:blipFill>
        <p:spPr bwMode="auto">
          <a:xfrm>
            <a:off x="3357050" y="1030089"/>
            <a:ext cx="5711940" cy="357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1484784"/>
            <a:ext cx="6840760" cy="3970318"/>
          </a:xfrm>
          <a:prstGeom prst="rect">
            <a:avLst/>
          </a:prstGeom>
          <a:noFill/>
        </p:spPr>
        <p:txBody>
          <a:bodyPr wrap="square" rtlCol="0">
            <a:spAutoFit/>
          </a:bodyPr>
          <a:lstStyle/>
          <a:p>
            <a:r>
              <a:rPr lang="en-US" dirty="0" smtClean="0">
                <a:hlinkClick r:id="rId5"/>
              </a:rPr>
              <a:t>https</a:t>
            </a:r>
            <a:r>
              <a:rPr lang="en-US" dirty="0">
                <a:hlinkClick r:id="rId5"/>
              </a:rPr>
              <a:t>://happy-finance.ru</a:t>
            </a:r>
            <a:r>
              <a:rPr lang="en-US" dirty="0" smtClean="0">
                <a:hlinkClick r:id="rId5"/>
              </a:rPr>
              <a:t>/</a:t>
            </a:r>
            <a:r>
              <a:rPr lang="ru-RU" dirty="0" smtClean="0"/>
              <a:t> </a:t>
            </a:r>
          </a:p>
          <a:p>
            <a:r>
              <a:rPr lang="en-US" dirty="0">
                <a:hlinkClick r:id="rId6"/>
              </a:rPr>
              <a:t>https://edu.pacc.ru</a:t>
            </a:r>
            <a:r>
              <a:rPr lang="en-US" dirty="0" smtClean="0">
                <a:hlinkClick r:id="rId6"/>
              </a:rPr>
              <a:t>/</a:t>
            </a:r>
            <a:r>
              <a:rPr lang="ru-RU" dirty="0" smtClean="0"/>
              <a:t> </a:t>
            </a:r>
          </a:p>
          <a:p>
            <a:r>
              <a:rPr lang="en-US" dirty="0">
                <a:hlinkClick r:id="rId7"/>
              </a:rPr>
              <a:t>https://</a:t>
            </a:r>
            <a:r>
              <a:rPr lang="en-US" dirty="0" smtClean="0">
                <a:hlinkClick r:id="rId7"/>
              </a:rPr>
              <a:t>casegames.ru/chempionat</a:t>
            </a:r>
            <a:r>
              <a:rPr lang="ru-RU" dirty="0" smtClean="0"/>
              <a:t> </a:t>
            </a:r>
          </a:p>
          <a:p>
            <a:r>
              <a:rPr lang="en-US" dirty="0">
                <a:hlinkClick r:id="rId8"/>
              </a:rPr>
              <a:t>https://fincup.ru</a:t>
            </a:r>
            <a:r>
              <a:rPr lang="en-US" dirty="0" smtClean="0">
                <a:hlinkClick r:id="rId8"/>
              </a:rPr>
              <a:t>/</a:t>
            </a:r>
            <a:r>
              <a:rPr lang="ru-RU" dirty="0" smtClean="0"/>
              <a:t> </a:t>
            </a:r>
          </a:p>
          <a:p>
            <a:r>
              <a:rPr lang="en-US" dirty="0" smtClean="0">
                <a:hlinkClick r:id="rId9"/>
              </a:rPr>
              <a:t>https</a:t>
            </a:r>
            <a:r>
              <a:rPr lang="en-US" dirty="0">
                <a:hlinkClick r:id="rId9"/>
              </a:rPr>
              <a:t>://</a:t>
            </a:r>
            <a:r>
              <a:rPr lang="en-US" dirty="0" smtClean="0">
                <a:hlinkClick r:id="rId9"/>
              </a:rPr>
              <a:t>vk.com/expertsedupacc</a:t>
            </a:r>
            <a:r>
              <a:rPr lang="ru-RU" dirty="0" smtClean="0"/>
              <a:t> </a:t>
            </a:r>
          </a:p>
          <a:p>
            <a:r>
              <a:rPr lang="en-US" dirty="0" smtClean="0">
                <a:hlinkClick r:id="rId10"/>
              </a:rPr>
              <a:t>https://</a:t>
            </a:r>
            <a:r>
              <a:rPr lang="ru-RU" dirty="0" err="1" smtClean="0">
                <a:hlinkClick r:id="rId10"/>
              </a:rPr>
              <a:t>моифинансы.рф</a:t>
            </a:r>
            <a:r>
              <a:rPr lang="ru-RU" dirty="0" smtClean="0"/>
              <a:t> </a:t>
            </a:r>
          </a:p>
          <a:p>
            <a:r>
              <a:rPr lang="en-US" dirty="0" smtClean="0">
                <a:hlinkClick r:id="rId11"/>
              </a:rPr>
              <a:t>https</a:t>
            </a:r>
            <a:r>
              <a:rPr lang="en-US" dirty="0">
                <a:hlinkClick r:id="rId11"/>
              </a:rPr>
              <a:t>://</a:t>
            </a:r>
            <a:r>
              <a:rPr lang="en-US" dirty="0" smtClean="0">
                <a:hlinkClick r:id="rId11"/>
              </a:rPr>
              <a:t>fingram-history.oc3.ru</a:t>
            </a:r>
            <a:r>
              <a:rPr lang="ru-RU" dirty="0" smtClean="0"/>
              <a:t> </a:t>
            </a:r>
            <a:endParaRPr lang="ru-RU" dirty="0"/>
          </a:p>
          <a:p>
            <a:r>
              <a:rPr lang="en-US" dirty="0">
                <a:hlinkClick r:id="rId12"/>
              </a:rPr>
              <a:t>https</a:t>
            </a:r>
            <a:r>
              <a:rPr lang="en-US" dirty="0" smtClean="0">
                <a:hlinkClick r:id="rId12"/>
              </a:rPr>
              <a:t>://</a:t>
            </a:r>
            <a:r>
              <a:rPr lang="ru-RU" dirty="0" err="1" smtClean="0">
                <a:hlinkClick r:id="rId12"/>
              </a:rPr>
              <a:t>хочумогузнаю.рф</a:t>
            </a:r>
            <a:r>
              <a:rPr lang="ru-RU" dirty="0" smtClean="0"/>
              <a:t> </a:t>
            </a:r>
            <a:endParaRPr lang="ru-RU" dirty="0"/>
          </a:p>
          <a:p>
            <a:r>
              <a:rPr lang="en-US" dirty="0">
                <a:hlinkClick r:id="rId13"/>
              </a:rPr>
              <a:t>https://</a:t>
            </a:r>
            <a:r>
              <a:rPr lang="en-US" dirty="0" smtClean="0">
                <a:hlinkClick r:id="rId13"/>
              </a:rPr>
              <a:t>fmc.hse.ru</a:t>
            </a:r>
            <a:r>
              <a:rPr lang="ru-RU" dirty="0"/>
              <a:t> </a:t>
            </a:r>
          </a:p>
          <a:p>
            <a:r>
              <a:rPr lang="en-US" dirty="0">
                <a:hlinkClick r:id="rId14"/>
              </a:rPr>
              <a:t>https://</a:t>
            </a:r>
            <a:r>
              <a:rPr lang="en-US" dirty="0" smtClean="0">
                <a:hlinkClick r:id="rId14"/>
              </a:rPr>
              <a:t>vashifinancy.ru</a:t>
            </a:r>
            <a:r>
              <a:rPr lang="ru-RU" dirty="0" smtClean="0"/>
              <a:t> </a:t>
            </a:r>
            <a:endParaRPr lang="ru-RU" dirty="0"/>
          </a:p>
          <a:p>
            <a:r>
              <a:rPr lang="en-US" dirty="0">
                <a:hlinkClick r:id="rId15"/>
              </a:rPr>
              <a:t>https://</a:t>
            </a:r>
            <a:r>
              <a:rPr lang="en-US" dirty="0" smtClean="0">
                <a:hlinkClick r:id="rId15"/>
              </a:rPr>
              <a:t>fincult.info</a:t>
            </a:r>
            <a:r>
              <a:rPr lang="ru-RU" dirty="0" smtClean="0"/>
              <a:t> </a:t>
            </a:r>
            <a:endParaRPr lang="ru-RU" dirty="0"/>
          </a:p>
          <a:p>
            <a:r>
              <a:rPr lang="en-US" dirty="0">
                <a:hlinkClick r:id="rId16"/>
              </a:rPr>
              <a:t>https</a:t>
            </a:r>
            <a:r>
              <a:rPr lang="en-US" dirty="0" smtClean="0">
                <a:hlinkClick r:id="rId16"/>
              </a:rPr>
              <a:t>://</a:t>
            </a:r>
            <a:r>
              <a:rPr lang="ru-RU" dirty="0" err="1" smtClean="0">
                <a:hlinkClick r:id="rId16"/>
              </a:rPr>
              <a:t>финграмотностьвшколе.рф</a:t>
            </a:r>
            <a:r>
              <a:rPr lang="ru-RU" dirty="0" smtClean="0"/>
              <a:t> </a:t>
            </a:r>
            <a:endParaRPr lang="ru-RU" dirty="0"/>
          </a:p>
          <a:p>
            <a:r>
              <a:rPr lang="en-US" dirty="0">
                <a:hlinkClick r:id="rId17"/>
              </a:rPr>
              <a:t>https://</a:t>
            </a:r>
            <a:r>
              <a:rPr lang="en-US" dirty="0" smtClean="0">
                <a:hlinkClick r:id="rId17"/>
              </a:rPr>
              <a:t>www.youtube.com/channel/UCN5AtnysK4lt7cVYE7ESMOQ</a:t>
            </a:r>
            <a:r>
              <a:rPr lang="ru-RU" dirty="0" smtClean="0"/>
              <a:t>   </a:t>
            </a:r>
            <a:r>
              <a:rPr lang="en-US" dirty="0" smtClean="0"/>
              <a:t> </a:t>
            </a:r>
            <a:r>
              <a:rPr lang="ru-RU" dirty="0" smtClean="0"/>
              <a:t> </a:t>
            </a:r>
          </a:p>
          <a:p>
            <a:r>
              <a:rPr lang="ru-RU" dirty="0" smtClean="0"/>
              <a:t>«Финансовый детектив»</a:t>
            </a:r>
            <a:endParaRPr lang="ru-RU" dirty="0"/>
          </a:p>
        </p:txBody>
      </p:sp>
    </p:spTree>
    <p:extLst>
      <p:ext uri="{BB962C8B-B14F-4D97-AF65-F5344CB8AC3E}">
        <p14:creationId xmlns:p14="http://schemas.microsoft.com/office/powerpoint/2010/main" val="1712135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14" t="68100" r="11583" b="8225"/>
          <a:stretch/>
        </p:blipFill>
        <p:spPr bwMode="auto">
          <a:xfrm>
            <a:off x="0" y="4509120"/>
            <a:ext cx="9144000" cy="23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815" t="50000" r="54685" b="31913"/>
          <a:stretch/>
        </p:blipFill>
        <p:spPr bwMode="auto">
          <a:xfrm>
            <a:off x="179512" y="260648"/>
            <a:ext cx="1496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5803" y="260648"/>
            <a:ext cx="7360693" cy="861774"/>
          </a:xfrm>
          <a:prstGeom prst="rect">
            <a:avLst/>
          </a:prstGeom>
          <a:noFill/>
        </p:spPr>
        <p:txBody>
          <a:bodyPr wrap="square" rtlCol="0">
            <a:spAutoFit/>
          </a:bodyPr>
          <a:lstStyle/>
          <a:p>
            <a:pPr algn="ctr"/>
            <a:r>
              <a:rPr lang="ru-RU" sz="3200" b="1" dirty="0">
                <a:solidFill>
                  <a:srgbClr val="00B050"/>
                </a:solidFill>
              </a:rPr>
              <a:t>Тест "Умеете ли вы тратить деньги?"</a:t>
            </a:r>
          </a:p>
          <a:p>
            <a:r>
              <a:rPr lang="ru-RU" dirty="0"/>
              <a:t> </a:t>
            </a:r>
            <a:r>
              <a:rPr lang="ru-RU" dirty="0" smtClean="0"/>
              <a:t>За </a:t>
            </a:r>
            <a:r>
              <a:rPr lang="ru-RU" dirty="0"/>
              <a:t>каждый ответ «да» начислите себе 2 балла, за ответ «нет» – 0 баллов</a:t>
            </a:r>
            <a:r>
              <a:rPr lang="ru-RU" dirty="0" smtClean="0"/>
              <a:t>.</a:t>
            </a:r>
            <a:endParaRPr lang="ru-RU" dirty="0"/>
          </a:p>
        </p:txBody>
      </p:sp>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5333" t="41951" r="23380" b="24337"/>
          <a:stretch/>
        </p:blipFill>
        <p:spPr bwMode="auto">
          <a:xfrm>
            <a:off x="1675803" y="2348880"/>
            <a:ext cx="1468581" cy="246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Выноска-облако 7"/>
          <p:cNvSpPr/>
          <p:nvPr/>
        </p:nvSpPr>
        <p:spPr>
          <a:xfrm>
            <a:off x="3563888" y="1268760"/>
            <a:ext cx="3600400" cy="194421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srgbClr val="00B050"/>
                </a:solidFill>
              </a:rPr>
              <a:t>Никак не получается потратить деньги с умом: То ума не хватает, то денег.</a:t>
            </a:r>
            <a:endParaRPr lang="ru-RU" i="1" dirty="0">
              <a:solidFill>
                <a:srgbClr val="00B050"/>
              </a:solidFill>
            </a:endParaRPr>
          </a:p>
        </p:txBody>
      </p:sp>
    </p:spTree>
    <p:extLst>
      <p:ext uri="{BB962C8B-B14F-4D97-AF65-F5344CB8AC3E}">
        <p14:creationId xmlns:p14="http://schemas.microsoft.com/office/powerpoint/2010/main" val="312086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815" t="50000" r="54685" b="31913"/>
          <a:stretch/>
        </p:blipFill>
        <p:spPr bwMode="auto">
          <a:xfrm>
            <a:off x="1" y="0"/>
            <a:ext cx="1187624" cy="105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99792" y="-2588"/>
            <a:ext cx="4341253" cy="830997"/>
          </a:xfrm>
          <a:prstGeom prst="rect">
            <a:avLst/>
          </a:prstGeom>
          <a:noFill/>
        </p:spPr>
        <p:txBody>
          <a:bodyPr wrap="none" lIns="91440" tIns="45720" rIns="91440" bIns="45720">
            <a:spAutoFit/>
          </a:bodyPr>
          <a:lstStyle/>
          <a:p>
            <a:pPr algn="ctr"/>
            <a:r>
              <a:rPr lang="ru-RU" sz="4800" b="1" cap="none" spc="0" dirty="0" smtClean="0">
                <a:ln w="1905"/>
                <a:solidFill>
                  <a:srgbClr val="00B050"/>
                </a:solidFill>
                <a:effectLst>
                  <a:innerShdw blurRad="69850" dist="43180" dir="5400000">
                    <a:srgbClr val="000000">
                      <a:alpha val="65000"/>
                    </a:srgbClr>
                  </a:innerShdw>
                </a:effectLst>
              </a:rPr>
              <a:t>«Сверим часы»</a:t>
            </a:r>
            <a:endParaRPr lang="ru-RU" sz="4800" b="1" cap="none" spc="0" dirty="0">
              <a:ln w="1905"/>
              <a:solidFill>
                <a:srgbClr val="00B050"/>
              </a:solidFill>
              <a:effectLst>
                <a:innerShdw blurRad="69850" dist="43180" dir="5400000">
                  <a:srgbClr val="000000">
                    <a:alpha val="65000"/>
                  </a:srgbClr>
                </a:innerShdw>
              </a:effectLst>
            </a:endParaRPr>
          </a:p>
        </p:txBody>
      </p:sp>
      <p:sp>
        <p:nvSpPr>
          <p:cNvPr id="5" name="TextBox 4"/>
          <p:cNvSpPr txBox="1"/>
          <p:nvPr/>
        </p:nvSpPr>
        <p:spPr>
          <a:xfrm>
            <a:off x="183316" y="959080"/>
            <a:ext cx="8784976" cy="5909310"/>
          </a:xfrm>
          <a:prstGeom prst="rect">
            <a:avLst/>
          </a:prstGeom>
          <a:noFill/>
        </p:spPr>
        <p:txBody>
          <a:bodyPr wrap="square" rtlCol="0">
            <a:spAutoFit/>
          </a:bodyPr>
          <a:lstStyle/>
          <a:p>
            <a:pPr marL="285750" indent="-285750" algn="just">
              <a:buFont typeface="Arial" pitchFamily="34" charset="0"/>
              <a:buChar char="•"/>
            </a:pPr>
            <a:r>
              <a:rPr lang="ru-RU" dirty="0" smtClean="0"/>
              <a:t>0–6 </a:t>
            </a:r>
            <a:r>
              <a:rPr lang="ru-RU" dirty="0"/>
              <a:t>баллов. Можно сказать, если на </a:t>
            </a:r>
            <a:r>
              <a:rPr lang="ru-RU" dirty="0" smtClean="0"/>
              <a:t>все вопросы </a:t>
            </a:r>
            <a:r>
              <a:rPr lang="ru-RU" dirty="0"/>
              <a:t>теста </a:t>
            </a:r>
            <a:r>
              <a:rPr lang="ru-RU" dirty="0" smtClean="0"/>
              <a:t>отвечали «нет», </a:t>
            </a:r>
            <a:r>
              <a:rPr lang="ru-RU" dirty="0"/>
              <a:t>не кривя душой, что вы свободны от магазинной зависимости. Делайте покупки с удовольствием!</a:t>
            </a:r>
          </a:p>
          <a:p>
            <a:pPr marL="285750" indent="-285750" algn="just">
              <a:buFont typeface="Arial" pitchFamily="34" charset="0"/>
              <a:buChar char="•"/>
            </a:pPr>
            <a:r>
              <a:rPr lang="ru-RU" dirty="0"/>
              <a:t>8–12 баллов. В определенной степени у вас есть склонность к беспорядочным покупкам. Возьмите на заметку: если, придя в магазин, вы понимаете, что то, о чем вы «так мечтали», вам на самом деле и не очень нужно, а хотите вы купить совсем другую вещь, на которую упал ваш взгляд, найдите в себе силы уйти из магазина. Не переживайте, не навсегда. Вы вернетесь через несколько дней, и, если вам действительно очень сильно хочется именно эту вещь, вы ее приобретете. Принцип «куплю, но не сейчас» весьма эффективен. Тщательным образом планируйте свои покупки и не давайте себе скучать!</a:t>
            </a:r>
          </a:p>
          <a:p>
            <a:pPr marL="285750" indent="-285750" algn="just">
              <a:buFont typeface="Arial" pitchFamily="34" charset="0"/>
              <a:buChar char="•"/>
            </a:pPr>
            <a:r>
              <a:rPr lang="ru-RU" dirty="0"/>
              <a:t>14–20 баллов. Похоже, вы увлеклись. Принимайте меры: если надо что-то купить, особенно дорогостоящее, берите с собой подругу или друга, этот человек будет вас отрезвлять. Никогда не ходите в магазин в день зарплаты! Если вы собираетесь сделать необходимые покупки, напишите список и возьмите ровно столько денег, сколько нужно. Постарайтесь найти себе приятное занятие, которое будет иметь строгий режим, и ему следуйте. Специалисты рекомендуют переключить свое внимание на фитнес-клуб. Наиболее </a:t>
            </a:r>
            <a:r>
              <a:rPr lang="ru-RU" dirty="0" err="1"/>
              <a:t>психотерапевтичны</a:t>
            </a:r>
            <a:r>
              <a:rPr lang="ru-RU" dirty="0"/>
              <a:t> так называемые социальные танцы – </a:t>
            </a:r>
            <a:r>
              <a:rPr lang="ru-RU" dirty="0" err="1"/>
              <a:t>сальса</a:t>
            </a:r>
            <a:r>
              <a:rPr lang="ru-RU" dirty="0"/>
              <a:t>, </a:t>
            </a:r>
            <a:r>
              <a:rPr lang="ru-RU" dirty="0" err="1"/>
              <a:t>хастл</a:t>
            </a:r>
            <a:r>
              <a:rPr lang="ru-RU" dirty="0"/>
              <a:t>, аргентинское танго. Главное, не ленитесь – похудеете, помолодеете, найдете себе новых друзей и гораздо легче избавитесь от навязчивого «хобби».</a:t>
            </a:r>
          </a:p>
        </p:txBody>
      </p:sp>
    </p:spTree>
    <p:extLst>
      <p:ext uri="{BB962C8B-B14F-4D97-AF65-F5344CB8AC3E}">
        <p14:creationId xmlns:p14="http://schemas.microsoft.com/office/powerpoint/2010/main" val="1778037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14" t="68100" r="11583" b="8225"/>
          <a:stretch/>
        </p:blipFill>
        <p:spPr bwMode="auto">
          <a:xfrm>
            <a:off x="0" y="4509120"/>
            <a:ext cx="9144000" cy="23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815" t="50000" r="54685" b="31913"/>
          <a:stretch/>
        </p:blipFill>
        <p:spPr bwMode="auto">
          <a:xfrm>
            <a:off x="179512" y="260648"/>
            <a:ext cx="1496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131840" y="260648"/>
            <a:ext cx="5755999" cy="923330"/>
          </a:xfrm>
          <a:prstGeom prst="rect">
            <a:avLst/>
          </a:prstGeom>
          <a:noFill/>
        </p:spPr>
        <p:txBody>
          <a:bodyPr wrap="none" lIns="91440" tIns="45720" rIns="91440" bIns="45720">
            <a:spAutoFit/>
          </a:bodyPr>
          <a:lstStyle/>
          <a:p>
            <a:pPr algn="ctr"/>
            <a:r>
              <a:rPr lang="ru-RU" b="1" cap="none" spc="0" dirty="0" smtClean="0">
                <a:ln w="1905"/>
                <a:solidFill>
                  <a:srgbClr val="00B050"/>
                </a:solidFill>
                <a:effectLst>
                  <a:innerShdw blurRad="69850" dist="43180" dir="5400000">
                    <a:srgbClr val="000000">
                      <a:alpha val="65000"/>
                    </a:srgbClr>
                  </a:innerShdw>
                </a:effectLst>
              </a:rPr>
              <a:t>«Безумно тратить деньги – дело нехитрое, </a:t>
            </a:r>
          </a:p>
          <a:p>
            <a:pPr algn="ctr"/>
            <a:r>
              <a:rPr lang="ru-RU" b="1" cap="none" spc="0" dirty="0" smtClean="0">
                <a:ln w="1905"/>
                <a:solidFill>
                  <a:srgbClr val="00B050"/>
                </a:solidFill>
                <a:effectLst>
                  <a:innerShdw blurRad="69850" dist="43180" dir="5400000">
                    <a:srgbClr val="000000">
                      <a:alpha val="65000"/>
                    </a:srgbClr>
                  </a:innerShdw>
                </a:effectLst>
              </a:rPr>
              <a:t>а вот расходовать их на то, что вам необходимо, </a:t>
            </a:r>
          </a:p>
          <a:p>
            <a:pPr algn="ctr"/>
            <a:r>
              <a:rPr lang="ru-RU" b="1" cap="none" spc="0" dirty="0" smtClean="0">
                <a:ln w="1905"/>
                <a:solidFill>
                  <a:srgbClr val="00B050"/>
                </a:solidFill>
                <a:effectLst>
                  <a:innerShdw blurRad="69850" dist="43180" dir="5400000">
                    <a:srgbClr val="000000">
                      <a:alpha val="65000"/>
                    </a:srgbClr>
                  </a:innerShdw>
                </a:effectLst>
              </a:rPr>
              <a:t>и с наибольшей пользой для семьи – наука непростая»</a:t>
            </a:r>
            <a:endParaRPr lang="ru-RU" b="1" cap="none" spc="0" dirty="0">
              <a:ln w="1905"/>
              <a:solidFill>
                <a:srgbClr val="00B050"/>
              </a:solidFill>
              <a:effectLst>
                <a:innerShdw blurRad="69850" dist="43180" dir="5400000">
                  <a:srgbClr val="000000">
                    <a:alpha val="65000"/>
                  </a:srgbClr>
                </a:innerShdw>
              </a:effectLst>
            </a:endParaRPr>
          </a:p>
        </p:txBody>
      </p:sp>
      <p:sp>
        <p:nvSpPr>
          <p:cNvPr id="2" name="Прямоугольник 1"/>
          <p:cNvSpPr/>
          <p:nvPr/>
        </p:nvSpPr>
        <p:spPr>
          <a:xfrm>
            <a:off x="2815598" y="2276872"/>
            <a:ext cx="5860642" cy="984885"/>
          </a:xfrm>
          <a:prstGeom prst="rect">
            <a:avLst/>
          </a:prstGeom>
          <a:noFill/>
        </p:spPr>
        <p:txBody>
          <a:bodyPr wrap="none" lIns="91440" tIns="45720" rIns="91440" bIns="45720">
            <a:spAutoFit/>
          </a:bodyPr>
          <a:lstStyle/>
          <a:p>
            <a:pPr algn="ctr"/>
            <a:r>
              <a:rPr lang="ru-RU" sz="4000" b="1" cap="none" spc="0" dirty="0" smtClean="0">
                <a:ln w="1905"/>
                <a:solidFill>
                  <a:srgbClr val="00B050"/>
                </a:solidFill>
                <a:effectLst>
                  <a:innerShdw blurRad="69850" dist="43180" dir="5400000">
                    <a:srgbClr val="000000">
                      <a:alpha val="65000"/>
                    </a:srgbClr>
                  </a:innerShdw>
                </a:effectLst>
              </a:rPr>
              <a:t>Практикум «Один дома»</a:t>
            </a:r>
          </a:p>
          <a:p>
            <a:pPr algn="r"/>
            <a:endParaRPr lang="ru-RU" sz="1600" b="1" cap="none" spc="0" dirty="0">
              <a:ln w="1905"/>
              <a:effectLst>
                <a:innerShdw blurRad="69850" dist="43180" dir="5400000">
                  <a:srgbClr val="000000">
                    <a:alpha val="65000"/>
                  </a:srgbClr>
                </a:innerShdw>
              </a:effectLst>
            </a:endParaRPr>
          </a:p>
        </p:txBody>
      </p:sp>
      <p:sp>
        <p:nvSpPr>
          <p:cNvPr id="4" name="AutoShape 2" descr="https://webmg.ru/wp-content/uploads/2022/01/158-20220108_22243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0" name="Picture 6" descr="https://icedentalspa.co.uk/wp-content/uploads/2017/05/NervousPatients.jpg"/>
          <p:cNvPicPr>
            <a:picLocks noChangeAspect="1" noChangeArrowheads="1"/>
          </p:cNvPicPr>
          <p:nvPr/>
        </p:nvPicPr>
        <p:blipFill>
          <a:blip r:embed="rId4">
            <a:clrChange>
              <a:clrFrom>
                <a:srgbClr val="FFFEF6"/>
              </a:clrFrom>
              <a:clrTo>
                <a:srgbClr val="FFFEF6">
                  <a:alpha val="0"/>
                </a:srgbClr>
              </a:clrTo>
            </a:clrChange>
            <a:extLst>
              <a:ext uri="{BEBA8EAE-BF5A-486C-A8C5-ECC9F3942E4B}">
                <a14:imgProps xmlns:a14="http://schemas.microsoft.com/office/drawing/2010/main">
                  <a14:imgLayer r:embed="rId5">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96552" y="2002424"/>
            <a:ext cx="3897539" cy="25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25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872</Words>
  <Application>Microsoft Office PowerPoint</Application>
  <PresentationFormat>Экран (4:3)</PresentationFormat>
  <Paragraphs>123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Николай</dc:creator>
  <cp:lastModifiedBy>Николай</cp:lastModifiedBy>
  <cp:revision>20</cp:revision>
  <dcterms:created xsi:type="dcterms:W3CDTF">2022-04-17T14:02:07Z</dcterms:created>
  <dcterms:modified xsi:type="dcterms:W3CDTF">2022-04-21T08:29:59Z</dcterms:modified>
</cp:coreProperties>
</file>