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0" r:id="rId2"/>
    <p:sldId id="275" r:id="rId3"/>
    <p:sldId id="289" r:id="rId4"/>
    <p:sldId id="303" r:id="rId5"/>
    <p:sldId id="304" r:id="rId6"/>
    <p:sldId id="305" r:id="rId7"/>
    <p:sldId id="306" r:id="rId8"/>
    <p:sldId id="307" r:id="rId9"/>
    <p:sldId id="309" r:id="rId10"/>
    <p:sldId id="310" r:id="rId11"/>
    <p:sldId id="311" r:id="rId12"/>
    <p:sldId id="312" r:id="rId13"/>
    <p:sldId id="301" r:id="rId14"/>
    <p:sldId id="300" r:id="rId15"/>
    <p:sldId id="316" r:id="rId16"/>
    <p:sldId id="302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326"/>
    <a:srgbClr val="006600"/>
    <a:srgbClr val="D3F490"/>
    <a:srgbClr val="ADD2E9"/>
    <a:srgbClr val="92CDEA"/>
    <a:srgbClr val="A8D7EE"/>
    <a:srgbClr val="82D9EA"/>
    <a:srgbClr val="5DC036"/>
    <a:srgbClr val="3CA257"/>
    <a:srgbClr val="93D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4" autoAdjust="0"/>
    <p:restoredTop sz="93310" autoAdjust="0"/>
  </p:normalViewPr>
  <p:slideViewPr>
    <p:cSldViewPr>
      <p:cViewPr varScale="1">
        <p:scale>
          <a:sx n="103" d="100"/>
          <a:sy n="103" d="100"/>
        </p:scale>
        <p:origin x="9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07A97-0645-48B3-BB96-21F8E0C1D11E}" type="datetimeFigureOut">
              <a:rPr lang="ru-RU" smtClean="0"/>
              <a:pPr/>
              <a:t>08.05.2022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C469F-0BE4-4BB6-B2C5-23D3F92E08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67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08.05.2022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oopt.aari.ru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mem.ru/photo.php?id=12971&amp;nf=vorone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gif"/><Relationship Id="rId5" Type="http://schemas.openxmlformats.org/officeDocument/2006/relationships/hyperlink" Target="http://www.geomem.ru/photo.php?id=12971&amp;nf=voroneg" TargetMode="Externa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2857489" y="3214686"/>
            <a:ext cx="1214445" cy="2786082"/>
          </a:xfrm>
        </p:spPr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857388"/>
          </a:xfrm>
          <a:solidFill>
            <a:srgbClr val="3CA257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Estrangelo Edessa" pitchFamily="66" charset="0"/>
              </a:rPr>
              <a:t>МБОУ «</a:t>
            </a:r>
            <a:r>
              <a:rPr lang="ru-RU" alt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Estrangelo Edessa" pitchFamily="66" charset="0"/>
              </a:rPr>
              <a:t>Краснолипьевская</a:t>
            </a:r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Estrangelo Edessa" pitchFamily="66" charset="0"/>
              </a:rPr>
              <a:t> школа»</a:t>
            </a:r>
            <a:b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Estrangelo Edessa" pitchFamily="66" charset="0"/>
              </a:rPr>
            </a:br>
            <a:r>
              <a:rPr lang="ru-RU" alt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Estrangelo Edessa" pitchFamily="66" charset="0"/>
              </a:rPr>
              <a:t>Репьевский</a:t>
            </a:r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Estrangelo Edessa" pitchFamily="66" charset="0"/>
              </a:rPr>
              <a:t> муниципальный район Воронежская область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cs typeface="Estrangelo Edessa" pitchFamily="66" charset="0"/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3214678" y="6357958"/>
            <a:ext cx="3286148" cy="285752"/>
          </a:xfr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1400" i="1" dirty="0">
              <a:ln>
                <a:solidFill>
                  <a:srgbClr val="314200"/>
                </a:solidFill>
              </a:ln>
              <a:latin typeface="Arial Black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2357422" y="6357958"/>
            <a:ext cx="4214842" cy="36671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2022 г.</a:t>
            </a:r>
          </a:p>
        </p:txBody>
      </p:sp>
      <p:pic>
        <p:nvPicPr>
          <p:cNvPr id="3075" name="Picture 3" descr="C:\Users\Марина\Desktop\ппппп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3116"/>
            <a:ext cx="2733627" cy="321471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body" sz="half" idx="2"/>
          </p:nvPr>
        </p:nvSpPr>
        <p:spPr>
          <a:xfrm>
            <a:off x="571472" y="2143116"/>
            <a:ext cx="3714776" cy="4000528"/>
          </a:xfrm>
          <a:solidFill>
            <a:schemeClr val="bg2">
              <a:lumMod val="40000"/>
              <a:lumOff val="6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endParaRPr lang="ru-RU" sz="1800" dirty="0"/>
          </a:p>
          <a:p>
            <a:pPr algn="ctr"/>
            <a:r>
              <a:rPr lang="ru-RU" b="1" dirty="0">
                <a:solidFill>
                  <a:srgbClr val="006600"/>
                </a:solidFill>
                <a:cs typeface="Aharoni" panose="02010803020104030203" pitchFamily="2" charset="-79"/>
              </a:rPr>
              <a:t>Региональный конкурс</a:t>
            </a:r>
            <a:endParaRPr lang="ru-RU" dirty="0">
              <a:solidFill>
                <a:srgbClr val="00660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b="1" dirty="0">
                <a:solidFill>
                  <a:srgbClr val="006600"/>
                </a:solidFill>
                <a:cs typeface="Aharoni" panose="02010803020104030203" pitchFamily="2" charset="-79"/>
              </a:rPr>
              <a:t> методических разработок</a:t>
            </a:r>
            <a:endParaRPr lang="ru-RU" dirty="0">
              <a:solidFill>
                <a:srgbClr val="00660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b="1" dirty="0">
                <a:solidFill>
                  <a:srgbClr val="006600"/>
                </a:solidFill>
                <a:cs typeface="Aharoni" panose="02010803020104030203" pitchFamily="2" charset="-79"/>
              </a:rPr>
              <a:t> «Современный урок географии»</a:t>
            </a:r>
            <a:endParaRPr lang="ru-RU" dirty="0">
              <a:solidFill>
                <a:srgbClr val="006600"/>
              </a:solidFill>
              <a:cs typeface="Aharoni" panose="02010803020104030203" pitchFamily="2" charset="-79"/>
            </a:endParaRPr>
          </a:p>
          <a:p>
            <a:pPr algn="ctr"/>
            <a:endParaRPr lang="ru-RU" sz="1800" dirty="0">
              <a:solidFill>
                <a:srgbClr val="0066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ru-RU" sz="1800" dirty="0">
              <a:solidFill>
                <a:srgbClr val="0066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ru-RU" sz="1800" dirty="0">
                <a:solidFill>
                  <a:srgbClr val="0066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Тема урока</a:t>
            </a:r>
          </a:p>
          <a:p>
            <a:pPr algn="ctr"/>
            <a:r>
              <a:rPr lang="ru-RU" b="1" dirty="0">
                <a:solidFill>
                  <a:srgbClr val="0066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</a:t>
            </a:r>
            <a:r>
              <a:rPr lang="ru-RU" dirty="0">
                <a:solidFill>
                  <a:srgbClr val="0066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География особо охраняемых природных территорий </a:t>
            </a:r>
            <a:r>
              <a:rPr lang="ru-RU" dirty="0" err="1">
                <a:solidFill>
                  <a:srgbClr val="0066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Репьевского</a:t>
            </a:r>
            <a:r>
              <a:rPr lang="ru-RU" dirty="0">
                <a:solidFill>
                  <a:srgbClr val="0066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района. Составление туристического маршрута»</a:t>
            </a:r>
          </a:p>
          <a:p>
            <a:pPr algn="ctr"/>
            <a:r>
              <a:rPr lang="ru-RU" sz="1800" b="1" dirty="0">
                <a:solidFill>
                  <a:srgbClr val="194326"/>
                </a:solidFill>
                <a:latin typeface="Arial Black" pitchFamily="34" charset="0"/>
              </a:rPr>
              <a:t> </a:t>
            </a:r>
            <a:endParaRPr lang="ru-RU" sz="1800" dirty="0">
              <a:solidFill>
                <a:srgbClr val="194326"/>
              </a:solidFill>
              <a:latin typeface="Arial Black" pitchFamily="34" charset="0"/>
            </a:endParaRPr>
          </a:p>
        </p:txBody>
      </p:sp>
      <p:pic>
        <p:nvPicPr>
          <p:cNvPr id="14" name="Picture 4" descr="D:\Суровцева Е.И\Всероссийский заповедный урок\Экоурок 2. Астраханский заповедник\Фото\P1100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238386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 descr="D:\Суровцева Е.И\Всероссийский заповедный урок\Экоурок 3. Ростовский\Фото\P1100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14290"/>
            <a:ext cx="1214446" cy="910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 descr="D:\Суровцева Е.И\Всероссийский заповедный урок\Экоурок 1. Заповедные острова\Фото\P11004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214291"/>
            <a:ext cx="1214446" cy="91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 descr="D:\Суровцева Е.И\Всероссийский заповедный урок\Экоурок 1. Заповедные острова\Фото\P11004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214290"/>
            <a:ext cx="1214446" cy="91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5" descr="D:\Суровцева Е.И\Всероссийский заповедный урок\Экоурок 3. Ростовский\Фото\P11004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214290"/>
            <a:ext cx="1143125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10" descr="D:\Суровцева Е.И\Всероссийский заповедный урок\Экоурок 2. Астраханский заповедник\Фото\P11004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594" y="214290"/>
            <a:ext cx="1143124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8" descr="D:\Суровцева Е.И\Всероссийский заповедный урок\Экоурок 5. Белогорье\Фото\P11005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214290"/>
            <a:ext cx="1143124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4643438" y="5357826"/>
            <a:ext cx="3500462" cy="7858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32500" lnSpcReduction="20000"/>
          </a:bodyPr>
          <a:lstStyle/>
          <a:p>
            <a:r>
              <a:rPr lang="ru-RU" sz="2800" b="1" dirty="0"/>
              <a:t> </a:t>
            </a:r>
            <a:endParaRPr lang="ru-RU" sz="4800" dirty="0">
              <a:solidFill>
                <a:srgbClr val="194326"/>
              </a:solidFill>
            </a:endParaRPr>
          </a:p>
          <a:p>
            <a:r>
              <a:rPr lang="ru-RU" sz="4800" b="1" i="1" dirty="0">
                <a:solidFill>
                  <a:srgbClr val="194326"/>
                </a:solidFill>
                <a:latin typeface="Arial Black" pitchFamily="34" charset="0"/>
              </a:rPr>
              <a:t>Суровцева Елена Ивановна,</a:t>
            </a:r>
          </a:p>
          <a:p>
            <a:r>
              <a:rPr lang="ru-RU" sz="4800" b="1" i="1" dirty="0">
                <a:solidFill>
                  <a:srgbClr val="194326"/>
                </a:solidFill>
                <a:latin typeface="Arial Black" pitchFamily="34" charset="0"/>
              </a:rPr>
              <a:t>учитель географии</a:t>
            </a:r>
          </a:p>
        </p:txBody>
      </p:sp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714488"/>
            <a:ext cx="3826349" cy="1241283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>
                <a:solidFill>
                  <a:srgbClr val="000066"/>
                </a:solidFill>
                <a:latin typeface="Arial Black" pitchFamily="34" charset="0"/>
              </a:rPr>
              <a:t>Рис. 3.</a:t>
            </a:r>
            <a:r>
              <a:rPr lang="en-US" i="1" dirty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ru-RU" i="1" dirty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0066"/>
                </a:solidFill>
                <a:latin typeface="Arial Black" pitchFamily="34" charset="0"/>
              </a:rPr>
              <a:t>Оценка территории по показателю комфортности для осуществления туристской деятельности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9124" y="1714488"/>
            <a:ext cx="4214841" cy="1241284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>
                <a:solidFill>
                  <a:srgbClr val="006600"/>
                </a:solidFill>
                <a:latin typeface="Arial Black" pitchFamily="34" charset="0"/>
              </a:rPr>
              <a:t>Рис. 4. </a:t>
            </a:r>
            <a:r>
              <a:rPr lang="en-US" i="1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6600"/>
                </a:solidFill>
                <a:latin typeface="Arial Black" pitchFamily="34" charset="0"/>
              </a:rPr>
              <a:t>Интегральная оценка пригодности территории Воронежской области</a:t>
            </a:r>
            <a:br>
              <a:rPr lang="ru-RU" dirty="0">
                <a:solidFill>
                  <a:srgbClr val="0066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6600"/>
                </a:solidFill>
                <a:latin typeface="Arial Black" pitchFamily="34" charset="0"/>
              </a:rPr>
              <a:t>для развития экологического туризма</a:t>
            </a:r>
            <a:endParaRPr lang="ru-RU" dirty="0"/>
          </a:p>
        </p:txBody>
      </p:sp>
      <p:pic>
        <p:nvPicPr>
          <p:cNvPr id="7" name="Содержимое 8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69685"/>
            <a:ext cx="3419475" cy="307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005688"/>
            <a:ext cx="3419475" cy="3137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928670"/>
            <a:ext cx="4214842" cy="1285885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>
                <a:solidFill>
                  <a:srgbClr val="000066"/>
                </a:solidFill>
              </a:rPr>
              <a:t>Рис. 5. </a:t>
            </a:r>
            <a:r>
              <a:rPr lang="ru-RU" dirty="0">
                <a:solidFill>
                  <a:srgbClr val="000066"/>
                </a:solidFill>
              </a:rPr>
              <a:t>Картосхема расположения перспективных </a:t>
            </a:r>
            <a:r>
              <a:rPr lang="ru-RU" dirty="0" err="1">
                <a:solidFill>
                  <a:srgbClr val="000066"/>
                </a:solidFill>
              </a:rPr>
              <a:t>экотуристских</a:t>
            </a:r>
            <a:r>
              <a:rPr lang="ru-RU" dirty="0">
                <a:solidFill>
                  <a:srgbClr val="000066"/>
                </a:solidFill>
              </a:rPr>
              <a:t> кластеров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2143117"/>
            <a:ext cx="442915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2"/>
          <p:cNvSpPr>
            <a:spLocks noGrp="1"/>
          </p:cNvSpPr>
          <p:nvPr>
            <p:ph type="body" sz="quarter" idx="3"/>
          </p:nvPr>
        </p:nvSpPr>
        <p:spPr>
          <a:xfrm>
            <a:off x="5143504" y="2316010"/>
            <a:ext cx="3071834" cy="3756196"/>
          </a:xfrm>
          <a:solidFill>
            <a:schemeClr val="tx1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000" i="1" u="sng" dirty="0">
                <a:solidFill>
                  <a:srgbClr val="194326"/>
                </a:solidFill>
                <a:latin typeface="Arial Black" pitchFamily="34" charset="0"/>
              </a:rPr>
              <a:t>Перспективные </a:t>
            </a:r>
            <a:r>
              <a:rPr lang="ru-RU" sz="2000" i="1" u="sng" dirty="0" err="1">
                <a:solidFill>
                  <a:srgbClr val="194326"/>
                </a:solidFill>
                <a:latin typeface="Arial Black" pitchFamily="34" charset="0"/>
              </a:rPr>
              <a:t>экотуристские</a:t>
            </a:r>
            <a:r>
              <a:rPr lang="ru-RU" sz="2000" i="1" u="sng" dirty="0">
                <a:solidFill>
                  <a:srgbClr val="194326"/>
                </a:solidFill>
                <a:latin typeface="Arial Black" pitchFamily="34" charset="0"/>
              </a:rPr>
              <a:t> кластеры Воронежской области: </a:t>
            </a:r>
          </a:p>
          <a:p>
            <a:endParaRPr lang="ru-RU" i="1" dirty="0">
              <a:solidFill>
                <a:srgbClr val="194326"/>
              </a:solidFill>
              <a:latin typeface="Arial Black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i="1" dirty="0" err="1">
                <a:solidFill>
                  <a:srgbClr val="194326"/>
                </a:solidFill>
                <a:latin typeface="Arial Black" pitchFamily="34" charset="0"/>
              </a:rPr>
              <a:t>Дивногорско-Сторожевской</a:t>
            </a:r>
            <a:r>
              <a:rPr lang="ru-RU" i="1" dirty="0">
                <a:solidFill>
                  <a:srgbClr val="194326"/>
                </a:solidFill>
                <a:latin typeface="Arial Black" pitchFamily="34" charset="0"/>
              </a:rPr>
              <a:t>,</a:t>
            </a:r>
          </a:p>
          <a:p>
            <a:pPr marL="342900" lvl="0" indent="-342900">
              <a:buFont typeface="+mj-lt"/>
              <a:buAutoNum type="arabicPeriod"/>
            </a:pPr>
            <a:endParaRPr lang="ru-RU" i="1" dirty="0">
              <a:solidFill>
                <a:srgbClr val="194326"/>
              </a:solidFill>
              <a:latin typeface="Arial Black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i="1" dirty="0" err="1">
                <a:solidFill>
                  <a:srgbClr val="194326"/>
                </a:solidFill>
                <a:latin typeface="Arial Black" pitchFamily="34" charset="0"/>
              </a:rPr>
              <a:t>Рамонский</a:t>
            </a:r>
            <a:r>
              <a:rPr lang="ru-RU" i="1" dirty="0">
                <a:solidFill>
                  <a:srgbClr val="194326"/>
                </a:solidFill>
                <a:latin typeface="Arial Black" pitchFamily="34" charset="0"/>
              </a:rPr>
              <a:t>, </a:t>
            </a:r>
          </a:p>
          <a:p>
            <a:pPr marL="342900" lvl="0" indent="-342900">
              <a:buFont typeface="+mj-lt"/>
              <a:buAutoNum type="arabicPeriod"/>
            </a:pPr>
            <a:endParaRPr lang="ru-RU" i="1" dirty="0">
              <a:solidFill>
                <a:srgbClr val="194326"/>
              </a:solidFill>
              <a:latin typeface="Arial Black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i="1" dirty="0" err="1">
                <a:solidFill>
                  <a:srgbClr val="194326"/>
                </a:solidFill>
                <a:latin typeface="Arial Black" pitchFamily="34" charset="0"/>
              </a:rPr>
              <a:t>Хохольско-Репьевский</a:t>
            </a:r>
            <a:r>
              <a:rPr lang="ru-RU" i="1" dirty="0">
                <a:solidFill>
                  <a:srgbClr val="194326"/>
                </a:solidFill>
                <a:latin typeface="Arial Black" pitchFamily="34" charset="0"/>
              </a:rPr>
              <a:t>,</a:t>
            </a:r>
          </a:p>
          <a:p>
            <a:pPr marL="342900" lvl="0" indent="-342900">
              <a:buFont typeface="+mj-lt"/>
              <a:buAutoNum type="arabicPeriod"/>
            </a:pPr>
            <a:endParaRPr lang="ru-RU" i="1" dirty="0">
              <a:solidFill>
                <a:srgbClr val="194326"/>
              </a:solidFill>
              <a:latin typeface="Arial Black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i="1" dirty="0">
                <a:solidFill>
                  <a:srgbClr val="194326"/>
                </a:solidFill>
                <a:latin typeface="Arial Black" pitchFamily="34" charset="0"/>
              </a:rPr>
              <a:t>Бобровский.</a:t>
            </a:r>
          </a:p>
          <a:p>
            <a:endParaRPr lang="ru-RU" dirty="0"/>
          </a:p>
        </p:txBody>
      </p:sp>
    </p:spTree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500043"/>
            <a:ext cx="3929090" cy="107157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Рис. 6.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Типология муниципальных районов по потенциалу развития природного туризма: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628" y="857232"/>
            <a:ext cx="3429024" cy="550072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 – районы перспективного развития с высоким природным потенциалом и развитой инфраструктурой (2014-2020 гг.);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 – районы возможного развития с высоким природным потенциалом и слабо развитой инфраструктурой (2021-2030 гг.);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3 – районы ограниченных возможностей развития с низким природным потенциалом и развитой инфраструктурой (за пределами 2030 г.); 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4 – районы малоперспективного развития с низким природным потенциалом и слабо развитой инфраструктурой.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464347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14294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>
                <a:latin typeface="Arial Black" panose="020B0A04020102020204" pitchFamily="34" charset="0"/>
              </a:rPr>
              <a:t>ОПРЕДЕЛЕНИЕ МЕР, НЕОБХОДИМЫХ ДЛЯ СОХРАНЕНИЯ ООПТ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3438" y="142852"/>
            <a:ext cx="4286279" cy="607223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ru-RU" sz="1200" b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br>
              <a:rPr lang="ru-RU" sz="1200" b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br>
              <a:rPr lang="ru-RU" sz="1200" b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Коль существует Государственный памятник природы, к нему должно быть и соответствующее отношение. </a:t>
            </a:r>
            <a:b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b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sz="1200" b="1" i="1" u="sng" dirty="0">
                <a:solidFill>
                  <a:srgbClr val="006600"/>
                </a:solidFill>
                <a:latin typeface="Arial Black" panose="020B0A04020102020204" pitchFamily="34" charset="0"/>
              </a:rPr>
              <a:t>Во-первых, </a:t>
            </a:r>
            <a: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должны выполняться конкретные управленческие решения по каждому объекту. Среди них: </a:t>
            </a:r>
            <a:b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-заключение охранных обязательств с землепользователями; </a:t>
            </a:r>
            <a:b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-принятие мер по благоустройству ООПТ; </a:t>
            </a:r>
            <a:b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-четкое определение границ;</a:t>
            </a:r>
            <a:b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-установка аншлагов их обозначающих и т.д.</a:t>
            </a:r>
            <a:b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b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sz="1200" b="1" i="1" u="sng" dirty="0">
                <a:solidFill>
                  <a:srgbClr val="006600"/>
                </a:solidFill>
                <a:latin typeface="Arial Black" panose="020B0A04020102020204" pitchFamily="34" charset="0"/>
              </a:rPr>
              <a:t>Во-вторых, </a:t>
            </a:r>
            <a: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необходимо осуществлять контроль непосредственно самим сельским поселениям за территориями, находящимися под охраной: </a:t>
            </a:r>
            <a:b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-запретить сбор растений;</a:t>
            </a:r>
            <a:b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-контролировать выпас скота; </a:t>
            </a:r>
            <a:b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-запретить распашку и ломку мела на охраняемой территории и др.</a:t>
            </a:r>
            <a:r>
              <a:rPr lang="ru-RU" sz="1200" i="1" dirty="0"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br>
              <a:rPr lang="ru-RU" sz="1200" i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br>
              <a:rPr lang="ru-RU" sz="1200" i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sz="1200" i="1" dirty="0">
                <a:solidFill>
                  <a:srgbClr val="006600"/>
                </a:solidFill>
                <a:latin typeface="Arial Black" panose="020B0A04020102020204" pitchFamily="34" charset="0"/>
              </a:rPr>
              <a:t>В-третьих, ООПТ образованы для выполнения определенных задач:</a:t>
            </a:r>
            <a:br>
              <a:rPr lang="ru-RU" sz="1200" i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sz="1200" i="1" dirty="0">
                <a:solidFill>
                  <a:srgbClr val="006600"/>
                </a:solidFill>
                <a:latin typeface="Arial Black" panose="020B0A04020102020204" pitchFamily="34" charset="0"/>
              </a:rPr>
              <a:t>- сохранение природных комплексов и объектов в естественном состоянии;</a:t>
            </a:r>
            <a:br>
              <a:rPr lang="ru-RU" sz="1200" i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sz="1200" i="1" dirty="0">
                <a:solidFill>
                  <a:srgbClr val="006600"/>
                </a:solidFill>
                <a:latin typeface="Arial Black" panose="020B0A04020102020204" pitchFamily="34" charset="0"/>
              </a:rPr>
              <a:t>- восстановление и воспроизводство природных ресурсов;</a:t>
            </a:r>
            <a:br>
              <a:rPr lang="ru-RU" sz="1200" i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sz="1200" i="1" dirty="0">
                <a:solidFill>
                  <a:srgbClr val="006600"/>
                </a:solidFill>
                <a:latin typeface="Arial Black" panose="020B0A04020102020204" pitchFamily="34" charset="0"/>
              </a:rPr>
              <a:t>- проведение научных исследований;</a:t>
            </a:r>
            <a:br>
              <a:rPr lang="ru-RU" sz="1200" i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sz="1200" i="1" dirty="0">
                <a:solidFill>
                  <a:srgbClr val="006600"/>
                </a:solidFill>
                <a:latin typeface="Arial Black" panose="020B0A04020102020204" pitchFamily="34" charset="0"/>
              </a:rPr>
              <a:t>- осуществление экологического мониторинга;</a:t>
            </a:r>
            <a:br>
              <a:rPr lang="ru-RU" sz="1200" i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sz="1200" i="1" dirty="0">
                <a:solidFill>
                  <a:srgbClr val="006600"/>
                </a:solidFill>
                <a:latin typeface="Arial Black" panose="020B0A04020102020204" pitchFamily="34" charset="0"/>
              </a:rPr>
              <a:t>- экологическое просвещение, распространение экологических знаний, экологический туризм.</a:t>
            </a:r>
            <a:br>
              <a:rPr lang="ru-RU" sz="1200" dirty="0"/>
            </a:br>
            <a:br>
              <a:rPr lang="ru-RU" dirty="0"/>
            </a:br>
            <a:endParaRPr lang="ru-RU" dirty="0"/>
          </a:p>
        </p:txBody>
      </p:sp>
      <p:pic>
        <p:nvPicPr>
          <p:cNvPr id="1027" name="Picture 3" descr="D:\КОНКУРСЫ\ШАБЛОНЫ ПРЕЗЕНТАЦИЙ\1uHdlpz4lF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714752"/>
            <a:ext cx="3357586" cy="2469163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1600" i="1" dirty="0">
                <a:latin typeface="Arial Black" panose="020B0A04020102020204" pitchFamily="34" charset="0"/>
              </a:rPr>
              <a:t>СОСТАВЛЕНИЕ ПЕРЕЧНЯ РЕЛИКТОВЫХ РАСТЕНИЙ, ВСТРЕЧАЮЩИХСЯ НА ИССЛЕДУЕМЫХ ТЕРРИТОРИЯХ</a:t>
            </a:r>
            <a:endParaRPr lang="ru-RU" sz="1600" b="1" i="1" dirty="0">
              <a:latin typeface="Arial Black" panose="020B0A04020102020204" pitchFamily="34" charset="0"/>
            </a:endParaRPr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3438" y="714356"/>
            <a:ext cx="4214841" cy="550072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800" b="1" i="1" dirty="0">
                <a:latin typeface="Arial Black" panose="020B0A04020102020204" pitchFamily="34" charset="0"/>
              </a:rPr>
              <a:t>В разное время  изучением проблемы реликтов  занимались многие выдающиеся геоботаники – Д.И.  Литвинов (1891), </a:t>
            </a:r>
            <a:br>
              <a:rPr lang="ru-RU" sz="1800" b="1" i="1" dirty="0">
                <a:latin typeface="Arial Black" panose="020B0A04020102020204" pitchFamily="34" charset="0"/>
              </a:rPr>
            </a:br>
            <a:r>
              <a:rPr lang="ru-RU" sz="1800" b="1" i="1" dirty="0">
                <a:latin typeface="Arial Black" panose="020B0A04020102020204" pitchFamily="34" charset="0"/>
              </a:rPr>
              <a:t>И.К. </a:t>
            </a:r>
            <a:r>
              <a:rPr lang="ru-RU" sz="1800" b="1" i="1" dirty="0" err="1">
                <a:latin typeface="Arial Black" panose="020B0A04020102020204" pitchFamily="34" charset="0"/>
              </a:rPr>
              <a:t>Пачоский</a:t>
            </a:r>
            <a:r>
              <a:rPr lang="ru-RU" sz="1800" b="1" i="1" dirty="0">
                <a:latin typeface="Arial Black" panose="020B0A04020102020204" pitchFamily="34" charset="0"/>
              </a:rPr>
              <a:t> (1910), Б.М. </a:t>
            </a:r>
            <a:r>
              <a:rPr lang="ru-RU" sz="1800" b="1" i="1" dirty="0" err="1">
                <a:latin typeface="Arial Black" panose="020B0A04020102020204" pitchFamily="34" charset="0"/>
              </a:rPr>
              <a:t>Козо</a:t>
            </a:r>
            <a:r>
              <a:rPr lang="ru-RU" sz="1800" b="1" i="1" dirty="0">
                <a:latin typeface="Arial Black" panose="020B0A04020102020204" pitchFamily="34" charset="0"/>
              </a:rPr>
              <a:t>-Полянский (1931), С.В. Голицын (1965) и др. </a:t>
            </a:r>
            <a:br>
              <a:rPr lang="ru-RU" sz="1800" b="1" i="1" dirty="0">
                <a:latin typeface="Arial Black" panose="020B0A04020102020204" pitchFamily="34" charset="0"/>
              </a:rPr>
            </a:br>
            <a:br>
              <a:rPr lang="ru-RU" sz="1800" b="1" i="1" dirty="0">
                <a:latin typeface="Arial Black" panose="020B0A04020102020204" pitchFamily="34" charset="0"/>
              </a:rPr>
            </a:br>
            <a:r>
              <a:rPr lang="ru-RU" sz="1800" i="1" dirty="0">
                <a:solidFill>
                  <a:srgbClr val="194326"/>
                </a:solidFill>
                <a:latin typeface="Arial Black" panose="020B0A04020102020204" pitchFamily="34" charset="0"/>
              </a:rPr>
              <a:t>Первые упоминания о реликтовых элементах ландшафта и самих реликтовых ландшафтах относятся к 20-м годам. </a:t>
            </a:r>
            <a:br>
              <a:rPr lang="ru-RU" sz="1800" i="1" dirty="0">
                <a:solidFill>
                  <a:srgbClr val="194326"/>
                </a:solidFill>
                <a:latin typeface="Arial Black" panose="020B0A04020102020204" pitchFamily="34" charset="0"/>
              </a:rPr>
            </a:br>
            <a:br>
              <a:rPr lang="ru-RU" sz="1800" i="1" dirty="0">
                <a:solidFill>
                  <a:srgbClr val="194326"/>
                </a:solidFill>
                <a:latin typeface="Arial Black" panose="020B0A04020102020204" pitchFamily="34" charset="0"/>
              </a:rPr>
            </a:br>
            <a:r>
              <a:rPr lang="ru-RU" sz="1800" i="1" dirty="0">
                <a:latin typeface="Arial Black" panose="020B0A04020102020204" pitchFamily="34" charset="0"/>
              </a:rPr>
              <a:t>Что касается Среднерусской возвышенности, на которой мы проживаем, то она будто специально создана природой для изучения реликтов в ее ландшафтах.  </a:t>
            </a:r>
            <a:br>
              <a:rPr lang="ru-RU" dirty="0"/>
            </a:br>
            <a:endParaRPr lang="ru-RU" dirty="0"/>
          </a:p>
        </p:txBody>
      </p:sp>
      <p:pic>
        <p:nvPicPr>
          <p:cNvPr id="5123" name="Рисунок 21" descr="IMG_04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980104"/>
            <a:ext cx="2928958" cy="19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926ACA-28A7-4540-90BF-AE7EBD6E4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39" y="2930214"/>
            <a:ext cx="1311290" cy="9834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2958B8-A424-46F0-BED3-79F7192C6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78" y="2927379"/>
            <a:ext cx="1311290" cy="9834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88C53A-2F29-47ED-B093-BB852DC98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33" y="187512"/>
            <a:ext cx="1214414" cy="9108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26CC3C-C5F5-4EE9-9499-15A9F4B8D2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187512"/>
            <a:ext cx="1214415" cy="9108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1F04AA-08E2-4D18-93EC-C2DFFACDD1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18" y="182677"/>
            <a:ext cx="1214414" cy="910811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395536" y="142875"/>
            <a:ext cx="8280920" cy="1500188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Impact" pitchFamily="34" charset="0"/>
                <a:cs typeface="Times New Roman" pitchFamily="18" charset="0"/>
              </a:rPr>
              <a:t>Практическая работа учащихся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027" name="Picture 3" descr="C:\Users\Марина\Desktop\Фото. Проект\IMG_20191024_083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90676"/>
            <a:ext cx="1928826" cy="2571768"/>
          </a:xfrm>
          <a:prstGeom prst="rect">
            <a:avLst/>
          </a:prstGeom>
          <a:noFill/>
        </p:spPr>
      </p:pic>
      <p:pic>
        <p:nvPicPr>
          <p:cNvPr id="1028" name="Picture 4" descr="C:\Users\Марина\Desktop\Фото. Проект\IMG_20191024_090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196" y="4437911"/>
            <a:ext cx="1305146" cy="1740195"/>
          </a:xfrm>
          <a:prstGeom prst="rect">
            <a:avLst/>
          </a:prstGeom>
          <a:noFill/>
        </p:spPr>
      </p:pic>
      <p:pic>
        <p:nvPicPr>
          <p:cNvPr id="1029" name="Picture 5" descr="C:\Users\Марина\Desktop\Фото. Проект\IMG_20191024_090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0513" y="1777175"/>
            <a:ext cx="1674078" cy="2232105"/>
          </a:xfrm>
          <a:prstGeom prst="rect">
            <a:avLst/>
          </a:prstGeom>
          <a:noFill/>
        </p:spPr>
      </p:pic>
      <p:sp>
        <p:nvSpPr>
          <p:cNvPr id="15" name="Заголовок 6"/>
          <p:cNvSpPr txBox="1">
            <a:spLocks/>
          </p:cNvSpPr>
          <p:nvPr/>
        </p:nvSpPr>
        <p:spPr>
          <a:xfrm>
            <a:off x="2428860" y="4437911"/>
            <a:ext cx="6143668" cy="19434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/>
          <a:p>
            <a:pPr indent="-342900"/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РАЗРАБОТКА ТУРИСТИЧЕСКОГО МАРШРУТА НА КАРТЕ, МАКЕТЕ. Разработка и выпуск наглядных пособий, плакатов, буклетов, сувенирной продукции, открыток, значков краеведческой направленности.</a:t>
            </a:r>
            <a:endParaRPr kumimoji="0" lang="ru-RU" sz="1600" b="1" i="1" u="sng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1714480" y="1142984"/>
            <a:ext cx="5143536" cy="3214710"/>
          </a:xfrm>
          <a:prstGeom prst="upArrow">
            <a:avLst>
              <a:gd name="adj1" fmla="val 50000"/>
              <a:gd name="adj2" fmla="val 46499"/>
            </a:avLst>
          </a:prstGeom>
          <a:solidFill>
            <a:srgbClr val="B4C5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Суровцева Е.И. ДОКУМЕНТЫ\Фотографии\Экология. Макет ООПТ\IMG_20200605_1246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214290"/>
            <a:ext cx="1000132" cy="1333509"/>
          </a:xfrm>
          <a:prstGeom prst="rect">
            <a:avLst/>
          </a:prstGeom>
          <a:noFill/>
        </p:spPr>
      </p:pic>
      <p:pic>
        <p:nvPicPr>
          <p:cNvPr id="17" name="Picture 2" descr="D:\Суровцева Е.И. ДОКУМЕНТЫ\Фотографии\Экология. Макет ООПТ\P11109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33" y="2576616"/>
            <a:ext cx="2273255" cy="1704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Суровцева Е.И. ДОКУМЕНТЫ\Фотографии\Экология. Макет ООПТ\P11109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2179" y="2857496"/>
            <a:ext cx="2000468" cy="1500198"/>
          </a:xfrm>
          <a:prstGeom prst="rect">
            <a:avLst/>
          </a:prstGeom>
          <a:noFill/>
        </p:spPr>
      </p:pic>
      <p:pic>
        <p:nvPicPr>
          <p:cNvPr id="2052" name="Picture 4" descr="D:\Суровцева Е.И. ДОКУМЕНТЫ\Фотографии\Экология. Макет ООПТ\P11107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86448" y="2807464"/>
            <a:ext cx="1423388" cy="1067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0219543"/>
      </p:ext>
    </p:extLst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4357718" cy="2857520"/>
          </a:xfrm>
          <a:solidFill>
            <a:schemeClr val="bg2">
              <a:lumMod val="40000"/>
              <a:lumOff val="6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ru-RU" sz="2000" b="1" u="sng" dirty="0">
              <a:solidFill>
                <a:schemeClr val="accent3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214282" y="4071942"/>
            <a:ext cx="4214842" cy="22860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5DC036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072066" y="142852"/>
            <a:ext cx="3786214" cy="6357982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rgbClr val="314200"/>
            </a:solidFill>
          </a:ln>
        </p:spPr>
        <p:txBody>
          <a:bodyPr>
            <a:normAutofit/>
          </a:bodyPr>
          <a:lstStyle/>
          <a:p>
            <a:pPr lvl="0"/>
            <a:r>
              <a:rPr lang="ru-RU" dirty="0"/>
              <a:t>РЕФЛЕКСИЯ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r>
              <a:rPr lang="ru-RU" i="1" dirty="0">
                <a:latin typeface="Arial Black" panose="020B0A04020102020204" pitchFamily="34" charset="0"/>
              </a:rPr>
              <a:t>Самооценка своей работы.</a:t>
            </a:r>
          </a:p>
          <a:p>
            <a:r>
              <a:rPr lang="ru-RU" i="1" dirty="0">
                <a:latin typeface="Arial Black" panose="020B0A04020102020204" pitchFamily="34" charset="0"/>
              </a:rPr>
              <a:t>Оцениваем работы других.</a:t>
            </a:r>
          </a:p>
          <a:p>
            <a:endParaRPr lang="ru-RU" b="1" dirty="0">
              <a:latin typeface="Franklin Gothic Medium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3007150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 </a:t>
            </a:r>
            <a:endParaRPr lang="ru-RU" dirty="0"/>
          </a:p>
        </p:txBody>
      </p:sp>
      <p:pic>
        <p:nvPicPr>
          <p:cNvPr id="6" name="Picture 2" descr="https://sun9-16.userapi.com/impg/i9dmn4AaLNCLFK9TBg5q89Y-kxo1EGad8U_2Zw/h_pU5ReR3hc.jpg?size=677x464&amp;quality=96&amp;sign=610633d007ebec837b7438fd9e75365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214818"/>
            <a:ext cx="2994126" cy="205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Суровцева Е.И. ДОКУМЕНТЫ\Фотографии\Экология. Макет ООПТ\IMG_20200605_124611.jpg">
            <a:extLst>
              <a:ext uri="{FF2B5EF4-FFF2-40B4-BE49-F238E27FC236}">
                <a16:creationId xmlns:a16="http://schemas.microsoft.com/office/drawing/2014/main" id="{87A01D58-EB78-4F1E-8FFA-4D682DC2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73986"/>
            <a:ext cx="2128604" cy="2838138"/>
          </a:xfrm>
          <a:prstGeom prst="rect">
            <a:avLst/>
          </a:prstGeom>
          <a:noFill/>
        </p:spPr>
      </p:pic>
      <p:pic>
        <p:nvPicPr>
          <p:cNvPr id="10" name="Picture 9" descr="D:\Суровцева Е.И\Всероссийский заповедный урок\Экоурок 1. Заповедные острова\Фото\P1100417.JPG">
            <a:extLst>
              <a:ext uri="{FF2B5EF4-FFF2-40B4-BE49-F238E27FC236}">
                <a16:creationId xmlns:a16="http://schemas.microsoft.com/office/drawing/2014/main" id="{0FFF3869-AC1C-49CD-AD12-03421D296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4286" y="1619922"/>
            <a:ext cx="1694838" cy="1270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D9314-5AB7-421C-915C-F19B507B1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850" y="237642"/>
            <a:ext cx="1860140" cy="138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 descr="D:\Суровцева Е.И\Фотографии\Ландшафтный дизайн-2017. Из природных материалов\Конкурс. Фото\P1110342.JPG">
            <a:extLst>
              <a:ext uri="{FF2B5EF4-FFF2-40B4-BE49-F238E27FC236}">
                <a16:creationId xmlns:a16="http://schemas.microsoft.com/office/drawing/2014/main" id="{302082A8-9D0F-4A5F-94B9-BB806E045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4286" y="277083"/>
            <a:ext cx="1694838" cy="1270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0219543"/>
      </p:ext>
    </p:extLst>
  </p:cSld>
  <p:clrMapOvr>
    <a:masterClrMapping/>
  </p:clrMapOvr>
  <p:transition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1197916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br>
              <a:rPr lang="ru-RU" sz="5300" b="1" i="1" dirty="0">
                <a:solidFill>
                  <a:schemeClr val="bg1"/>
                </a:solidFill>
                <a:latin typeface="Arial Black" pitchFamily="34" charset="0"/>
                <a:cs typeface="Estrangelo Edessa" pitchFamily="66" charset="0"/>
              </a:rPr>
            </a:br>
            <a:endParaRPr lang="ru-RU" sz="2000" i="1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  <a:cs typeface="Estrangelo Edessa" pitchFamily="66" charset="0"/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1071538" y="3786190"/>
            <a:ext cx="2995288" cy="2000263"/>
          </a:xfrm>
        </p:spPr>
      </p:sp>
      <p:sp>
        <p:nvSpPr>
          <p:cNvPr id="6" name="Подзаголовок 5"/>
          <p:cNvSpPr>
            <a:spLocks noGrp="1"/>
          </p:cNvSpPr>
          <p:nvPr>
            <p:ph type="body" sz="half" idx="2"/>
          </p:nvPr>
        </p:nvSpPr>
        <p:spPr>
          <a:xfrm>
            <a:off x="1071538" y="1556792"/>
            <a:ext cx="7100862" cy="458685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r>
              <a:rPr lang="ru-RU" dirty="0">
                <a:solidFill>
                  <a:srgbClr val="194326"/>
                </a:solidFill>
              </a:rPr>
              <a:t>1. Атлас Воронежской области / Под ред. Н.Н. Ермоленко. Воронеж, 1994. 48 с.</a:t>
            </a:r>
          </a:p>
          <a:p>
            <a:pPr lvl="0"/>
            <a:r>
              <a:rPr lang="ru-RU" dirty="0">
                <a:solidFill>
                  <a:srgbClr val="194326"/>
                </a:solidFill>
              </a:rPr>
              <a:t>2. ВЕСТНИК ВГУ, СЕРИЯ: ГЕОГРАФИЯ. ГЕОЭКОЛОГИЯ, 2014, № 4,</a:t>
            </a:r>
          </a:p>
          <a:p>
            <a:r>
              <a:rPr lang="ru-RU" dirty="0">
                <a:solidFill>
                  <a:srgbClr val="194326"/>
                </a:solidFill>
              </a:rPr>
              <a:t>Л.М. Акимов, В.Л. Бочаров, В.А. Дмитриева, Ю.А. Нестеров, Е.Г. Нефедова, О.В. Прохорова, Л.Н. Строгонова, В.И. Федотов, С.В. Федотов.</a:t>
            </a:r>
          </a:p>
          <a:p>
            <a:pPr lvl="0"/>
            <a:r>
              <a:rPr lang="ru-RU" dirty="0">
                <a:solidFill>
                  <a:srgbClr val="194326"/>
                </a:solidFill>
              </a:rPr>
              <a:t>3. Доронин Ю.А. Ландшафты с остатками древней растительности. Сб. Заповедные уголки воронежской области. – Воронеж, 1983, с. 116.</a:t>
            </a:r>
          </a:p>
          <a:p>
            <a:pPr lvl="0"/>
            <a:r>
              <a:rPr lang="ru-RU" dirty="0">
                <a:solidFill>
                  <a:srgbClr val="194326"/>
                </a:solidFill>
              </a:rPr>
              <a:t>4. Заповедные уголки./ </a:t>
            </a:r>
            <a:r>
              <a:rPr lang="ru-RU" dirty="0" err="1">
                <a:solidFill>
                  <a:srgbClr val="194326"/>
                </a:solidFill>
              </a:rPr>
              <a:t>Репьевские</a:t>
            </a:r>
            <a:r>
              <a:rPr lang="ru-RU" dirty="0">
                <a:solidFill>
                  <a:srgbClr val="194326"/>
                </a:solidFill>
              </a:rPr>
              <a:t> Вести.-  14 октября 2010. -№114(10519). </a:t>
            </a:r>
          </a:p>
          <a:p>
            <a:pPr lvl="0"/>
            <a:r>
              <a:rPr lang="ru-RU" dirty="0">
                <a:solidFill>
                  <a:srgbClr val="194326"/>
                </a:solidFill>
              </a:rPr>
              <a:t>5. Земля </a:t>
            </a:r>
            <a:r>
              <a:rPr lang="ru-RU" dirty="0" err="1">
                <a:solidFill>
                  <a:srgbClr val="194326"/>
                </a:solidFill>
              </a:rPr>
              <a:t>Репьевская</a:t>
            </a:r>
            <a:r>
              <a:rPr lang="ru-RU" dirty="0">
                <a:solidFill>
                  <a:srgbClr val="194326"/>
                </a:solidFill>
              </a:rPr>
              <a:t>. – Воронеж. Издательство им. </a:t>
            </a:r>
            <a:r>
              <a:rPr lang="ru-RU" dirty="0" err="1">
                <a:solidFill>
                  <a:srgbClr val="194326"/>
                </a:solidFill>
              </a:rPr>
              <a:t>Е.А.Болховитинова</a:t>
            </a:r>
            <a:r>
              <a:rPr lang="ru-RU" dirty="0">
                <a:solidFill>
                  <a:srgbClr val="194326"/>
                </a:solidFill>
              </a:rPr>
              <a:t>. 2002 г. 535 с.</a:t>
            </a:r>
          </a:p>
          <a:p>
            <a:pPr lvl="0"/>
            <a:r>
              <a:rPr lang="ru-RU" dirty="0">
                <a:solidFill>
                  <a:srgbClr val="194326"/>
                </a:solidFill>
              </a:rPr>
              <a:t>6. Информационно-аналитическая система «Особо охраняемые природные территории России» (ИАС «ООПТ РФ») </a:t>
            </a:r>
            <a:r>
              <a:rPr lang="ru-RU" u="sng" dirty="0">
                <a:solidFill>
                  <a:srgbClr val="19432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http://oopt.aari.ru/</a:t>
            </a:r>
            <a:endParaRPr lang="ru-RU" dirty="0">
              <a:solidFill>
                <a:srgbClr val="194326"/>
              </a:solidFill>
            </a:endParaRPr>
          </a:p>
          <a:p>
            <a:pPr lvl="0"/>
            <a:r>
              <a:rPr lang="ru-RU" dirty="0">
                <a:solidFill>
                  <a:srgbClr val="194326"/>
                </a:solidFill>
              </a:rPr>
              <a:t>7. Мильков Ф.Н., </a:t>
            </a:r>
            <a:r>
              <a:rPr lang="ru-RU" dirty="0" err="1">
                <a:solidFill>
                  <a:srgbClr val="194326"/>
                </a:solidFill>
              </a:rPr>
              <a:t>Двуреченский</a:t>
            </a:r>
            <a:r>
              <a:rPr lang="ru-RU" dirty="0">
                <a:solidFill>
                  <a:srgbClr val="194326"/>
                </a:solidFill>
              </a:rPr>
              <a:t> В.Н., Дроздов К.А. и др. / Экология реликтовых ландшафтов среднерусской лесостепи. - Воронеж: Изд-во ВГУ, 1994. 240 с.</a:t>
            </a:r>
          </a:p>
          <a:p>
            <a:pPr lvl="0"/>
            <a:r>
              <a:rPr lang="ru-RU" dirty="0">
                <a:solidFill>
                  <a:srgbClr val="194326"/>
                </a:solidFill>
              </a:rPr>
              <a:t>8. Мильков Ф.Н., </a:t>
            </a:r>
            <a:r>
              <a:rPr lang="ru-RU" dirty="0" err="1">
                <a:solidFill>
                  <a:srgbClr val="194326"/>
                </a:solidFill>
              </a:rPr>
              <a:t>Михно</a:t>
            </a:r>
            <a:r>
              <a:rPr lang="ru-RU" dirty="0">
                <a:solidFill>
                  <a:srgbClr val="194326"/>
                </a:solidFill>
              </a:rPr>
              <a:t> В.Б., Федотов В.И. и </a:t>
            </a:r>
            <a:r>
              <a:rPr lang="ru-RU" dirty="0" err="1">
                <a:solidFill>
                  <a:srgbClr val="194326"/>
                </a:solidFill>
              </a:rPr>
              <a:t>др</a:t>
            </a:r>
            <a:r>
              <a:rPr lang="ru-RU" dirty="0">
                <a:solidFill>
                  <a:srgbClr val="194326"/>
                </a:solidFill>
              </a:rPr>
              <a:t>, Эколого-географические районы Воронежской области / Воронеж: Издательство ВГУ, 1996.-216 с.</a:t>
            </a:r>
          </a:p>
          <a:p>
            <a:pPr lvl="0"/>
            <a:r>
              <a:rPr lang="ru-RU" dirty="0">
                <a:solidFill>
                  <a:srgbClr val="194326"/>
                </a:solidFill>
              </a:rPr>
              <a:t>9. </a:t>
            </a:r>
            <a:r>
              <a:rPr lang="ru-RU" dirty="0" err="1">
                <a:solidFill>
                  <a:srgbClr val="194326"/>
                </a:solidFill>
              </a:rPr>
              <a:t>Подворонежье</a:t>
            </a:r>
            <a:r>
              <a:rPr lang="ru-RU" dirty="0">
                <a:solidFill>
                  <a:srgbClr val="194326"/>
                </a:solidFill>
              </a:rPr>
              <a:t>. Под редакцией Ф.Н. Милькова. Изд-во ВГУ, Воронеж, 1973, с. 208.</a:t>
            </a:r>
          </a:p>
          <a:p>
            <a:pPr lvl="0"/>
            <a:r>
              <a:rPr lang="ru-RU" dirty="0">
                <a:solidFill>
                  <a:srgbClr val="194326"/>
                </a:solidFill>
              </a:rPr>
              <a:t>10. Сайт Департамента природных ресурсов и экологии Воронежской области http://dprvrn.ru/index.php/work/osobo-okhranyaemye-prirodnye-territorii/oopt-perechen </a:t>
            </a:r>
            <a:br>
              <a:rPr lang="ru-RU" dirty="0">
                <a:solidFill>
                  <a:srgbClr val="194326"/>
                </a:solidFill>
              </a:rPr>
            </a:br>
            <a:r>
              <a:rPr lang="ru-RU" dirty="0">
                <a:solidFill>
                  <a:srgbClr val="194326"/>
                </a:solidFill>
              </a:rPr>
              <a:t>http://voronezh.news-city.info/docs/sistemsk/dok_oeqiaz.htm</a:t>
            </a:r>
          </a:p>
          <a:p>
            <a:pPr lvl="0"/>
            <a:r>
              <a:rPr lang="ru-RU">
                <a:solidFill>
                  <a:srgbClr val="194326"/>
                </a:solidFill>
              </a:rPr>
              <a:t>11. Ярцев </a:t>
            </a:r>
            <a:r>
              <a:rPr lang="ru-RU" dirty="0">
                <a:solidFill>
                  <a:srgbClr val="194326"/>
                </a:solidFill>
              </a:rPr>
              <a:t>И.С. </a:t>
            </a:r>
            <a:r>
              <a:rPr lang="ru-RU" dirty="0" err="1">
                <a:solidFill>
                  <a:srgbClr val="194326"/>
                </a:solidFill>
              </a:rPr>
              <a:t>Новосолдатка</a:t>
            </a:r>
            <a:r>
              <a:rPr lang="ru-RU" dirty="0">
                <a:solidFill>
                  <a:srgbClr val="194326"/>
                </a:solidFill>
              </a:rPr>
              <a:t> (Научно-популярное и краеведческое издание). Серия: «Земля Воронежская. Энциклопедия городов и сел» / И.С. Ярцев.- Воронеж: «Полиграфист» 1996. – 179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194326"/>
                </a:solidFill>
              </a:rPr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pPr algn="ctr"/>
            <a:endParaRPr lang="ru-RU" sz="1800" dirty="0"/>
          </a:p>
          <a:p>
            <a:pPr algn="ctr"/>
            <a:endParaRPr lang="ru-RU" sz="1800" dirty="0">
              <a:solidFill>
                <a:srgbClr val="006600"/>
              </a:solidFill>
              <a:latin typeface="Impact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67544" y="273758"/>
            <a:ext cx="828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ИНФОРМАЦИОННЫЕ РЕСУРСЫ, ИСПОЛЬЗУЕМЫЕ НА УРОКЕ</a:t>
            </a:r>
            <a:endParaRPr lang="ru-RU" sz="2000" dirty="0"/>
          </a:p>
        </p:txBody>
      </p:sp>
    </p:spTree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rgbClr val="D3F490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/>
              <a:t>Цель:</a:t>
            </a:r>
            <a:r>
              <a:rPr lang="ru-RU" sz="1600" dirty="0"/>
              <a:t> разработка эко - туристического маршрута с  наиболее интересными природными объектами </a:t>
            </a:r>
            <a:r>
              <a:rPr lang="ru-RU" sz="1600" dirty="0" err="1"/>
              <a:t>Репьевского</a:t>
            </a:r>
            <a:r>
              <a:rPr lang="ru-RU" sz="1600" dirty="0"/>
              <a:t> района, относящимися к ООПТ регионального значения.</a:t>
            </a:r>
          </a:p>
          <a:p>
            <a:pPr>
              <a:buNone/>
            </a:pPr>
            <a:endParaRPr lang="ru-RU" sz="2000" b="1" i="1" dirty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739833" y="785794"/>
            <a:ext cx="3189754" cy="46434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4736592" y="785794"/>
            <a:ext cx="3298784" cy="478634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Задачи: 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значение особо охраняемы территорий для сохранения природного наследия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Репьевского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сбор и обработку информации об объектах природного наследия своего края, относящихся к категории ООПТ.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оценку экологическому состоянию данных территорий и рассмотреть перспективы развития туристической деятельности.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рекомендации по сохранению реликтовых ландшафтов нашей местности.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перечень реликтовых растений, встречающихся на исследуемых территориях.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туристический маршрут на карте и макете (разработать наглядные пособия, плакаты, буклеты, сувенирную продукцию, открытки, значки краеведческой направленности).</a:t>
            </a:r>
          </a:p>
          <a:p>
            <a:endParaRPr lang="ru-RU" dirty="0"/>
          </a:p>
        </p:txBody>
      </p:sp>
      <p:pic>
        <p:nvPicPr>
          <p:cNvPr id="1029" name="Picture 5" descr="D:\Суровцева Е.И. ДОКУМЕНТЫ\ПРОЕКТ. ШКОЛЬНЫЙ ДВОР\Школьный двор. Фото\DreAW5-X4AA4C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071942"/>
            <a:ext cx="2928958" cy="1798483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214446"/>
          </a:xfrm>
          <a:solidFill>
            <a:schemeClr val="bg2">
              <a:lumMod val="40000"/>
              <a:lumOff val="6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194326"/>
                </a:solidFill>
              </a:rPr>
              <a:t>Объект исследования:</a:t>
            </a:r>
            <a:r>
              <a:rPr lang="ru-RU" sz="2200" dirty="0">
                <a:solidFill>
                  <a:srgbClr val="194326"/>
                </a:solidFill>
              </a:rPr>
              <a:t> природа </a:t>
            </a:r>
            <a:r>
              <a:rPr lang="ru-RU" sz="2200" dirty="0" err="1">
                <a:solidFill>
                  <a:srgbClr val="194326"/>
                </a:solidFill>
              </a:rPr>
              <a:t>Репьевского</a:t>
            </a:r>
            <a:r>
              <a:rPr lang="ru-RU" sz="2200" dirty="0">
                <a:solidFill>
                  <a:srgbClr val="194326"/>
                </a:solidFill>
              </a:rPr>
              <a:t> района Воронежской области.</a:t>
            </a:r>
            <a:br>
              <a:rPr lang="ru-RU" dirty="0"/>
            </a:br>
            <a:endParaRPr lang="ru-RU" b="1" u="sng" dirty="0">
              <a:solidFill>
                <a:schemeClr val="accent3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214282" y="2928934"/>
            <a:ext cx="4214842" cy="34290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5DC036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560418" y="764704"/>
            <a:ext cx="4476078" cy="5950444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rgbClr val="314200"/>
            </a:solidFill>
          </a:ln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Федеральному закону Российской Федерации «Об особо охраняемых природных территориях» от 14.03.1995 года,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 охраняемые природные территории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участки земли, водной поверхности и воздушного пространства над ними, где располагаются природные комплексы и объекты, которые имеют особое природоохранное, научное, культурное, эстетическое, рекреационное и оздоровительное значение, которые изъяты решениями органов государственной власти полностью или частично из хозяйственного использования и для которых установлен режим особой охраны. Эти природные резерваты уникальны и представляют исключительную ценность с точки зрения поддержания естественного функционирования экосистем и сохранения биоразнообразия.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1714489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Предмет исследования:</a:t>
            </a:r>
            <a:r>
              <a:rPr lang="ru-RU" dirty="0"/>
              <a:t> памятники природы нашего края, относящиеся к категории ООПТ.</a:t>
            </a:r>
          </a:p>
          <a:p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 </a:t>
            </a:r>
            <a:endParaRPr lang="ru-RU" dirty="0"/>
          </a:p>
        </p:txBody>
      </p:sp>
      <p:pic>
        <p:nvPicPr>
          <p:cNvPr id="6146" name="Рисунок 18" descr="IMG_0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140968"/>
            <a:ext cx="3839612" cy="287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0219543"/>
      </p:ext>
    </p:extLst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117348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cap="none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Особо охраняемые природные территории (ООПТ) </a:t>
            </a:r>
            <a:r>
              <a:rPr lang="ru-RU" cap="none" dirty="0" err="1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Репьевского</a:t>
            </a:r>
            <a:r>
              <a:rPr lang="ru-RU" cap="none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района регионального значения</a:t>
            </a:r>
            <a:r>
              <a:rPr lang="en-US" cap="none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cap="none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21707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1571612"/>
            <a:ext cx="6715172" cy="5057788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u="sng" dirty="0">
                <a:solidFill>
                  <a:srgbClr val="C00000"/>
                </a:solidFill>
                <a:latin typeface="Arial Black" pitchFamily="34" charset="0"/>
              </a:rPr>
              <a:t>Заказник</a:t>
            </a:r>
          </a:p>
          <a:p>
            <a:pPr marL="0" indent="0">
              <a:buNone/>
            </a:pPr>
            <a:r>
              <a:rPr lang="ru-RU" sz="2400" u="sng" dirty="0">
                <a:latin typeface="Arial Black" pitchFamily="34" charset="0"/>
              </a:rPr>
              <a:t>«</a:t>
            </a:r>
            <a:r>
              <a:rPr lang="ru-RU" sz="2400" u="sng" dirty="0" err="1">
                <a:latin typeface="Arial Black" pitchFamily="34" charset="0"/>
              </a:rPr>
              <a:t>Краснолипьевский</a:t>
            </a:r>
            <a:r>
              <a:rPr lang="ru-RU" sz="2400" u="sng" dirty="0">
                <a:latin typeface="Arial Black" pitchFamily="34" charset="0"/>
              </a:rPr>
              <a:t>» </a:t>
            </a:r>
            <a:r>
              <a:rPr lang="ru-RU" sz="2400" dirty="0">
                <a:latin typeface="Arial Black" pitchFamily="34" charset="0"/>
              </a:rPr>
              <a:t>комплексный</a:t>
            </a:r>
          </a:p>
          <a:p>
            <a:pPr marL="0" indent="0">
              <a:buNone/>
            </a:pP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1000" dirty="0">
                <a:latin typeface="Arial Black" pitchFamily="34" charset="0"/>
              </a:rPr>
              <a:t>Резервация диких животных, территория охраны определенных видов растительного покрова. (</a:t>
            </a:r>
            <a:r>
              <a:rPr lang="ru-RU" sz="1000" dirty="0" err="1">
                <a:latin typeface="Arial Black" pitchFamily="34" charset="0"/>
              </a:rPr>
              <a:t>Осадчевское</a:t>
            </a:r>
            <a:r>
              <a:rPr lang="ru-RU" sz="1000" dirty="0">
                <a:latin typeface="Arial Black" pitchFamily="34" charset="0"/>
              </a:rPr>
              <a:t>, </a:t>
            </a:r>
            <a:r>
              <a:rPr lang="ru-RU" sz="1000" dirty="0" err="1">
                <a:latin typeface="Arial Black" pitchFamily="34" charset="0"/>
              </a:rPr>
              <a:t>Краснолипьевское</a:t>
            </a:r>
            <a:r>
              <a:rPr lang="ru-RU" sz="1000" dirty="0">
                <a:latin typeface="Arial Black" pitchFamily="34" charset="0"/>
              </a:rPr>
              <a:t> и </a:t>
            </a:r>
            <a:r>
              <a:rPr lang="ru-RU" sz="1000" dirty="0" err="1">
                <a:latin typeface="Arial Black" pitchFamily="34" charset="0"/>
              </a:rPr>
              <a:t>Истобинское</a:t>
            </a:r>
            <a:r>
              <a:rPr lang="ru-RU" sz="1000" dirty="0">
                <a:latin typeface="Arial Black" pitchFamily="34" charset="0"/>
              </a:rPr>
              <a:t> сельские поселения).</a:t>
            </a:r>
          </a:p>
          <a:p>
            <a:pPr>
              <a:buNone/>
            </a:pPr>
            <a:r>
              <a:rPr lang="ru-RU" sz="2800" u="sng" dirty="0">
                <a:solidFill>
                  <a:srgbClr val="C00000"/>
                </a:solidFill>
                <a:latin typeface="Arial Black" pitchFamily="34" charset="0"/>
              </a:rPr>
              <a:t>Памятники природы</a:t>
            </a:r>
          </a:p>
          <a:p>
            <a:pPr marL="0" indent="0">
              <a:buNone/>
            </a:pPr>
            <a:r>
              <a:rPr lang="ru-RU" sz="2400" u="sng" dirty="0">
                <a:latin typeface="Arial Black" pitchFamily="34" charset="0"/>
              </a:rPr>
              <a:t>Степь «</a:t>
            </a:r>
            <a:r>
              <a:rPr lang="ru-RU" sz="2400" u="sng" dirty="0" err="1">
                <a:latin typeface="Arial Black" pitchFamily="34" charset="0"/>
              </a:rPr>
              <a:t>Крутцы</a:t>
            </a:r>
            <a:r>
              <a:rPr lang="ru-RU" sz="2400" u="sng" dirty="0">
                <a:latin typeface="Arial Black" pitchFamily="34" charset="0"/>
              </a:rPr>
              <a:t>»</a:t>
            </a:r>
          </a:p>
          <a:p>
            <a:pPr marL="0" indent="0">
              <a:buNone/>
            </a:pPr>
            <a:r>
              <a:rPr lang="ru-RU" sz="1100" b="1" dirty="0">
                <a:latin typeface="Arial Black" pitchFamily="34" charset="0"/>
              </a:rPr>
              <a:t>Целинная склоновая красочно-ковыльная степь на левом берегу реки Девица у села </a:t>
            </a:r>
            <a:r>
              <a:rPr lang="ru-RU" sz="1100" b="1" dirty="0" err="1">
                <a:latin typeface="Arial Black" pitchFamily="34" charset="0"/>
              </a:rPr>
              <a:t>Новосолдатка</a:t>
            </a:r>
            <a:r>
              <a:rPr lang="ru-RU" sz="1100" b="1" dirty="0">
                <a:latin typeface="Arial Black" pitchFamily="34" charset="0"/>
              </a:rPr>
              <a:t>. </a:t>
            </a:r>
            <a:r>
              <a:rPr lang="ru-RU" sz="1100" dirty="0">
                <a:latin typeface="Arial Black" pitchFamily="34" charset="0"/>
              </a:rPr>
              <a:t>(</a:t>
            </a:r>
            <a:r>
              <a:rPr lang="ru-RU" sz="1100" dirty="0" err="1">
                <a:latin typeface="Arial Black" pitchFamily="34" charset="0"/>
              </a:rPr>
              <a:t>Россошкинское</a:t>
            </a:r>
            <a:r>
              <a:rPr lang="ru-RU" sz="1100" dirty="0">
                <a:latin typeface="Arial Black" pitchFamily="34" charset="0"/>
              </a:rPr>
              <a:t> сельское поселение).</a:t>
            </a:r>
          </a:p>
          <a:p>
            <a:pPr>
              <a:buNone/>
            </a:pPr>
            <a:endParaRPr lang="ru-RU" sz="1400" dirty="0">
              <a:latin typeface="Arial Black" pitchFamily="34" charset="0"/>
            </a:endParaRPr>
          </a:p>
          <a:p>
            <a:pPr>
              <a:buNone/>
            </a:pPr>
            <a:r>
              <a:rPr lang="ru-RU" sz="2400" u="sng" dirty="0">
                <a:latin typeface="Arial Black" pitchFamily="34" charset="0"/>
              </a:rPr>
              <a:t>Урочище «Майдан»</a:t>
            </a:r>
          </a:p>
          <a:p>
            <a:pPr>
              <a:buNone/>
            </a:pPr>
            <a:r>
              <a:rPr lang="ru-RU" sz="1100" dirty="0">
                <a:latin typeface="Arial Black" pitchFamily="34" charset="0"/>
              </a:rPr>
              <a:t>Здесь произрастают реликтовые виды растений. </a:t>
            </a:r>
            <a:endParaRPr lang="ru-RU" sz="1100" u="sng" dirty="0">
              <a:latin typeface="Arial Black" pitchFamily="34" charset="0"/>
            </a:endParaRPr>
          </a:p>
          <a:p>
            <a:pPr>
              <a:buNone/>
            </a:pPr>
            <a:r>
              <a:rPr lang="ru-RU" sz="1100" dirty="0">
                <a:latin typeface="Arial Black" pitchFamily="34" charset="0"/>
              </a:rPr>
              <a:t>(Бутырское сельское поселение, х. Сердюки).</a:t>
            </a:r>
          </a:p>
          <a:p>
            <a:pPr>
              <a:buNone/>
            </a:pPr>
            <a:endParaRPr lang="ru-RU" sz="14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 Black" pitchFamily="34" charset="0"/>
              </a:rPr>
              <a:t> </a:t>
            </a:r>
            <a:r>
              <a:rPr lang="ru-RU" sz="2400" u="sng" dirty="0">
                <a:latin typeface="Arial Black" pitchFamily="34" charset="0"/>
              </a:rPr>
              <a:t>Гора Муравлянка</a:t>
            </a:r>
          </a:p>
          <a:p>
            <a:pPr marL="0" indent="0">
              <a:buNone/>
            </a:pPr>
            <a:r>
              <a:rPr lang="ru-RU" sz="1100" dirty="0">
                <a:latin typeface="Arial Black" pitchFamily="34" charset="0"/>
              </a:rPr>
              <a:t>Уникальный геологический объект (УГО).</a:t>
            </a:r>
            <a:r>
              <a:rPr lang="ru-RU" sz="1100" dirty="0"/>
              <a:t> </a:t>
            </a:r>
            <a:r>
              <a:rPr lang="ru-RU" sz="1100" dirty="0">
                <a:latin typeface="Arial Black" pitchFamily="34" charset="0"/>
              </a:rPr>
              <a:t>(</a:t>
            </a:r>
            <a:r>
              <a:rPr lang="ru-RU" sz="1100" dirty="0" err="1">
                <a:latin typeface="Arial Black" pitchFamily="34" charset="0"/>
              </a:rPr>
              <a:t>Новосолдатское</a:t>
            </a:r>
            <a:r>
              <a:rPr lang="ru-RU" sz="1100" dirty="0">
                <a:latin typeface="Arial Black" pitchFamily="34" charset="0"/>
              </a:rPr>
              <a:t> сельское поселение).</a:t>
            </a:r>
          </a:p>
        </p:txBody>
      </p:sp>
      <p:pic>
        <p:nvPicPr>
          <p:cNvPr id="3074" name="Picture 2" descr="D:\Суровцева Е.И\Краснолипье. Природное наследие\Заповедные территории. Документы\Фото. Майдан\53234_html_5e219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6399" y="4107984"/>
            <a:ext cx="1913306" cy="1167024"/>
          </a:xfrm>
          <a:prstGeom prst="rect">
            <a:avLst/>
          </a:prstGeom>
          <a:noFill/>
        </p:spPr>
      </p:pic>
      <p:pic>
        <p:nvPicPr>
          <p:cNvPr id="6" name="Рисунок 5" descr="Гора Муравлянка - фото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1863" y="5349215"/>
            <a:ext cx="1913305" cy="1330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Суровцева Е.И\Краснолипье. Природное наследие\Заповедные территории. Документы\Фото. Крутцы\251113newsoopt0001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2343" y="2811609"/>
            <a:ext cx="1928825" cy="1222168"/>
          </a:xfrm>
          <a:prstGeom prst="rect">
            <a:avLst/>
          </a:prstGeom>
          <a:noFill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5A631D6-C3DA-410C-92A7-E961D4DE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43" y="1469204"/>
            <a:ext cx="1918316" cy="130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33" descr="слепы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41568"/>
            <a:ext cx="2071702" cy="179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9" descr="лис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271" y="2089126"/>
            <a:ext cx="2000264" cy="169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71" descr="sur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796" y="3828845"/>
            <a:ext cx="2000264" cy="277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04" y="220297"/>
            <a:ext cx="4724400" cy="4543425"/>
          </a:xfrm>
          <a:prstGeom prst="rect">
            <a:avLst/>
          </a:prstGeom>
        </p:spPr>
      </p:pic>
      <p:pic>
        <p:nvPicPr>
          <p:cNvPr id="4104" name="Рисунок 32" descr="зверобой продырявленны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1162" y="1689699"/>
            <a:ext cx="1328785" cy="124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786050" y="4267200"/>
            <a:ext cx="5929354" cy="1805006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ru-RU" sz="4500" u="sng" dirty="0">
                <a:solidFill>
                  <a:srgbClr val="C00000"/>
                </a:solidFill>
                <a:latin typeface="Arial Black" pitchFamily="34" charset="0"/>
              </a:rPr>
              <a:t>Заказник</a:t>
            </a:r>
          </a:p>
          <a:p>
            <a:r>
              <a:rPr lang="ru-RU" sz="5400" u="sng" dirty="0">
                <a:solidFill>
                  <a:srgbClr val="194326"/>
                </a:solidFill>
                <a:latin typeface="Arial Black" pitchFamily="34" charset="0"/>
              </a:rPr>
              <a:t>«</a:t>
            </a:r>
            <a:r>
              <a:rPr lang="ru-RU" sz="5400" u="sng" dirty="0" err="1">
                <a:solidFill>
                  <a:srgbClr val="194326"/>
                </a:solidFill>
                <a:latin typeface="Arial Black" pitchFamily="34" charset="0"/>
              </a:rPr>
              <a:t>Краснолипьевский</a:t>
            </a:r>
            <a:r>
              <a:rPr lang="ru-RU" sz="5400" u="sng" dirty="0">
                <a:solidFill>
                  <a:srgbClr val="194326"/>
                </a:solidFill>
                <a:latin typeface="Arial Black" pitchFamily="34" charset="0"/>
              </a:rPr>
              <a:t>» </a:t>
            </a:r>
            <a:r>
              <a:rPr lang="ru-RU" sz="5400" dirty="0">
                <a:solidFill>
                  <a:srgbClr val="194326"/>
                </a:solidFill>
                <a:latin typeface="Arial Black" pitchFamily="34" charset="0"/>
              </a:rPr>
              <a:t>комплексный</a:t>
            </a:r>
          </a:p>
          <a:p>
            <a:r>
              <a:rPr lang="ru-RU" sz="5400" dirty="0">
                <a:solidFill>
                  <a:srgbClr val="194326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194326"/>
                </a:solidFill>
                <a:latin typeface="Arial Black" pitchFamily="34" charset="0"/>
              </a:rPr>
              <a:t>Резервация диких животных, территория охраны определенных видов растительного покрова. (</a:t>
            </a:r>
            <a:r>
              <a:rPr lang="ru-RU" dirty="0" err="1">
                <a:solidFill>
                  <a:srgbClr val="194326"/>
                </a:solidFill>
                <a:latin typeface="Arial Black" pitchFamily="34" charset="0"/>
              </a:rPr>
              <a:t>Осадчевское</a:t>
            </a:r>
            <a:r>
              <a:rPr lang="ru-RU" dirty="0">
                <a:solidFill>
                  <a:srgbClr val="194326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rgbClr val="194326"/>
                </a:solidFill>
                <a:latin typeface="Arial Black" pitchFamily="34" charset="0"/>
              </a:rPr>
              <a:t>Краснолипьевское</a:t>
            </a:r>
            <a:r>
              <a:rPr lang="ru-RU" dirty="0">
                <a:solidFill>
                  <a:srgbClr val="194326"/>
                </a:solidFill>
                <a:latin typeface="Arial Black" pitchFamily="34" charset="0"/>
              </a:rPr>
              <a:t> и </a:t>
            </a:r>
            <a:r>
              <a:rPr lang="ru-RU" dirty="0" err="1">
                <a:solidFill>
                  <a:srgbClr val="194326"/>
                </a:solidFill>
                <a:latin typeface="Arial Black" pitchFamily="34" charset="0"/>
              </a:rPr>
              <a:t>Истобинское</a:t>
            </a:r>
            <a:r>
              <a:rPr lang="ru-RU" dirty="0">
                <a:solidFill>
                  <a:srgbClr val="194326"/>
                </a:solidFill>
                <a:latin typeface="Arial Black" pitchFamily="34" charset="0"/>
              </a:rPr>
              <a:t> сельские поселения).</a:t>
            </a:r>
          </a:p>
          <a:p>
            <a:endParaRPr lang="ru-RU" dirty="0"/>
          </a:p>
        </p:txBody>
      </p:sp>
      <p:pic>
        <p:nvPicPr>
          <p:cNvPr id="4103" name="Рисунок 0" descr="чабрец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1162" y="372703"/>
            <a:ext cx="1299934" cy="124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42911" y="4500570"/>
            <a:ext cx="7715304" cy="1928826"/>
          </a:xfrm>
        </p:spPr>
        <p:txBody>
          <a:bodyPr>
            <a:normAutofit fontScale="92500" lnSpcReduction="10000"/>
          </a:bodyPr>
          <a:lstStyle/>
          <a:p>
            <a:r>
              <a:rPr lang="ru-RU" sz="2100" u="sng" dirty="0">
                <a:solidFill>
                  <a:srgbClr val="C00000"/>
                </a:solidFill>
                <a:latin typeface="Arial Black" pitchFamily="34" charset="0"/>
              </a:rPr>
              <a:t>Памятник природы</a:t>
            </a:r>
          </a:p>
          <a:p>
            <a:r>
              <a:rPr lang="ru-RU" sz="4400" u="sng" dirty="0">
                <a:solidFill>
                  <a:srgbClr val="194326"/>
                </a:solidFill>
                <a:latin typeface="Arial Black" pitchFamily="34" charset="0"/>
              </a:rPr>
              <a:t>Степь «</a:t>
            </a:r>
            <a:r>
              <a:rPr lang="ru-RU" sz="4400" u="sng" dirty="0" err="1">
                <a:solidFill>
                  <a:srgbClr val="194326"/>
                </a:solidFill>
                <a:latin typeface="Arial Black" pitchFamily="34" charset="0"/>
              </a:rPr>
              <a:t>Крутцы</a:t>
            </a:r>
            <a:r>
              <a:rPr lang="ru-RU" sz="4400" u="sng" dirty="0">
                <a:solidFill>
                  <a:srgbClr val="194326"/>
                </a:solidFill>
                <a:latin typeface="Arial Black" pitchFamily="34" charset="0"/>
              </a:rPr>
              <a:t>»</a:t>
            </a:r>
          </a:p>
          <a:p>
            <a:r>
              <a:rPr lang="ru-RU" b="1" dirty="0">
                <a:solidFill>
                  <a:srgbClr val="194326"/>
                </a:solidFill>
                <a:latin typeface="Arial Black" pitchFamily="34" charset="0"/>
              </a:rPr>
              <a:t>Целинная склоновая красочно-ковыльная степь на левом берегу реки Девица у села </a:t>
            </a:r>
            <a:r>
              <a:rPr lang="ru-RU" b="1" dirty="0" err="1">
                <a:solidFill>
                  <a:srgbClr val="194326"/>
                </a:solidFill>
                <a:latin typeface="Arial Black" pitchFamily="34" charset="0"/>
              </a:rPr>
              <a:t>Новосолдатка</a:t>
            </a:r>
            <a:r>
              <a:rPr lang="ru-RU" b="1" dirty="0">
                <a:solidFill>
                  <a:srgbClr val="194326"/>
                </a:solidFill>
                <a:latin typeface="Arial Black" pitchFamily="34" charset="0"/>
              </a:rPr>
              <a:t>. </a:t>
            </a:r>
            <a:r>
              <a:rPr lang="ru-RU" dirty="0">
                <a:solidFill>
                  <a:srgbClr val="194326"/>
                </a:solidFill>
                <a:latin typeface="Arial Black" pitchFamily="34" charset="0"/>
              </a:rPr>
              <a:t>(</a:t>
            </a:r>
            <a:r>
              <a:rPr lang="ru-RU" dirty="0" err="1">
                <a:solidFill>
                  <a:srgbClr val="194326"/>
                </a:solidFill>
                <a:latin typeface="Arial Black" pitchFamily="34" charset="0"/>
              </a:rPr>
              <a:t>Россошкинское</a:t>
            </a:r>
            <a:r>
              <a:rPr lang="ru-RU" dirty="0">
                <a:solidFill>
                  <a:srgbClr val="194326"/>
                </a:solidFill>
                <a:latin typeface="Arial Black" pitchFamily="34" charset="0"/>
              </a:rPr>
              <a:t> сельское поселение).</a:t>
            </a:r>
          </a:p>
          <a:p>
            <a:endParaRPr lang="ru-RU" dirty="0"/>
          </a:p>
        </p:txBody>
      </p:sp>
      <p:pic>
        <p:nvPicPr>
          <p:cNvPr id="1027" name="Picture 3" descr="D:\ИП 11 класс 2021 г\Анохина Е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3862011" cy="394334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" name="Picture 2" descr="https://sun9-7.userapi.com/impg/Vdz8wuDIFu4uqQ3lAXz6pWESJcCR0lzF2lgG7w/fdhjqE0jNCs.jpg?size=900x542&amp;quality=96&amp;sign=b99e7feb8c88d20dce9a655bdd3af79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081" y="3136861"/>
            <a:ext cx="2381394" cy="1434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XyT249uz5ak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6314" y="428604"/>
            <a:ext cx="3786214" cy="2557452"/>
          </a:xfrm>
          <a:prstGeom prst="rect">
            <a:avLst/>
          </a:prstGeom>
        </p:spPr>
      </p:pic>
      <p:pic>
        <p:nvPicPr>
          <p:cNvPr id="1029" name="Рисунок 60" descr="астрага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8243" y="3138286"/>
            <a:ext cx="1603740" cy="125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61" descr="солцецвет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46712" y="4411878"/>
            <a:ext cx="1305271" cy="113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Заповедные территории. Документы\Фото. Майдан\3_Сводная схем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7143800" cy="5518793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34" y="4643446"/>
            <a:ext cx="5786478" cy="714380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6600"/>
            </a:solidFill>
          </a:ln>
        </p:spPr>
        <p:txBody>
          <a:bodyPr>
            <a:normAutofit fontScale="40000" lnSpcReduction="20000"/>
          </a:bodyPr>
          <a:lstStyle/>
          <a:p>
            <a:r>
              <a:rPr lang="ru-RU" sz="2900" u="sng" dirty="0">
                <a:solidFill>
                  <a:srgbClr val="C00000"/>
                </a:solidFill>
                <a:latin typeface="Arial Black" pitchFamily="34" charset="0"/>
              </a:rPr>
              <a:t>Памятник природы</a:t>
            </a:r>
          </a:p>
          <a:p>
            <a:r>
              <a:rPr lang="ru-RU" sz="4400" u="sng" dirty="0">
                <a:solidFill>
                  <a:srgbClr val="194326"/>
                </a:solidFill>
                <a:latin typeface="Arial Black" pitchFamily="34" charset="0"/>
              </a:rPr>
              <a:t>Урочище «Майдан»</a:t>
            </a:r>
          </a:p>
          <a:p>
            <a:r>
              <a:rPr lang="ru-RU" dirty="0">
                <a:solidFill>
                  <a:srgbClr val="194326"/>
                </a:solidFill>
                <a:latin typeface="Arial Black" pitchFamily="34" charset="0"/>
              </a:rPr>
              <a:t>Здесь произрастают реликтовые виды растений. (Бутырское сельское поселение, х. Сердюки).</a:t>
            </a:r>
          </a:p>
          <a:p>
            <a:endParaRPr lang="ru-RU" dirty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2051" name="Рисунок 35" descr="бурачок ленский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561857"/>
            <a:ext cx="1357322" cy="117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37" descr="оносма простейш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12" y="5037985"/>
            <a:ext cx="1381131" cy="12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41" descr="лён обыкновен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12" y="3784956"/>
            <a:ext cx="1357322" cy="120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22" descr="проломник мохнаты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12" y="2790907"/>
            <a:ext cx="1357354" cy="96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27" descr="цветущая эфкдр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12" y="146624"/>
            <a:ext cx="1357354" cy="135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D:\Краснолипье\Краснолипье. Природное наследие\Заповедные территории. Документы\Фото. Майдан\8022309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0810" y="185322"/>
            <a:ext cx="2447702" cy="1835777"/>
          </a:xfrm>
          <a:prstGeom prst="rect">
            <a:avLst/>
          </a:prstGeom>
          <a:noFill/>
        </p:spPr>
      </p:pic>
      <p:pic>
        <p:nvPicPr>
          <p:cNvPr id="2058" name="Picture 10" descr="D:\Краснолипье\Краснолипье. Природное наследие\Заповедные территории. Документы\Фото. Майдан\8022315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35934" y="2089537"/>
            <a:ext cx="2447702" cy="1835777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:\Карты-схемы\Карта Новосолдатка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391525" cy="4651375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4283" y="714357"/>
            <a:ext cx="6130716" cy="1000132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ru-RU" sz="2300" u="sng" dirty="0">
                <a:solidFill>
                  <a:srgbClr val="C00000"/>
                </a:solidFill>
                <a:latin typeface="Arial Black" pitchFamily="34" charset="0"/>
              </a:rPr>
              <a:t>Памятник природы</a:t>
            </a:r>
          </a:p>
          <a:p>
            <a:r>
              <a:rPr lang="ru-RU" sz="4400" u="sng" dirty="0">
                <a:solidFill>
                  <a:srgbClr val="194326"/>
                </a:solidFill>
                <a:latin typeface="Arial Black" pitchFamily="34" charset="0"/>
              </a:rPr>
              <a:t>Гора Муравлянка</a:t>
            </a:r>
          </a:p>
          <a:p>
            <a:r>
              <a:rPr lang="ru-RU" dirty="0">
                <a:solidFill>
                  <a:srgbClr val="194326"/>
                </a:solidFill>
                <a:latin typeface="Arial Black" pitchFamily="34" charset="0"/>
              </a:rPr>
              <a:t>Уникальный геологический объект (УГО).</a:t>
            </a:r>
            <a:r>
              <a:rPr lang="ru-RU" dirty="0">
                <a:solidFill>
                  <a:srgbClr val="194326"/>
                </a:solidFill>
              </a:rPr>
              <a:t> </a:t>
            </a:r>
            <a:r>
              <a:rPr lang="ru-RU" dirty="0">
                <a:solidFill>
                  <a:srgbClr val="194326"/>
                </a:solidFill>
                <a:latin typeface="Arial Black" pitchFamily="34" charset="0"/>
              </a:rPr>
              <a:t>(</a:t>
            </a:r>
            <a:r>
              <a:rPr lang="ru-RU" dirty="0" err="1">
                <a:solidFill>
                  <a:srgbClr val="194326"/>
                </a:solidFill>
                <a:latin typeface="Arial Black" pitchFamily="34" charset="0"/>
              </a:rPr>
              <a:t>Новосолдатское</a:t>
            </a:r>
            <a:r>
              <a:rPr lang="ru-RU" dirty="0">
                <a:solidFill>
                  <a:srgbClr val="194326"/>
                </a:solidFill>
                <a:latin typeface="Arial Black" pitchFamily="34" charset="0"/>
              </a:rPr>
              <a:t> сельское поселение).</a:t>
            </a:r>
          </a:p>
          <a:p>
            <a:endParaRPr lang="ru-RU" dirty="0"/>
          </a:p>
        </p:txBody>
      </p:sp>
      <p:pic>
        <p:nvPicPr>
          <p:cNvPr id="3074" name="Рисунок 10" descr="овсец пустынный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5363" y="1475279"/>
            <a:ext cx="1792078" cy="164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38" descr="осока низк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9617" y="3166224"/>
            <a:ext cx="1792078" cy="16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Гора Муравлянка - фото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061" y="79614"/>
            <a:ext cx="1826192" cy="126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3" y="1052736"/>
            <a:ext cx="8033547" cy="1117928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 Black" pitchFamily="34" charset="0"/>
              </a:rPr>
              <a:t>ВЕСТНИК ВГУ, СЕРИЯ: ГЕОГРАФИЯ. ГЕОЭКОЛОГИЯ, 2014, № 4,</a:t>
            </a:r>
            <a:br>
              <a:rPr lang="ru-RU" sz="1400" b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 Black" pitchFamily="34" charset="0"/>
              </a:rPr>
              <a:t>     </a:t>
            </a: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</a:rPr>
              <a:t>Л.М. Акимов, В.Л. Бочаров, В.А. Дмитриева, Ю.А. Нестеров, Е.Г. Нефедова, О.В. Прохорова, Л.Н. Строгонова, В.И. Федотов, С.В. Федотов</a:t>
            </a:r>
            <a:endParaRPr lang="ru-RU" sz="1400" b="1" dirty="0"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85786" y="2143116"/>
            <a:ext cx="3683473" cy="1071569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Рис. 1. </a:t>
            </a:r>
            <a:r>
              <a:rPr lang="en-US" i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Оценка территории по доступности особо охраняемых природных территорий всех уровней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4877" y="2316010"/>
            <a:ext cx="3786214" cy="639762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>
                <a:solidFill>
                  <a:srgbClr val="000066"/>
                </a:solidFill>
                <a:latin typeface="Arial Black" pitchFamily="34" charset="0"/>
              </a:rPr>
              <a:t>Рис. 2. </a:t>
            </a:r>
            <a:r>
              <a:rPr lang="en-US" i="1" dirty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0066"/>
                </a:solidFill>
                <a:latin typeface="Arial Black" pitchFamily="34" charset="0"/>
              </a:rPr>
              <a:t>Оценка территории по разнообразию рельефа</a:t>
            </a: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152910"/>
            <a:ext cx="3419475" cy="2847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5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143904"/>
            <a:ext cx="3419475" cy="285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9BF8478-9A1F-4286-ABFD-552302D019BC}"/>
              </a:ext>
            </a:extLst>
          </p:cNvPr>
          <p:cNvSpPr/>
          <p:nvPr/>
        </p:nvSpPr>
        <p:spPr>
          <a:xfrm>
            <a:off x="179512" y="188640"/>
            <a:ext cx="864096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</a:rPr>
              <a:t>РАЗРАБОТКА ПРОГНОЗА РАЗВИТИЯ ТУРИСТИЧЕСКОЙ ДЕЯТЕЛЬНОСТИ  И ОЦЕНКА  ЕЁ ВЛИЯНИЯ НА ООПТ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мопрезентация А.Н.В.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2552</TotalTime>
  <Words>1386</Words>
  <Application>Microsoft Office PowerPoint</Application>
  <PresentationFormat>Экран (4:3)</PresentationFormat>
  <Paragraphs>111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 Black</vt:lpstr>
      <vt:lpstr>Calibri</vt:lpstr>
      <vt:lpstr>Century Gothic</vt:lpstr>
      <vt:lpstr>Franklin Gothic Medium</vt:lpstr>
      <vt:lpstr>Impact</vt:lpstr>
      <vt:lpstr>Times New Roman</vt:lpstr>
      <vt:lpstr>Wingdings 2</vt:lpstr>
      <vt:lpstr>Самопрезентация А.Н.В.</vt:lpstr>
      <vt:lpstr>МБОУ «Краснолипьевская школа» Репьевский муниципальный район Воронежская область</vt:lpstr>
      <vt:lpstr>Презентация PowerPoint</vt:lpstr>
      <vt:lpstr>    Объект исследования: природа Репьевского района Воронежской области. </vt:lpstr>
      <vt:lpstr>Особо охраняемые природные территории (ООПТ) Репьевского района регионального значения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ВЕСТНИК ВГУ, СЕРИЯ: ГЕОГРАФИЯ. ГЕОЭКОЛОГИЯ, 2014, № 4,      Л.М. Акимов, В.Л. Бочаров, В.А. Дмитриева, Ю.А. Нестеров, Е.Г. Нефедова, О.В. Прохорова, Л.Н. Строгонова, В.И. Федотов, С.В. Федотов</vt:lpstr>
      <vt:lpstr>Презентация PowerPoint</vt:lpstr>
      <vt:lpstr>Презентация PowerPoint</vt:lpstr>
      <vt:lpstr>Презентация PowerPoint</vt:lpstr>
      <vt:lpstr>   Коль существует Государственный памятник природы, к нему должно быть и соответствующее отношение.   Во-первых, должны выполняться конкретные управленческие решения по каждому объекту. Среди них:  -заключение охранных обязательств с землепользователями;  -принятие мер по благоустройству ООПТ;  -четкое определение границ; -установка аншлагов их обозначающих и т.д.  Во-вторых, необходимо осуществлять контроль непосредственно самим сельским поселениям за территориями, находящимися под охраной:  -запретить сбор растений; -контролировать выпас скота;  -запретить распашку и ломку мела на охраняемой территории и др.   В-третьих, ООПТ образованы для выполнения определенных задач: - сохранение природных комплексов и объектов в естественном состоянии; - восстановление и воспроизводство природных ресурсов; - проведение научных исследований; - осуществление экологического мониторинга; - экологическое просвещение, распространение экологических знаний, экологический туризм.  </vt:lpstr>
      <vt:lpstr>В разное время  изучением проблемы реликтов  занимались многие выдающиеся геоботаники – Д.И.  Литвинов (1891),  И.К. Пачоский (1910), Б.М. Козо-Полянский (1931), С.В. Голицын (1965) и др.   Первые упоминания о реликтовых элементах ландшафта и самих реликтовых ландшафтах относятся к 20-м годам.   Что касается Среднерусской возвышенности, на которой мы проживаем, то она будто специально создана природой для изучения реликтов в ее ландшафтах.   </vt:lpstr>
      <vt:lpstr>Практическая работа учащихся  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Аралова  Нина Васильевна, учитель биологии, высшая квалификационная категория МКОУ Краснолипьевская СОШ Репьевский муниципальный район Воронежская область</dc:title>
  <dc:creator>admin</dc:creator>
  <cp:lastModifiedBy>Марина</cp:lastModifiedBy>
  <cp:revision>193</cp:revision>
  <dcterms:created xsi:type="dcterms:W3CDTF">2015-05-26T04:02:21Z</dcterms:created>
  <dcterms:modified xsi:type="dcterms:W3CDTF">2022-05-08T18:27:04Z</dcterms:modified>
</cp:coreProperties>
</file>