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handoutMasterIdLst>
    <p:handoutMasterId r:id="rId13"/>
  </p:handoutMasterIdLst>
  <p:sldIdLst>
    <p:sldId id="277" r:id="rId2"/>
    <p:sldId id="278" r:id="rId3"/>
    <p:sldId id="290" r:id="rId4"/>
    <p:sldId id="297" r:id="rId5"/>
    <p:sldId id="301" r:id="rId6"/>
    <p:sldId id="302" r:id="rId7"/>
    <p:sldId id="300" r:id="rId8"/>
    <p:sldId id="303" r:id="rId9"/>
    <p:sldId id="298" r:id="rId10"/>
    <p:sldId id="269" r:id="rId11"/>
    <p:sldId id="265" r:id="rId12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14E3D7-23C8-4131-B8BA-13186B167DB2}" type="datetimeFigureOut">
              <a:rPr lang="ru-RU" smtClean="0"/>
              <a:t>03.11.2019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0B8A5-1234-498A-9921-101F698DD9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168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F83A-2154-4FC6-91D1-C327722A25D2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3FED-392B-4561-B7C0-5F5F105442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F83A-2154-4FC6-91D1-C327722A25D2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3FED-392B-4561-B7C0-5F5F105442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F83A-2154-4FC6-91D1-C327722A25D2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3FED-392B-4561-B7C0-5F5F105442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F83A-2154-4FC6-91D1-C327722A25D2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3FED-392B-4561-B7C0-5F5F105442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F83A-2154-4FC6-91D1-C327722A25D2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3FED-392B-4561-B7C0-5F5F105442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F83A-2154-4FC6-91D1-C327722A25D2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3FED-392B-4561-B7C0-5F5F105442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F83A-2154-4FC6-91D1-C327722A25D2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3FED-392B-4561-B7C0-5F5F105442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F83A-2154-4FC6-91D1-C327722A25D2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3FED-392B-4561-B7C0-5F5F105442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F83A-2154-4FC6-91D1-C327722A25D2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3FED-392B-4561-B7C0-5F5F105442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F83A-2154-4FC6-91D1-C327722A25D2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3FED-392B-4561-B7C0-5F5F105442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F83A-2154-4FC6-91D1-C327722A25D2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3FED-392B-4561-B7C0-5F5F105442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912F83A-2154-4FC6-91D1-C327722A25D2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4B03FED-392B-4561-B7C0-5F5F105442D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95536" y="908720"/>
            <a:ext cx="8424936" cy="2232248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dirty="0" smtClean="0">
                <a:solidFill>
                  <a:srgbClr val="002060"/>
                </a:solidFill>
                <a:effectLst/>
              </a:rPr>
              <a:t>Мониторинг реализации дифференцированной программы профессионального развития  </a:t>
            </a:r>
            <a:r>
              <a:rPr lang="ru-RU" sz="2800" dirty="0">
                <a:solidFill>
                  <a:srgbClr val="002060"/>
                </a:solidFill>
                <a:effectLst/>
              </a:rPr>
              <a:t>педагогических </a:t>
            </a:r>
            <a:r>
              <a:rPr lang="ru-RU" sz="2800" dirty="0" smtClean="0">
                <a:solidFill>
                  <a:srgbClr val="002060"/>
                </a:solidFill>
                <a:effectLst/>
              </a:rPr>
              <a:t>кадров</a:t>
            </a:r>
            <a:br>
              <a:rPr lang="ru-RU" sz="2800" dirty="0" smtClean="0">
                <a:solidFill>
                  <a:srgbClr val="002060"/>
                </a:solidFill>
                <a:effectLst/>
              </a:rPr>
            </a:br>
            <a:r>
              <a:rPr lang="ru-RU" sz="2800" dirty="0" smtClean="0">
                <a:solidFill>
                  <a:srgbClr val="002060"/>
                </a:solidFill>
                <a:effectLst/>
              </a:rPr>
              <a:t> (из опыта работы МБОУ «Гимназия № 2»)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555776" y="3730724"/>
            <a:ext cx="6400800" cy="299695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  <a:defRPr/>
            </a:pPr>
            <a:endParaRPr lang="en-US" b="1" dirty="0">
              <a:latin typeface="Calibri" pitchFamily="34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Липина Ольга Владимировна, </a:t>
            </a:r>
            <a:endParaRPr lang="en-US" sz="2000" b="1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заместитель директора по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учебной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работе 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МБОУ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«Гимназия № 2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» г. Бийска</a:t>
            </a:r>
            <a:endParaRPr lang="ru-RU" sz="2000" b="1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en-US" sz="800" b="1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ru-RU" sz="2000" b="1" smtClean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ru-RU" sz="20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bgimn2@mail.ru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ru-RU" b="1" dirty="0" smtClean="0">
              <a:solidFill>
                <a:srgbClr val="000099"/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ru-RU" sz="2400" dirty="0">
              <a:solidFill>
                <a:srgbClr val="000099"/>
              </a:solidFill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48100"/>
            <a:ext cx="27559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43742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71296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 2016 год</a:t>
            </a:r>
          </a:p>
          <a:p>
            <a:pPr algn="ctr"/>
            <a:endParaRPr lang="ru-RU" sz="26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     - Листы </a:t>
            </a:r>
            <a:r>
              <a:rPr lang="ru-RU" sz="2600" dirty="0">
                <a:solidFill>
                  <a:schemeClr val="bg2">
                    <a:lumMod val="25000"/>
                  </a:schemeClr>
                </a:solidFill>
              </a:rPr>
              <a:t>самооценки готовности к реализации трудовых функций в соответствии с профессиональным стандартом «Педагог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».</a:t>
            </a:r>
          </a:p>
          <a:p>
            <a:pPr algn="just"/>
            <a:endParaRPr lang="ru-RU" sz="26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      - Индивидуальные  </a:t>
            </a:r>
            <a:r>
              <a:rPr lang="ru-RU" sz="2600" dirty="0">
                <a:solidFill>
                  <a:schemeClr val="bg2">
                    <a:lumMod val="25000"/>
                  </a:schemeClr>
                </a:solidFill>
              </a:rPr>
              <a:t>планы  профессионального развития на 2016-2018 гг. </a:t>
            </a:r>
            <a:endParaRPr lang="ru-RU" sz="26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endParaRPr lang="ru-RU" sz="26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ru-RU" sz="2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     - Дифференцированная </a:t>
            </a:r>
            <a:r>
              <a:rPr lang="ru-RU" sz="2600" dirty="0">
                <a:solidFill>
                  <a:schemeClr val="bg2">
                    <a:lumMod val="25000"/>
                  </a:schemeClr>
                </a:solidFill>
              </a:rPr>
              <a:t>программа развития профессиональной компетентности  педагогических работников МБОУ «Гимназия № 2»  на 2016-2018 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годы </a:t>
            </a:r>
            <a:r>
              <a:rPr lang="ru-RU" sz="2400" i="1" dirty="0" smtClean="0">
                <a:solidFill>
                  <a:schemeClr val="bg2">
                    <a:lumMod val="25000"/>
                  </a:schemeClr>
                </a:solidFill>
              </a:rPr>
              <a:t>(принята на </a:t>
            </a:r>
            <a:r>
              <a:rPr lang="ru-RU" sz="2400" i="1" dirty="0">
                <a:solidFill>
                  <a:schemeClr val="bg2">
                    <a:lumMod val="25000"/>
                  </a:schemeClr>
                </a:solidFill>
              </a:rPr>
              <a:t>педагогическом совете от 30.08.2016 г</a:t>
            </a:r>
            <a:r>
              <a:rPr lang="ru-RU" sz="2400" i="1" dirty="0" smtClean="0">
                <a:solidFill>
                  <a:schemeClr val="bg2">
                    <a:lumMod val="25000"/>
                  </a:schemeClr>
                </a:solidFill>
              </a:rPr>
              <a:t>.,  утверждена </a:t>
            </a:r>
            <a:r>
              <a:rPr lang="ru-RU" sz="2400" i="1" dirty="0">
                <a:solidFill>
                  <a:schemeClr val="bg2">
                    <a:lumMod val="25000"/>
                  </a:schemeClr>
                </a:solidFill>
              </a:rPr>
              <a:t>приказом №213 от 30.08.2016 г</a:t>
            </a:r>
            <a:r>
              <a:rPr lang="ru-RU" sz="2400" i="1" dirty="0" smtClean="0">
                <a:solidFill>
                  <a:schemeClr val="bg2">
                    <a:lumMod val="25000"/>
                  </a:schemeClr>
                </a:solidFill>
              </a:rPr>
              <a:t>.).</a:t>
            </a:r>
            <a:endParaRPr lang="ru-RU" sz="2400" i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6915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683568" y="476672"/>
            <a:ext cx="7776864" cy="864096"/>
          </a:xfrm>
          <a:prstGeom prst="roundRect">
            <a:avLst>
              <a:gd name="adj" fmla="val 19663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C00000"/>
                </a:solidFill>
              </a:ln>
              <a:noFill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2036" y="554777"/>
            <a:ext cx="38111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899592" y="1807986"/>
            <a:ext cx="2664296" cy="1621013"/>
          </a:xfrm>
          <a:prstGeom prst="horizontalScroll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Руководители предметных кафедр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5292080" y="1807987"/>
            <a:ext cx="2736304" cy="1621012"/>
          </a:xfrm>
          <a:prstGeom prst="horizontalScroll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Заместители директора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 rot="1899983">
            <a:off x="5669812" y="1576636"/>
            <a:ext cx="648072" cy="2511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8588110">
            <a:off x="2335366" y="1558761"/>
            <a:ext cx="648072" cy="2511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92426" y="3645024"/>
            <a:ext cx="7776864" cy="864096"/>
          </a:xfrm>
          <a:prstGeom prst="roundRect">
            <a:avLst>
              <a:gd name="adj" fmla="val 19663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C00000"/>
                </a:solidFill>
              </a:ln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51883" y="3784684"/>
            <a:ext cx="58579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Заседание предметных кафедр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1853698" y="4725144"/>
            <a:ext cx="25202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3716026" y="4681411"/>
            <a:ext cx="25202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5526105" y="4725144"/>
            <a:ext cx="25202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7357805" y="4725144"/>
            <a:ext cx="25202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155800" y="5426060"/>
            <a:ext cx="1647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сентябрь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78461" y="5414590"/>
            <a:ext cx="1327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ноябрь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30889" y="5426060"/>
            <a:ext cx="978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79078" y="5426060"/>
            <a:ext cx="10615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июнь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3588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412312"/>
              </p:ext>
            </p:extLst>
          </p:nvPr>
        </p:nvGraphicFramePr>
        <p:xfrm>
          <a:off x="107504" y="1124744"/>
          <a:ext cx="8784975" cy="47200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1367"/>
                <a:gridCol w="1002985"/>
                <a:gridCol w="1080893"/>
                <a:gridCol w="695171"/>
                <a:gridCol w="1080893"/>
                <a:gridCol w="1047363"/>
                <a:gridCol w="807696"/>
                <a:gridCol w="992504"/>
                <a:gridCol w="936103"/>
              </a:tblGrid>
              <a:tr h="57606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Компе-</a:t>
                      </a:r>
                      <a:r>
                        <a:rPr lang="ru-RU" sz="2000" dirty="0" err="1" smtClean="0">
                          <a:effectLst/>
                        </a:rPr>
                        <a:t>тенции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>
                          <a:effectLst/>
                        </a:rPr>
                        <a:t>(</a:t>
                      </a:r>
                      <a:r>
                        <a:rPr lang="ru-RU" sz="2000" dirty="0" err="1" smtClean="0">
                          <a:effectLst/>
                        </a:rPr>
                        <a:t>трудо</a:t>
                      </a:r>
                      <a:r>
                        <a:rPr lang="ru-RU" sz="2000" dirty="0" smtClean="0">
                          <a:effectLst/>
                        </a:rPr>
                        <a:t>-вые </a:t>
                      </a:r>
                      <a:r>
                        <a:rPr lang="ru-RU" sz="2000" dirty="0" err="1" smtClean="0">
                          <a:effectLst/>
                        </a:rPr>
                        <a:t>дейст</a:t>
                      </a:r>
                      <a:r>
                        <a:rPr lang="ru-RU" sz="2000" dirty="0" smtClean="0">
                          <a:effectLst/>
                        </a:rPr>
                        <a:t>-вия</a:t>
                      </a:r>
                      <a:r>
                        <a:rPr lang="ru-RU" sz="2000" dirty="0">
                          <a:effectLst/>
                        </a:rPr>
                        <a:t>), </a:t>
                      </a:r>
                      <a:r>
                        <a:rPr lang="ru-RU" sz="2000" dirty="0" smtClean="0">
                          <a:effectLst/>
                        </a:rPr>
                        <a:t>являю-</a:t>
                      </a:r>
                      <a:r>
                        <a:rPr lang="ru-RU" sz="2000" dirty="0" err="1" smtClean="0">
                          <a:effectLst/>
                        </a:rPr>
                        <a:t>щиеся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>
                          <a:effectLst/>
                        </a:rPr>
                        <a:t>для </a:t>
                      </a:r>
                      <a:r>
                        <a:rPr lang="ru-RU" sz="2000" dirty="0" err="1" smtClean="0">
                          <a:effectLst/>
                        </a:rPr>
                        <a:t>пе-дагога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</a:rPr>
                        <a:t>дефи-цитами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Ф.И.О. </a:t>
                      </a:r>
                      <a:r>
                        <a:rPr lang="ru-RU" sz="2000" dirty="0" err="1" smtClean="0">
                          <a:effectLst/>
                        </a:rPr>
                        <a:t>педа-гога</a:t>
                      </a:r>
                      <a:r>
                        <a:rPr lang="ru-RU" sz="2000" dirty="0">
                          <a:effectLst/>
                        </a:rPr>
                        <a:t>, </a:t>
                      </a:r>
                      <a:r>
                        <a:rPr lang="ru-RU" sz="2000" dirty="0" smtClean="0">
                          <a:effectLst/>
                        </a:rPr>
                        <a:t>имею-</a:t>
                      </a:r>
                      <a:r>
                        <a:rPr lang="ru-RU" sz="2000" dirty="0" err="1" smtClean="0">
                          <a:effectLst/>
                        </a:rPr>
                        <a:t>щего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</a:rPr>
                        <a:t>соот-ветст-вую-щие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</a:rPr>
                        <a:t>дефи-циты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Формы работы по </a:t>
                      </a:r>
                      <a:r>
                        <a:rPr lang="ru-RU" sz="2000" dirty="0" err="1" smtClean="0">
                          <a:effectLst/>
                        </a:rPr>
                        <a:t>прео</a:t>
                      </a:r>
                      <a:r>
                        <a:rPr lang="ru-RU" sz="2000" dirty="0" smtClean="0">
                          <a:effectLst/>
                        </a:rPr>
                        <a:t>-дол-</a:t>
                      </a:r>
                      <a:r>
                        <a:rPr lang="ru-RU" sz="2000" dirty="0" err="1" smtClean="0">
                          <a:effectLst/>
                        </a:rPr>
                        <a:t>ению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</a:rPr>
                        <a:t>дефи-цитов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effectLst/>
                        </a:rPr>
                        <a:t>Сро-ки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Формы </a:t>
                      </a:r>
                      <a:r>
                        <a:rPr lang="ru-RU" sz="2000" dirty="0" err="1" smtClean="0">
                          <a:effectLst/>
                        </a:rPr>
                        <a:t>предъ-явле-ния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</a:rPr>
                        <a:t>резуль</a:t>
                      </a:r>
                      <a:r>
                        <a:rPr lang="ru-RU" sz="2000" dirty="0" smtClean="0">
                          <a:effectLst/>
                        </a:rPr>
                        <a:t>-татов </a:t>
                      </a:r>
                      <a:r>
                        <a:rPr lang="ru-RU" sz="2000" dirty="0" err="1" smtClean="0">
                          <a:effectLst/>
                        </a:rPr>
                        <a:t>освое-ния</a:t>
                      </a:r>
                      <a:r>
                        <a:rPr lang="ru-RU" sz="2000" dirty="0" smtClean="0">
                          <a:effectLst/>
                        </a:rPr>
                        <a:t> компе-</a:t>
                      </a:r>
                      <a:r>
                        <a:rPr lang="ru-RU" sz="2000" dirty="0" err="1" smtClean="0">
                          <a:effectLst/>
                        </a:rPr>
                        <a:t>тенции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2016-2017 </a:t>
                      </a:r>
                      <a:r>
                        <a:rPr lang="ru-RU" sz="2000" dirty="0">
                          <a:effectLst/>
                        </a:rPr>
                        <a:t>уч. год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56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20.09</a:t>
                      </a:r>
                      <a:r>
                        <a:rPr lang="ru-RU" sz="2000" dirty="0">
                          <a:effectLst/>
                        </a:rPr>
                        <a:t>.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2016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22.11</a:t>
                      </a:r>
                      <a:r>
                        <a:rPr lang="ru-RU" sz="2000" dirty="0">
                          <a:effectLst/>
                        </a:rPr>
                        <a:t>.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2016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21.03</a:t>
                      </a:r>
                      <a:r>
                        <a:rPr lang="ru-RU" sz="2000" dirty="0">
                          <a:effectLst/>
                        </a:rPr>
                        <a:t>.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2017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06.06</a:t>
                      </a:r>
                      <a:r>
                        <a:rPr lang="ru-RU" sz="2000" dirty="0">
                          <a:effectLst/>
                        </a:rPr>
                        <a:t>.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2017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</a:tr>
              <a:tr h="10624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93333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16136"/>
              </p:ext>
            </p:extLst>
          </p:nvPr>
        </p:nvGraphicFramePr>
        <p:xfrm>
          <a:off x="179512" y="41564"/>
          <a:ext cx="8784975" cy="6827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1367"/>
                <a:gridCol w="1002985"/>
                <a:gridCol w="1080893"/>
                <a:gridCol w="695171"/>
                <a:gridCol w="1080893"/>
                <a:gridCol w="1047363"/>
                <a:gridCol w="807696"/>
                <a:gridCol w="992504"/>
                <a:gridCol w="936103"/>
              </a:tblGrid>
              <a:tr h="57606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Компе-</a:t>
                      </a:r>
                      <a:r>
                        <a:rPr lang="ru-RU" sz="2000" dirty="0" err="1" smtClean="0">
                          <a:effectLst/>
                        </a:rPr>
                        <a:t>тенции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>
                          <a:effectLst/>
                        </a:rPr>
                        <a:t>(</a:t>
                      </a:r>
                      <a:r>
                        <a:rPr lang="ru-RU" sz="2000" dirty="0" err="1" smtClean="0">
                          <a:effectLst/>
                        </a:rPr>
                        <a:t>трудо</a:t>
                      </a:r>
                      <a:r>
                        <a:rPr lang="ru-RU" sz="2000" dirty="0" smtClean="0">
                          <a:effectLst/>
                        </a:rPr>
                        <a:t>-вые </a:t>
                      </a:r>
                      <a:r>
                        <a:rPr lang="ru-RU" sz="2000" dirty="0" err="1" smtClean="0">
                          <a:effectLst/>
                        </a:rPr>
                        <a:t>дейст</a:t>
                      </a:r>
                      <a:r>
                        <a:rPr lang="ru-RU" sz="2000" dirty="0" smtClean="0">
                          <a:effectLst/>
                        </a:rPr>
                        <a:t>-вия</a:t>
                      </a:r>
                      <a:r>
                        <a:rPr lang="ru-RU" sz="2000" dirty="0">
                          <a:effectLst/>
                        </a:rPr>
                        <a:t>), </a:t>
                      </a:r>
                      <a:r>
                        <a:rPr lang="ru-RU" sz="2000" dirty="0" smtClean="0">
                          <a:effectLst/>
                        </a:rPr>
                        <a:t>являю-</a:t>
                      </a:r>
                      <a:r>
                        <a:rPr lang="ru-RU" sz="2000" dirty="0" err="1" smtClean="0">
                          <a:effectLst/>
                        </a:rPr>
                        <a:t>щиеся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>
                          <a:effectLst/>
                        </a:rPr>
                        <a:t>для </a:t>
                      </a:r>
                      <a:r>
                        <a:rPr lang="ru-RU" sz="2000" dirty="0" err="1" smtClean="0">
                          <a:effectLst/>
                        </a:rPr>
                        <a:t>пе-дагога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</a:rPr>
                        <a:t>дефи-цитами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Ф.И.О. </a:t>
                      </a:r>
                      <a:r>
                        <a:rPr lang="ru-RU" sz="2000" dirty="0" err="1" smtClean="0">
                          <a:effectLst/>
                        </a:rPr>
                        <a:t>педа-гога</a:t>
                      </a:r>
                      <a:r>
                        <a:rPr lang="ru-RU" sz="2000" dirty="0">
                          <a:effectLst/>
                        </a:rPr>
                        <a:t>, </a:t>
                      </a:r>
                      <a:r>
                        <a:rPr lang="ru-RU" sz="2000" dirty="0" smtClean="0">
                          <a:effectLst/>
                        </a:rPr>
                        <a:t>имею-</a:t>
                      </a:r>
                      <a:r>
                        <a:rPr lang="ru-RU" sz="2000" dirty="0" err="1" smtClean="0">
                          <a:effectLst/>
                        </a:rPr>
                        <a:t>щего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</a:rPr>
                        <a:t>соот-ветст-вую-щие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</a:rPr>
                        <a:t>дефи-циты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Формы работы по </a:t>
                      </a:r>
                      <a:r>
                        <a:rPr lang="ru-RU" sz="2000" dirty="0" err="1" smtClean="0">
                          <a:effectLst/>
                        </a:rPr>
                        <a:t>прео</a:t>
                      </a:r>
                      <a:r>
                        <a:rPr lang="ru-RU" sz="2000" dirty="0" smtClean="0">
                          <a:effectLst/>
                        </a:rPr>
                        <a:t>-дол-</a:t>
                      </a:r>
                      <a:r>
                        <a:rPr lang="ru-RU" sz="2000" dirty="0" err="1" smtClean="0">
                          <a:effectLst/>
                        </a:rPr>
                        <a:t>ению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</a:rPr>
                        <a:t>дефи-цитов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effectLst/>
                        </a:rPr>
                        <a:t>Сро-ки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Формы </a:t>
                      </a:r>
                      <a:r>
                        <a:rPr lang="ru-RU" sz="2000" dirty="0" err="1" smtClean="0">
                          <a:effectLst/>
                        </a:rPr>
                        <a:t>предъ-явле-ния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</a:rPr>
                        <a:t>резуль</a:t>
                      </a:r>
                      <a:r>
                        <a:rPr lang="ru-RU" sz="2000" dirty="0" smtClean="0">
                          <a:effectLst/>
                        </a:rPr>
                        <a:t>-татов </a:t>
                      </a:r>
                      <a:r>
                        <a:rPr lang="ru-RU" sz="2000" dirty="0" err="1" smtClean="0">
                          <a:effectLst/>
                        </a:rPr>
                        <a:t>освое-ния</a:t>
                      </a:r>
                      <a:r>
                        <a:rPr lang="ru-RU" sz="2000" dirty="0" smtClean="0">
                          <a:effectLst/>
                        </a:rPr>
                        <a:t> компе-</a:t>
                      </a:r>
                      <a:r>
                        <a:rPr lang="ru-RU" sz="2000" dirty="0" err="1" smtClean="0">
                          <a:effectLst/>
                        </a:rPr>
                        <a:t>тенции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2016-2017 </a:t>
                      </a:r>
                      <a:r>
                        <a:rPr lang="ru-RU" sz="2000" dirty="0">
                          <a:effectLst/>
                        </a:rPr>
                        <a:t>уч. год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56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20.09</a:t>
                      </a:r>
                      <a:r>
                        <a:rPr lang="ru-RU" sz="2000" dirty="0">
                          <a:effectLst/>
                        </a:rPr>
                        <a:t>.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2016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22.11</a:t>
                      </a:r>
                      <a:r>
                        <a:rPr lang="ru-RU" sz="2000" dirty="0">
                          <a:effectLst/>
                        </a:rPr>
                        <a:t>.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2016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21.03</a:t>
                      </a:r>
                      <a:r>
                        <a:rPr lang="ru-RU" sz="2000" dirty="0">
                          <a:effectLst/>
                        </a:rPr>
                        <a:t>.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2017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06.06</a:t>
                      </a:r>
                      <a:r>
                        <a:rPr lang="ru-RU" sz="2000" dirty="0">
                          <a:effectLst/>
                        </a:rPr>
                        <a:t>.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2017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</a:tr>
              <a:tr h="10624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</a:rPr>
                        <a:t>Разработ</a:t>
                      </a:r>
                      <a:r>
                        <a:rPr lang="ru-RU" sz="1600" dirty="0" smtClean="0">
                          <a:effectLst/>
                        </a:rPr>
                        <a:t>-ка </a:t>
                      </a:r>
                      <a:r>
                        <a:rPr lang="ru-RU" sz="1600" dirty="0">
                          <a:effectLst/>
                        </a:rPr>
                        <a:t>и </a:t>
                      </a:r>
                      <a:r>
                        <a:rPr lang="ru-RU" sz="1600" dirty="0" err="1" smtClean="0">
                          <a:effectLst/>
                        </a:rPr>
                        <a:t>реа-лизация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программ учебных </a:t>
                      </a:r>
                      <a:r>
                        <a:rPr lang="ru-RU" sz="1600" dirty="0" err="1" smtClean="0">
                          <a:effectLst/>
                        </a:rPr>
                        <a:t>дисцип-лин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в </a:t>
                      </a:r>
                      <a:r>
                        <a:rPr lang="ru-RU" sz="1600" dirty="0" smtClean="0">
                          <a:effectLst/>
                        </a:rPr>
                        <a:t>рам-</a:t>
                      </a:r>
                      <a:r>
                        <a:rPr lang="ru-RU" sz="1600" dirty="0" err="1" smtClean="0">
                          <a:effectLst/>
                        </a:rPr>
                        <a:t>ках</a:t>
                      </a:r>
                      <a:r>
                        <a:rPr lang="ru-RU" sz="1600" dirty="0" smtClean="0">
                          <a:effectLst/>
                        </a:rPr>
                        <a:t> основ-ной обще-</a:t>
                      </a:r>
                      <a:r>
                        <a:rPr lang="ru-RU" sz="1600" dirty="0" err="1" smtClean="0">
                          <a:effectLst/>
                        </a:rPr>
                        <a:t>образова</a:t>
                      </a:r>
                      <a:r>
                        <a:rPr lang="ru-RU" sz="1600" dirty="0" smtClean="0">
                          <a:effectLst/>
                        </a:rPr>
                        <a:t>-тельной </a:t>
                      </a:r>
                      <a:r>
                        <a:rPr lang="ru-RU" sz="1600" dirty="0" err="1" smtClean="0">
                          <a:effectLst/>
                        </a:rPr>
                        <a:t>програм</a:t>
                      </a:r>
                      <a:r>
                        <a:rPr lang="ru-RU" sz="1600" dirty="0" smtClean="0">
                          <a:effectLst/>
                        </a:rPr>
                        <a:t>-мы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ФИО, </a:t>
                      </a:r>
                      <a:endParaRPr lang="ru-RU" sz="1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учитель русского языка и </a:t>
                      </a:r>
                      <a:r>
                        <a:rPr lang="ru-RU" sz="1600" dirty="0" smtClean="0">
                          <a:effectLst/>
                        </a:rPr>
                        <a:t>литера-туры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</a:rPr>
                        <a:t>Самостоя</a:t>
                      </a:r>
                      <a:r>
                        <a:rPr lang="ru-RU" sz="1600" dirty="0" smtClean="0">
                          <a:effectLst/>
                        </a:rPr>
                        <a:t>-тельная </a:t>
                      </a:r>
                      <a:r>
                        <a:rPr lang="ru-RU" sz="1600" dirty="0">
                          <a:effectLst/>
                        </a:rPr>
                        <a:t>работа с </a:t>
                      </a:r>
                      <a:r>
                        <a:rPr lang="ru-RU" sz="1600" dirty="0" err="1" smtClean="0">
                          <a:effectLst/>
                        </a:rPr>
                        <a:t>методи</a:t>
                      </a:r>
                      <a:r>
                        <a:rPr lang="ru-RU" sz="1600" dirty="0" smtClean="0">
                          <a:effectLst/>
                        </a:rPr>
                        <a:t>-ческой </a:t>
                      </a:r>
                      <a:r>
                        <a:rPr lang="ru-RU" sz="1600" dirty="0" err="1" smtClean="0">
                          <a:effectLst/>
                        </a:rPr>
                        <a:t>литерату</a:t>
                      </a:r>
                      <a:r>
                        <a:rPr lang="ru-RU" sz="1600" dirty="0" smtClean="0">
                          <a:effectLst/>
                        </a:rPr>
                        <a:t>-рой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Май 2017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</a:rPr>
                        <a:t>Разрабо-танная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рабочая </a:t>
                      </a:r>
                      <a:r>
                        <a:rPr lang="ru-RU" sz="1600" dirty="0" err="1" smtClean="0">
                          <a:effectLst/>
                        </a:rPr>
                        <a:t>програм-ма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по предмету «Русский язык» для 7 класса</a:t>
                      </a:r>
                      <a:endParaRPr lang="ru-RU" sz="1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РУП </a:t>
                      </a:r>
                      <a:r>
                        <a:rPr lang="ru-RU" sz="1600" dirty="0" smtClean="0">
                          <a:effectLst/>
                        </a:rPr>
                        <a:t>состав-лена </a:t>
                      </a:r>
                      <a:r>
                        <a:rPr lang="ru-RU" sz="1600" dirty="0">
                          <a:effectLst/>
                        </a:rPr>
                        <a:t>и </a:t>
                      </a:r>
                      <a:r>
                        <a:rPr lang="ru-RU" sz="1600" dirty="0" err="1" smtClean="0">
                          <a:effectLst/>
                        </a:rPr>
                        <a:t>утверж-дена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18242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849106"/>
              </p:ext>
            </p:extLst>
          </p:nvPr>
        </p:nvGraphicFramePr>
        <p:xfrm>
          <a:off x="179512" y="41564"/>
          <a:ext cx="8784975" cy="685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1367"/>
                <a:gridCol w="1002985"/>
                <a:gridCol w="1080893"/>
                <a:gridCol w="695171"/>
                <a:gridCol w="1080893"/>
                <a:gridCol w="1047363"/>
                <a:gridCol w="807696"/>
                <a:gridCol w="992504"/>
                <a:gridCol w="936103"/>
              </a:tblGrid>
              <a:tr h="57606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Компе-</a:t>
                      </a:r>
                      <a:r>
                        <a:rPr lang="ru-RU" sz="2000" dirty="0" err="1" smtClean="0">
                          <a:effectLst/>
                        </a:rPr>
                        <a:t>тенции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>
                          <a:effectLst/>
                        </a:rPr>
                        <a:t>(</a:t>
                      </a:r>
                      <a:r>
                        <a:rPr lang="ru-RU" sz="2000" dirty="0" err="1" smtClean="0">
                          <a:effectLst/>
                        </a:rPr>
                        <a:t>трудо</a:t>
                      </a:r>
                      <a:r>
                        <a:rPr lang="ru-RU" sz="2000" dirty="0" smtClean="0">
                          <a:effectLst/>
                        </a:rPr>
                        <a:t>-вые </a:t>
                      </a:r>
                      <a:r>
                        <a:rPr lang="ru-RU" sz="2000" dirty="0" err="1" smtClean="0">
                          <a:effectLst/>
                        </a:rPr>
                        <a:t>дейст</a:t>
                      </a:r>
                      <a:r>
                        <a:rPr lang="ru-RU" sz="2000" dirty="0" smtClean="0">
                          <a:effectLst/>
                        </a:rPr>
                        <a:t>-вия</a:t>
                      </a:r>
                      <a:r>
                        <a:rPr lang="ru-RU" sz="2000" dirty="0">
                          <a:effectLst/>
                        </a:rPr>
                        <a:t>), </a:t>
                      </a:r>
                      <a:r>
                        <a:rPr lang="ru-RU" sz="2000" dirty="0" smtClean="0">
                          <a:effectLst/>
                        </a:rPr>
                        <a:t>являю-</a:t>
                      </a:r>
                      <a:r>
                        <a:rPr lang="ru-RU" sz="2000" dirty="0" err="1" smtClean="0">
                          <a:effectLst/>
                        </a:rPr>
                        <a:t>щиеся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>
                          <a:effectLst/>
                        </a:rPr>
                        <a:t>для </a:t>
                      </a:r>
                      <a:r>
                        <a:rPr lang="ru-RU" sz="2000" dirty="0" err="1" smtClean="0">
                          <a:effectLst/>
                        </a:rPr>
                        <a:t>пе-дагога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</a:rPr>
                        <a:t>дефи-цитами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Ф.И.О. </a:t>
                      </a:r>
                      <a:r>
                        <a:rPr lang="ru-RU" sz="2000" dirty="0" err="1" smtClean="0">
                          <a:effectLst/>
                        </a:rPr>
                        <a:t>педа-гога</a:t>
                      </a:r>
                      <a:r>
                        <a:rPr lang="ru-RU" sz="2000" dirty="0">
                          <a:effectLst/>
                        </a:rPr>
                        <a:t>, </a:t>
                      </a:r>
                      <a:r>
                        <a:rPr lang="ru-RU" sz="2000" dirty="0" smtClean="0">
                          <a:effectLst/>
                        </a:rPr>
                        <a:t>имею-</a:t>
                      </a:r>
                      <a:r>
                        <a:rPr lang="ru-RU" sz="2000" dirty="0" err="1" smtClean="0">
                          <a:effectLst/>
                        </a:rPr>
                        <a:t>щего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</a:rPr>
                        <a:t>соот-ветст-вую-щие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</a:rPr>
                        <a:t>дефи-циты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Формы работы по </a:t>
                      </a:r>
                      <a:r>
                        <a:rPr lang="ru-RU" sz="2000" dirty="0" err="1" smtClean="0">
                          <a:effectLst/>
                        </a:rPr>
                        <a:t>прео</a:t>
                      </a:r>
                      <a:r>
                        <a:rPr lang="ru-RU" sz="2000" dirty="0" smtClean="0">
                          <a:effectLst/>
                        </a:rPr>
                        <a:t>-дол-</a:t>
                      </a:r>
                      <a:r>
                        <a:rPr lang="ru-RU" sz="2000" dirty="0" err="1" smtClean="0">
                          <a:effectLst/>
                        </a:rPr>
                        <a:t>ению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</a:rPr>
                        <a:t>дефи-цитов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effectLst/>
                        </a:rPr>
                        <a:t>Сро-ки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Формы </a:t>
                      </a:r>
                      <a:r>
                        <a:rPr lang="ru-RU" sz="2000" dirty="0" err="1" smtClean="0">
                          <a:effectLst/>
                        </a:rPr>
                        <a:t>предъ-явле-ния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</a:rPr>
                        <a:t>резуль</a:t>
                      </a:r>
                      <a:r>
                        <a:rPr lang="ru-RU" sz="2000" dirty="0" smtClean="0">
                          <a:effectLst/>
                        </a:rPr>
                        <a:t>-татов </a:t>
                      </a:r>
                      <a:r>
                        <a:rPr lang="ru-RU" sz="2000" dirty="0" err="1" smtClean="0">
                          <a:effectLst/>
                        </a:rPr>
                        <a:t>освое-ния</a:t>
                      </a:r>
                      <a:r>
                        <a:rPr lang="ru-RU" sz="2000" dirty="0" smtClean="0">
                          <a:effectLst/>
                        </a:rPr>
                        <a:t> компе-</a:t>
                      </a:r>
                      <a:r>
                        <a:rPr lang="ru-RU" sz="2000" dirty="0" err="1" smtClean="0">
                          <a:effectLst/>
                        </a:rPr>
                        <a:t>тенции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2016-2017 </a:t>
                      </a:r>
                      <a:r>
                        <a:rPr lang="ru-RU" sz="2000" dirty="0">
                          <a:effectLst/>
                        </a:rPr>
                        <a:t>уч. год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56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20.09</a:t>
                      </a:r>
                      <a:r>
                        <a:rPr lang="ru-RU" sz="2000" dirty="0">
                          <a:effectLst/>
                        </a:rPr>
                        <a:t>.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2016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22.11</a:t>
                      </a:r>
                      <a:r>
                        <a:rPr lang="ru-RU" sz="2000" dirty="0">
                          <a:effectLst/>
                        </a:rPr>
                        <a:t>.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2016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21.03</a:t>
                      </a:r>
                      <a:r>
                        <a:rPr lang="ru-RU" sz="2000" dirty="0">
                          <a:effectLst/>
                        </a:rPr>
                        <a:t>.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2017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06.06</a:t>
                      </a:r>
                      <a:r>
                        <a:rPr lang="ru-RU" sz="2000" dirty="0">
                          <a:effectLst/>
                        </a:rPr>
                        <a:t>.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2017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</a:tr>
              <a:tr h="10624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Формиро-вание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универ</a:t>
                      </a:r>
                      <a:r>
                        <a:rPr lang="ru-RU" sz="1400" dirty="0" smtClean="0">
                          <a:effectLst/>
                        </a:rPr>
                        <a:t>-сальных </a:t>
                      </a:r>
                      <a:r>
                        <a:rPr lang="ru-RU" sz="1400" dirty="0">
                          <a:effectLst/>
                        </a:rPr>
                        <a:t>учебных действий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ФИО, 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учитель русского языка и </a:t>
                      </a:r>
                      <a:r>
                        <a:rPr lang="ru-RU" sz="1400" dirty="0" err="1" smtClean="0">
                          <a:effectLst/>
                        </a:rPr>
                        <a:t>литерату-ры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Посещение уроков коллег, работающих в 5 – 6 классах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Ок-</a:t>
                      </a:r>
                      <a:r>
                        <a:rPr lang="ru-RU" sz="1400" dirty="0" err="1" smtClean="0">
                          <a:effectLst/>
                        </a:rPr>
                        <a:t>тябрь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2016-март 2017 г.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Тетрадь </a:t>
                      </a:r>
                      <a:r>
                        <a:rPr lang="ru-RU" sz="1400" dirty="0" err="1" smtClean="0">
                          <a:effectLst/>
                        </a:rPr>
                        <a:t>взаимопо-сещения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уроков, проведение открытого </a:t>
                      </a:r>
                      <a:r>
                        <a:rPr lang="ru-RU" sz="1400" dirty="0" err="1" smtClean="0">
                          <a:effectLst/>
                        </a:rPr>
                        <a:t>мероприя-тия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для коллег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Посети-ла </a:t>
                      </a:r>
                      <a:r>
                        <a:rPr lang="ru-RU" sz="1400" dirty="0">
                          <a:effectLst/>
                        </a:rPr>
                        <a:t>урок </a:t>
                      </a:r>
                      <a:r>
                        <a:rPr lang="ru-RU" sz="1400" dirty="0" err="1">
                          <a:effectLst/>
                        </a:rPr>
                        <a:t>русс.яз</a:t>
                      </a:r>
                      <a:r>
                        <a:rPr lang="ru-RU" sz="1400" dirty="0">
                          <a:effectLst/>
                        </a:rPr>
                        <a:t>. 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 5А </a:t>
                      </a:r>
                      <a:r>
                        <a:rPr lang="ru-RU" sz="1400" dirty="0" err="1">
                          <a:effectLst/>
                        </a:rPr>
                        <a:t>кл</a:t>
                      </a:r>
                      <a:r>
                        <a:rPr lang="ru-RU" sz="1400" dirty="0">
                          <a:effectLst/>
                        </a:rPr>
                        <a:t>. 29.09</a:t>
                      </a:r>
                      <a:r>
                        <a:rPr lang="ru-RU" sz="1400" dirty="0" smtClean="0">
                          <a:effectLst/>
                        </a:rPr>
                        <a:t>.-2016  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Посетила урок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лит-</a:t>
                      </a:r>
                      <a:r>
                        <a:rPr lang="ru-RU" sz="1400" dirty="0" err="1">
                          <a:effectLst/>
                        </a:rPr>
                        <a:t>ры</a:t>
                      </a:r>
                      <a:r>
                        <a:rPr lang="ru-RU" sz="1400" dirty="0">
                          <a:effectLst/>
                        </a:rPr>
                        <a:t> в 6А </a:t>
                      </a:r>
                      <a:r>
                        <a:rPr lang="ru-RU" sz="1400" dirty="0" err="1">
                          <a:effectLst/>
                        </a:rPr>
                        <a:t>кл</a:t>
                      </a:r>
                      <a:r>
                        <a:rPr lang="ru-RU" sz="1400" dirty="0">
                          <a:effectLst/>
                        </a:rPr>
                        <a:t>. 13.03.2017.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Открытый урок </a:t>
                      </a:r>
                      <a:r>
                        <a:rPr lang="ru-RU" sz="1400" dirty="0" err="1" smtClean="0">
                          <a:effectLst/>
                        </a:rPr>
                        <a:t>заплани-рован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на День открытых дверей в гимназии 08.04.2017 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Провела открытый урок </a:t>
                      </a:r>
                      <a:r>
                        <a:rPr lang="ru-RU" sz="1400" dirty="0" err="1">
                          <a:effectLst/>
                        </a:rPr>
                        <a:t>русс.яз</a:t>
                      </a:r>
                      <a:r>
                        <a:rPr lang="ru-RU" sz="1400" dirty="0">
                          <a:effectLst/>
                        </a:rPr>
                        <a:t>. 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 8А </a:t>
                      </a:r>
                      <a:r>
                        <a:rPr lang="ru-RU" sz="1400" dirty="0" err="1">
                          <a:effectLst/>
                        </a:rPr>
                        <a:t>кл</a:t>
                      </a:r>
                      <a:r>
                        <a:rPr lang="ru-RU" sz="1400" dirty="0">
                          <a:effectLst/>
                        </a:rPr>
                        <a:t>. 08.04</a:t>
                      </a:r>
                      <a:r>
                        <a:rPr lang="ru-RU" sz="1400" dirty="0" smtClean="0">
                          <a:effectLst/>
                        </a:rPr>
                        <a:t>.-2017 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30624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819445"/>
              </p:ext>
            </p:extLst>
          </p:nvPr>
        </p:nvGraphicFramePr>
        <p:xfrm>
          <a:off x="179512" y="188640"/>
          <a:ext cx="8784975" cy="63551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1367"/>
                <a:gridCol w="1002985"/>
                <a:gridCol w="1080893"/>
                <a:gridCol w="695171"/>
                <a:gridCol w="1080893"/>
                <a:gridCol w="621077"/>
                <a:gridCol w="1233982"/>
                <a:gridCol w="1233982"/>
                <a:gridCol w="694625"/>
              </a:tblGrid>
              <a:tr h="20188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Компетенции (трудовые </a:t>
                      </a:r>
                      <a:r>
                        <a:rPr lang="ru-RU" sz="900" dirty="0" err="1">
                          <a:effectLst/>
                        </a:rPr>
                        <a:t>дей-ствия</a:t>
                      </a:r>
                      <a:r>
                        <a:rPr lang="ru-RU" sz="900" dirty="0">
                          <a:effectLst/>
                        </a:rPr>
                        <a:t>), являющиеся для педагога дефицитами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Ф.И.О. педагога, имеющего соответствующие дефициты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Формы работы по преодолению дефицитов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Сроки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Формы предъявления результатов освоения компетенции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2016-2017 уч. год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56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20.09.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2016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22.11.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2016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21.03.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2017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06.06.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2017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</a:tr>
              <a:tr h="10624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Разработка и реализация программ учебных дисциплин в рамках основной общеобразовательной программы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ФИО, 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учитель русского языка и литературы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Самостоятельная работа с методической литературой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Май 2017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Разработанная рабочая программа по предмету «Русский язык» для 7 класса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РУП составлена и утверждена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</a:tr>
              <a:tr h="10624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Формирование универсальных учебных действий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ФИО, 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учитель русского языка и литературы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Посещение уроков коллег, работающих в 5 – 6 классах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Октябрь 2016-март 2017 г.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Тетрадь </a:t>
                      </a:r>
                      <a:r>
                        <a:rPr lang="ru-RU" sz="900" dirty="0" err="1">
                          <a:effectLst/>
                        </a:rPr>
                        <a:t>взаимопосещения</a:t>
                      </a:r>
                      <a:r>
                        <a:rPr lang="ru-RU" sz="900" dirty="0">
                          <a:effectLst/>
                        </a:rPr>
                        <a:t> уроков, проведение открытого мероприятия для коллег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Посетила урок русс.яз. 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 5А кл. 29.09.2016  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Посетила урок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 лит-ры в 6А кл. 13.03.2017.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Открытый урок запланирован на День открытых дверей в гимназии 08.04.2017 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 Провела открытый урок русс.яз. 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 8А кл. 08.04.2017 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</a:tr>
              <a:tr h="16151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Разработка (совместно с другими специалистами) и реализация совместно с родителями (законными представителями) программ индивидуального развития ребенка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ФИО, 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учитель русского языка и литературы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Посещение семинаров и мастер-классов, организованных  социально-психологической службой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Апрель 2018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Разработанная программа индивидуального развития ребенка, прошедшая экспертизу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</a:tr>
              <a:tr h="17265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Освоение и применение психолого-педагогических технологий (в том числе инклюзивных), необходимых для адресной работы с различными контингентами учащихся.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Липина О.В., 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учитель русского языка и литературы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Участие в педагогическом совете «Психолого-педагогическое сопровождение детей с ОВЗ в инклюзивном пространстве общеобразовательной организации».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Декабрь 2017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Выступление на заседании кафедры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Принимала участие в педагогическом совете как слушатель, на заседании кафедры не выступила, т.к. был больничный.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Перенесено на сентябрь 2017 г.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50" marR="347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24311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734872"/>
              </p:ext>
            </p:extLst>
          </p:nvPr>
        </p:nvGraphicFramePr>
        <p:xfrm>
          <a:off x="179512" y="188640"/>
          <a:ext cx="8856984" cy="62762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52528"/>
                <a:gridCol w="1096579"/>
                <a:gridCol w="947687"/>
                <a:gridCol w="1030095"/>
                <a:gridCol w="1030095"/>
              </a:tblGrid>
              <a:tr h="37321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Показатели эффективности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2016-2017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2017-2018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6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начало года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конец года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начало года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конец года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3241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Трудовая функция «Общепедагогическая функция. Обучение»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660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Доля учителей от общего числа учителей, имеющих дефициты по одной или нескольким компетенциям данной трудовой функции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857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Доля компетенций (трудовых действий), являющихся для педагогов дефицитами, от общего числа компетенций данной трудовой функции, представленных в листе самоанализа и самооценки профессиональной деятельности учителя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98631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224587"/>
              </p:ext>
            </p:extLst>
          </p:nvPr>
        </p:nvGraphicFramePr>
        <p:xfrm>
          <a:off x="179512" y="188640"/>
          <a:ext cx="8856984" cy="62762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52528"/>
                <a:gridCol w="1096579"/>
                <a:gridCol w="947687"/>
                <a:gridCol w="1030095"/>
                <a:gridCol w="1030095"/>
              </a:tblGrid>
              <a:tr h="37321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Показатели эффективности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2016-2017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2017-2018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6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начало года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конец года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начало года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конец года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3241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Трудовая функция «Общепедагогическая функция. Обучение»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660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Доля учителей от общего числа учителей, имеющих дефициты по одной или нескольким компетенциям данной трудовой функции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97%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75%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857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Доля компетенций (трудовых действий), являющихся для педагогов дефицитами, от общего числа компетенций данной трудовой функции, представленных в листе самоанализа и самооценки профессиональной деятельности учителя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47%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33%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52225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95536" y="1190561"/>
            <a:ext cx="5400600" cy="13727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74649" y="1305419"/>
            <a:ext cx="5321487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b="0" u="sng" dirty="0" smtClean="0">
                <a:solidFill>
                  <a:schemeClr val="bg1"/>
                </a:solidFill>
                <a:effectLst/>
                <a:ea typeface="+mn-ea"/>
                <a:cs typeface="+mn-cs"/>
              </a:rPr>
              <a:t>Низкая </a:t>
            </a:r>
            <a:r>
              <a:rPr lang="ru-RU" sz="2400" b="0" u="sng" dirty="0">
                <a:solidFill>
                  <a:schemeClr val="bg1"/>
                </a:solidFill>
                <a:effectLst/>
                <a:ea typeface="+mn-ea"/>
                <a:cs typeface="+mn-cs"/>
              </a:rPr>
              <a:t>мотивация учителей из-за слабого стимулирования</a:t>
            </a:r>
            <a:endParaRPr lang="ru-RU" sz="1800" b="0" dirty="0">
              <a:solidFill>
                <a:schemeClr val="bg1"/>
              </a:solidFill>
              <a:effectLst/>
              <a:ea typeface="+mn-ea"/>
              <a:cs typeface="+mn-cs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91448" y="3068960"/>
            <a:ext cx="5596384" cy="1420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chemeClr val="bg1"/>
                </a:solidFill>
              </a:rPr>
              <a:t>Формальное </a:t>
            </a:r>
            <a:r>
              <a:rPr lang="ru-RU" sz="2400" b="1" u="sng" dirty="0">
                <a:solidFill>
                  <a:schemeClr val="bg1"/>
                </a:solidFill>
              </a:rPr>
              <a:t>отношение педагога </a:t>
            </a:r>
            <a:endParaRPr lang="ru-RU" sz="2400" b="1" u="sng" dirty="0" smtClean="0">
              <a:solidFill>
                <a:schemeClr val="bg1"/>
              </a:solidFill>
            </a:endParaRPr>
          </a:p>
          <a:p>
            <a:pPr algn="ctr"/>
            <a:r>
              <a:rPr lang="ru-RU" sz="2400" b="1" u="sng" dirty="0" smtClean="0">
                <a:solidFill>
                  <a:schemeClr val="bg1"/>
                </a:solidFill>
              </a:rPr>
              <a:t>к </a:t>
            </a:r>
            <a:r>
              <a:rPr lang="ru-RU" sz="2400" b="1" u="sng" dirty="0">
                <a:solidFill>
                  <a:schemeClr val="bg1"/>
                </a:solidFill>
              </a:rPr>
              <a:t>работе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873192" y="1746726"/>
            <a:ext cx="487928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ru-RU" sz="1600" b="0" dirty="0">
              <a:solidFill>
                <a:schemeClr val="bg1"/>
              </a:solidFill>
              <a:effectLst/>
              <a:ea typeface="+mn-ea"/>
              <a:cs typeface="+mn-cs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745129" y="4919211"/>
            <a:ext cx="5040560" cy="14182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chemeClr val="bg1"/>
                </a:solidFill>
              </a:rPr>
              <a:t>Несовершенство системы контроля</a:t>
            </a:r>
            <a:endParaRPr lang="ru-RU" sz="2400" b="1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779912" y="3581756"/>
            <a:ext cx="40324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lvl="0" indent="0" algn="ctr">
              <a:spcBef>
                <a:spcPts val="0"/>
              </a:spcBef>
              <a:buClrTx/>
              <a:buSzTx/>
              <a:buNone/>
            </a:pPr>
            <a:endParaRPr lang="ru-RU" sz="2000" b="0" dirty="0">
              <a:solidFill>
                <a:schemeClr val="bg1"/>
              </a:solidFill>
              <a:effectLst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66394" y="192752"/>
            <a:ext cx="32055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ПРОБЛЕМЫ</a:t>
            </a:r>
            <a:endParaRPr lang="ru-RU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3833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44824"/>
            <a:ext cx="6512511" cy="1143000"/>
          </a:xfrm>
        </p:spPr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ru-RU" sz="2400" b="0" dirty="0" smtClean="0">
                <a:solidFill>
                  <a:srgbClr val="002060"/>
                </a:solidFill>
                <a:effectLst/>
                <a:ea typeface="+mn-ea"/>
                <a:cs typeface="+mn-cs"/>
              </a:rPr>
              <a:t/>
            </a:r>
            <a:br>
              <a:rPr lang="ru-RU" sz="2400" b="0" dirty="0" smtClean="0">
                <a:solidFill>
                  <a:srgbClr val="002060"/>
                </a:solidFill>
                <a:effectLst/>
                <a:ea typeface="+mn-ea"/>
                <a:cs typeface="+mn-cs"/>
              </a:rPr>
            </a:br>
            <a:r>
              <a:rPr lang="ru-RU" sz="4400" dirty="0" smtClean="0">
                <a:solidFill>
                  <a:srgbClr val="002060"/>
                </a:solidFill>
                <a:effectLst/>
                <a:ea typeface="+mn-ea"/>
                <a:cs typeface="+mn-cs"/>
              </a:rPr>
              <a:t>Спасибо за внимание!</a:t>
            </a:r>
            <a:endParaRPr lang="ru-RU" sz="4400" dirty="0">
              <a:solidFill>
                <a:srgbClr val="002060"/>
              </a:solidFill>
              <a:effectLst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1305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758</TotalTime>
  <Words>787</Words>
  <Application>Microsoft Office PowerPoint</Application>
  <PresentationFormat>Экран (4:3)</PresentationFormat>
  <Paragraphs>210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Мониторинг реализации дифференцированной программы профессионального развития  педагогических кадров  (из опыта работы МБОУ «Гимназия № 2»)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Спасибо за внимание!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Репортаж  с места событий</dc:title>
  <dc:creator>Алексей</dc:creator>
  <cp:lastModifiedBy>Olga</cp:lastModifiedBy>
  <cp:revision>72</cp:revision>
  <cp:lastPrinted>2018-01-17T13:00:00Z</cp:lastPrinted>
  <dcterms:created xsi:type="dcterms:W3CDTF">2013-11-17T17:58:52Z</dcterms:created>
  <dcterms:modified xsi:type="dcterms:W3CDTF">2019-11-03T09:45:19Z</dcterms:modified>
</cp:coreProperties>
</file>