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8" r:id="rId4"/>
    <p:sldId id="258" r:id="rId5"/>
    <p:sldId id="278" r:id="rId6"/>
    <p:sldId id="259" r:id="rId7"/>
    <p:sldId id="262" r:id="rId8"/>
    <p:sldId id="260" r:id="rId9"/>
    <p:sldId id="263" r:id="rId10"/>
    <p:sldId id="264" r:id="rId11"/>
    <p:sldId id="265" r:id="rId12"/>
    <p:sldId id="275" r:id="rId13"/>
    <p:sldId id="271" r:id="rId14"/>
    <p:sldId id="270" r:id="rId15"/>
    <p:sldId id="276" r:id="rId16"/>
    <p:sldId id="277" r:id="rId17"/>
    <p:sldId id="273" r:id="rId18"/>
    <p:sldId id="274" r:id="rId19"/>
    <p:sldId id="266" r:id="rId20"/>
    <p:sldId id="267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5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12.02.2017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8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650306"/>
          </a:xfrm>
        </p:spPr>
        <p:txBody>
          <a:bodyPr>
            <a:normAutofit fontScale="90000"/>
          </a:bodyPr>
          <a:lstStyle/>
          <a:p>
            <a:pPr fontAlgn="base"/>
            <a:r>
              <a:rPr lang="ru-RU" dirty="0" smtClean="0"/>
              <a:t>Технологи (ответственный момент!)</a:t>
            </a:r>
            <a:br>
              <a:rPr lang="ru-RU" dirty="0" smtClean="0"/>
            </a:br>
            <a:r>
              <a:rPr lang="ru-RU" dirty="0" smtClean="0"/>
              <a:t>Глядят в чертёж, советуют умело,</a:t>
            </a:r>
            <a:br>
              <a:rPr lang="ru-RU" dirty="0" smtClean="0"/>
            </a:br>
            <a:r>
              <a:rPr lang="ru-RU" dirty="0" smtClean="0"/>
              <a:t>Какой необходимый инструмент</a:t>
            </a:r>
            <a:br>
              <a:rPr lang="ru-RU" dirty="0" smtClean="0"/>
            </a:br>
            <a:r>
              <a:rPr lang="ru-RU" dirty="0" smtClean="0"/>
              <a:t>Годится для порученного дела.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1026" name="Picture 2" descr="C:\Users\Zver\Desktop\phot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27784" y="2708920"/>
            <a:ext cx="3660527" cy="366052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Технологическая карта изготовления подставки для карандашей. 1 этап.</a:t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61695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34480"/>
                <a:gridCol w="2448272"/>
                <a:gridCol w="2489448"/>
                <a:gridCol w="2057400"/>
              </a:tblGrid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/>
                        <a:t>Номер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/>
                        <a:t>операции </a:t>
                      </a:r>
                      <a:endParaRPr lang="ru-RU" sz="2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/>
                        <a:t>Последовательность выполнения работ (операции)</a:t>
                      </a:r>
                      <a:endParaRPr lang="ru-RU" sz="2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/>
                        <a:t>Изображение (эскиз)</a:t>
                      </a:r>
                      <a:endParaRPr lang="ru-RU" sz="20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/>
                        <a:t>Инструменты, приспособления</a:t>
                      </a:r>
                      <a:endParaRPr lang="ru-RU" sz="20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/>
                        <a:t>1</a:t>
                      </a:r>
                      <a:endParaRPr lang="ru-RU" sz="2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/>
                        <a:t>2</a:t>
                      </a:r>
                      <a:endParaRPr lang="ru-RU" sz="20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/>
                        <a:t>3</a:t>
                      </a:r>
                      <a:endParaRPr lang="ru-RU" sz="20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/>
                        <a:t>4</a:t>
                      </a:r>
                      <a:endParaRPr lang="ru-RU" sz="20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/>
                        <a:t>1</a:t>
                      </a:r>
                      <a:endParaRPr lang="ru-RU" sz="2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/>
                        <a:t>Выбор заготовки</a:t>
                      </a:r>
                      <a:endParaRPr lang="ru-RU" sz="2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/>
                        <a:t>2</a:t>
                      </a:r>
                      <a:endParaRPr lang="ru-RU" sz="20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/>
                        <a:t>Разметка</a:t>
                      </a:r>
                      <a:endParaRPr lang="ru-RU" sz="2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/>
                        <a:t>3</a:t>
                      </a:r>
                      <a:endParaRPr lang="ru-RU" sz="20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/>
                        <a:t>Пиление </a:t>
                      </a:r>
                      <a:endParaRPr lang="ru-RU" sz="2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/>
                        <a:t>4</a:t>
                      </a:r>
                      <a:endParaRPr lang="ru-RU" sz="20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/>
                        <a:t>Строгание</a:t>
                      </a:r>
                      <a:endParaRPr lang="ru-RU" sz="20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/>
                        <a:t>5</a:t>
                      </a:r>
                      <a:endParaRPr lang="ru-RU" sz="20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/>
                        <a:t>Сверление отверстий</a:t>
                      </a:r>
                      <a:endParaRPr lang="ru-RU" sz="20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/>
                        <a:t>6</a:t>
                      </a:r>
                      <a:endParaRPr lang="ru-RU" sz="20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/>
                        <a:t>Зачистка поверхности</a:t>
                      </a:r>
                      <a:endParaRPr lang="ru-RU" sz="20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/>
                        <a:t>7</a:t>
                      </a:r>
                      <a:endParaRPr lang="ru-RU" sz="2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/>
                        <a:t>Отделка</a:t>
                      </a:r>
                      <a:endParaRPr lang="ru-RU" sz="20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Физкультминутка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А теперь ребята встали!</a:t>
            </a:r>
          </a:p>
          <a:p>
            <a:r>
              <a:rPr lang="ru-RU" dirty="0" smtClean="0"/>
              <a:t>Быстро руки вверх подняли,</a:t>
            </a:r>
          </a:p>
          <a:p>
            <a:r>
              <a:rPr lang="ru-RU" dirty="0" smtClean="0"/>
              <a:t>В стороны, вперед, назад,</a:t>
            </a:r>
          </a:p>
          <a:p>
            <a:r>
              <a:rPr lang="ru-RU" dirty="0" smtClean="0"/>
              <a:t>Повернулись вправо, влево,</a:t>
            </a:r>
          </a:p>
          <a:p>
            <a:r>
              <a:rPr lang="ru-RU" dirty="0" smtClean="0"/>
              <a:t>Тихо сели – вновь за дело!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70186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Задание №3. </a:t>
            </a:r>
            <a:r>
              <a:rPr lang="ru-RU" dirty="0" smtClean="0"/>
              <a:t>Приведите в соответствие  названию операции </a:t>
            </a:r>
            <a:r>
              <a:rPr lang="ru-RU" dirty="0" smtClean="0"/>
              <a:t>графическое </a:t>
            </a:r>
            <a:r>
              <a:rPr lang="ru-RU" dirty="0" smtClean="0"/>
              <a:t>изображения 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67544" y="2132857"/>
          <a:ext cx="8229600" cy="465191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34680"/>
                <a:gridCol w="2869976"/>
                <a:gridCol w="2324944"/>
              </a:tblGrid>
              <a:tr h="1540768">
                <a:tc>
                  <a:txBody>
                    <a:bodyPr/>
                    <a:lstStyle/>
                    <a:p>
                      <a:r>
                        <a:rPr lang="ru-RU" dirty="0" smtClean="0"/>
                        <a:t>№ 1      пиление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№4    выбор заготовки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№7          отделка</a:t>
                      </a:r>
                      <a:endParaRPr lang="ru-RU" dirty="0"/>
                    </a:p>
                  </a:txBody>
                  <a:tcPr/>
                </a:tc>
              </a:tr>
              <a:tr h="1555575">
                <a:tc>
                  <a:txBody>
                    <a:bodyPr/>
                    <a:lstStyle/>
                    <a:p>
                      <a:r>
                        <a:rPr lang="ru-RU" dirty="0" smtClean="0"/>
                        <a:t>№2         строгание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№5     зачистка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555575">
                <a:tc>
                  <a:txBody>
                    <a:bodyPr/>
                    <a:lstStyle/>
                    <a:p>
                      <a:r>
                        <a:rPr lang="ru-RU" dirty="0" smtClean="0"/>
                        <a:t>№3          разметка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№6  сверление</a:t>
                      </a:r>
                      <a:r>
                        <a:rPr lang="ru-RU" baseline="0" dirty="0" smtClean="0"/>
                        <a:t> отверстий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3074" name="Picture 2" descr="C:\Users\Zver\Desktop\Антонина Аттестация\скав\т1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95936" y="4149080"/>
            <a:ext cx="1944216" cy="953705"/>
          </a:xfrm>
          <a:prstGeom prst="rect">
            <a:avLst/>
          </a:prstGeom>
          <a:noFill/>
        </p:spPr>
      </p:pic>
      <p:pic>
        <p:nvPicPr>
          <p:cNvPr id="3075" name="Picture 3" descr="C:\Users\Zver\Desktop\Антонина Аттестация\скав\т2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5616" y="2636912"/>
            <a:ext cx="1872208" cy="962479"/>
          </a:xfrm>
          <a:prstGeom prst="rect">
            <a:avLst/>
          </a:prstGeom>
          <a:noFill/>
        </p:spPr>
      </p:pic>
      <p:pic>
        <p:nvPicPr>
          <p:cNvPr id="3076" name="Picture 4" descr="C:\Users\Zver\Desktop\Антонина Аттестация\скав\т3.jpe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16216" y="2636912"/>
            <a:ext cx="1508249" cy="997330"/>
          </a:xfrm>
          <a:prstGeom prst="rect">
            <a:avLst/>
          </a:prstGeom>
          <a:noFill/>
        </p:spPr>
      </p:pic>
      <p:pic>
        <p:nvPicPr>
          <p:cNvPr id="3077" name="Picture 5" descr="C:\Users\Zver\Desktop\Антонина Аттестация\скав\т4.jpe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187624" y="5589240"/>
            <a:ext cx="2310334" cy="1120162"/>
          </a:xfrm>
          <a:prstGeom prst="rect">
            <a:avLst/>
          </a:prstGeom>
          <a:noFill/>
        </p:spPr>
      </p:pic>
      <p:pic>
        <p:nvPicPr>
          <p:cNvPr id="3078" name="Picture 6" descr="C:\Users\Zver\Desktop\Антонина Аттестация\скав\т5.jpe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187624" y="4077072"/>
            <a:ext cx="1944216" cy="1004385"/>
          </a:xfrm>
          <a:prstGeom prst="rect">
            <a:avLst/>
          </a:prstGeom>
          <a:noFill/>
        </p:spPr>
      </p:pic>
      <p:pic>
        <p:nvPicPr>
          <p:cNvPr id="3079" name="Picture 7" descr="C:\Users\Zver\Desktop\44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067944" y="2564904"/>
            <a:ext cx="1188144" cy="1095861"/>
          </a:xfrm>
          <a:prstGeom prst="rect">
            <a:avLst/>
          </a:prstGeom>
          <a:noFill/>
        </p:spPr>
      </p:pic>
      <p:pic>
        <p:nvPicPr>
          <p:cNvPr id="3080" name="Picture 8" descr="C:\Users\Zver\Desktop\44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139952" y="5517232"/>
            <a:ext cx="1211957" cy="1117824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-2"/>
          <a:ext cx="9144000" cy="685800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67544"/>
                <a:gridCol w="2808312"/>
                <a:gridCol w="2808312"/>
                <a:gridCol w="3059832"/>
              </a:tblGrid>
              <a:tr h="122155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/>
                        <a:t>№ </a:t>
                      </a:r>
                      <a:endParaRPr lang="ru-RU" sz="2000" dirty="0"/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/>
                        <a:t> </a:t>
                      </a:r>
                      <a:endParaRPr lang="ru-RU" sz="2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/>
                        <a:t>Последовательность выполнения работ (операции)</a:t>
                      </a:r>
                      <a:endParaRPr lang="ru-RU" sz="2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/>
                        <a:t>Изображение (эскиз)</a:t>
                      </a:r>
                      <a:endParaRPr lang="ru-RU" sz="2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/>
                        <a:t>Инструменты, приспособления</a:t>
                      </a:r>
                      <a:endParaRPr lang="ru-RU" sz="20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0670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/>
                        <a:t>1</a:t>
                      </a:r>
                      <a:endParaRPr lang="ru-RU" sz="2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/>
                        <a:t>Выбор заготовки</a:t>
                      </a:r>
                      <a:endParaRPr lang="ru-RU" sz="2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195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/>
                        <a:t>2</a:t>
                      </a:r>
                      <a:endParaRPr lang="ru-RU" sz="2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/>
                        <a:t>Разметка</a:t>
                      </a:r>
                      <a:endParaRPr lang="ru-RU" sz="2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195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/>
                        <a:t>3</a:t>
                      </a:r>
                      <a:endParaRPr lang="ru-RU" sz="2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/>
                        <a:t>Пиление </a:t>
                      </a:r>
                      <a:endParaRPr lang="ru-RU" sz="2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905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/>
                        <a:t>4</a:t>
                      </a:r>
                      <a:endParaRPr lang="ru-RU" sz="2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/>
                        <a:t>Строгание</a:t>
                      </a:r>
                      <a:endParaRPr lang="ru-RU" sz="20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26" name="Picture 2" descr="C:\Users\Zver\Desktop\Антонина Аттестация\скав\т1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51920" y="1268760"/>
            <a:ext cx="1944215" cy="1223287"/>
          </a:xfrm>
          <a:prstGeom prst="rect">
            <a:avLst/>
          </a:prstGeom>
          <a:noFill/>
        </p:spPr>
      </p:pic>
      <p:pic>
        <p:nvPicPr>
          <p:cNvPr id="1027" name="Picture 3" descr="C:\Users\Zver\Desktop\Антонина Аттестация\скав\т2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91880" y="2636912"/>
            <a:ext cx="2232248" cy="1292709"/>
          </a:xfrm>
          <a:prstGeom prst="rect">
            <a:avLst/>
          </a:prstGeom>
          <a:noFill/>
        </p:spPr>
      </p:pic>
      <p:pic>
        <p:nvPicPr>
          <p:cNvPr id="1028" name="Picture 4" descr="C:\Users\Zver\Desktop\Антонина Аттестация\скав\т3.jpe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07904" y="4005064"/>
            <a:ext cx="1944216" cy="1190382"/>
          </a:xfrm>
          <a:prstGeom prst="rect">
            <a:avLst/>
          </a:prstGeom>
          <a:noFill/>
        </p:spPr>
      </p:pic>
      <p:pic>
        <p:nvPicPr>
          <p:cNvPr id="1029" name="Picture 5" descr="C:\Users\Zver\Desktop\Антонина Аттестация\скав\т4.jpe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419872" y="5726979"/>
            <a:ext cx="2332730" cy="113102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0"/>
          <a:ext cx="9144000" cy="6858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67544"/>
                <a:gridCol w="2664296"/>
                <a:gridCol w="2952328"/>
                <a:gridCol w="3059832"/>
              </a:tblGrid>
              <a:tr h="111199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/>
                        <a:t>№ </a:t>
                      </a:r>
                      <a:endParaRPr lang="ru-RU" sz="2000" dirty="0"/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/>
                        <a:t> </a:t>
                      </a:r>
                      <a:endParaRPr lang="ru-RU" sz="2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/>
                        <a:t>Последовательность выполнения работ (операции)</a:t>
                      </a:r>
                      <a:endParaRPr lang="ru-RU" sz="2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/>
                        <a:t>Изображение (эскиз)</a:t>
                      </a:r>
                      <a:endParaRPr lang="ru-RU" sz="2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/>
                        <a:t>Инструменты, приспособления</a:t>
                      </a:r>
                      <a:endParaRPr lang="ru-RU" sz="20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403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/>
                        <a:t>5</a:t>
                      </a:r>
                      <a:endParaRPr lang="ru-RU" sz="2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/>
                        <a:t>Сверление отверстий</a:t>
                      </a:r>
                      <a:endParaRPr lang="ru-RU" sz="2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583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/>
                        <a:t>6</a:t>
                      </a:r>
                      <a:endParaRPr lang="ru-RU" sz="2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/>
                        <a:t>Зачистка поверхности</a:t>
                      </a:r>
                      <a:endParaRPr lang="ru-RU" sz="20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197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/>
                        <a:t>7</a:t>
                      </a:r>
                      <a:endParaRPr lang="ru-RU" sz="2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/>
                        <a:t>Отделка</a:t>
                      </a:r>
                      <a:endParaRPr lang="ru-RU" sz="20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2050" name="Picture 2" descr="C:\Users\Zver\Desktop\Антонина Аттестация\скав\т5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35896" y="1628800"/>
            <a:ext cx="2160240" cy="1115983"/>
          </a:xfrm>
          <a:prstGeom prst="rect">
            <a:avLst/>
          </a:prstGeom>
          <a:noFill/>
        </p:spPr>
      </p:pic>
      <p:pic>
        <p:nvPicPr>
          <p:cNvPr id="2051" name="Picture 3" descr="C:\Users\Zver\Desktop\44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29038" y="3184853"/>
            <a:ext cx="1707058" cy="1574471"/>
          </a:xfrm>
          <a:prstGeom prst="rect">
            <a:avLst/>
          </a:prstGeom>
          <a:noFill/>
        </p:spPr>
      </p:pic>
      <p:pic>
        <p:nvPicPr>
          <p:cNvPr id="5" name="Picture 3" descr="C:\Users\Zver\Desktop\44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07904" y="3212976"/>
            <a:ext cx="1707058" cy="1574471"/>
          </a:xfrm>
          <a:prstGeom prst="rect">
            <a:avLst/>
          </a:prstGeom>
          <a:noFill/>
        </p:spPr>
      </p:pic>
      <p:pic>
        <p:nvPicPr>
          <p:cNvPr id="2052" name="Picture 4" descr="C:\Users\Zver\Desktop\44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51920" y="5229200"/>
            <a:ext cx="1753989" cy="14847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Загадки 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52120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43200"/>
                <a:gridCol w="2743200"/>
                <a:gridCol w="2743200"/>
              </a:tblGrid>
              <a:tr h="1612776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Чертят им или рисуют.</a:t>
                      </a:r>
                      <a:b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Грифель по листку танцует.</a:t>
                      </a:r>
                      <a:b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Он большой помощник наш,</a:t>
                      </a:r>
                      <a:b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И зовётся ...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Хоть зубастая ужасно, но зато полезная,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Что угодно отгрызет полоса железная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Для любых работ хорош.</a:t>
                      </a:r>
                      <a:b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Если в руки ты возьмёшь.</a:t>
                      </a:r>
                      <a:b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Есть и круглый и квадратный. 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Это точно не рубильник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Как зовут его </a:t>
                      </a:r>
                      <a:endParaRPr lang="ru-RU" dirty="0"/>
                    </a:p>
                  </a:txBody>
                  <a:tcPr/>
                </a:tc>
              </a:tr>
              <a:tr h="1698068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Карандашу путь проложу,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Прямой дорожкой награжу!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У конька, у горбунка,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Деревянные бока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У него из-под копыт,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Стружка бела бежит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Это что тут за зверек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Ходит вдоль и поперек?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 краске выпачканный нос,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Деревянный длинный хвост.</a:t>
                      </a:r>
                    </a:p>
                  </a:txBody>
                  <a:tcPr/>
                </a:tc>
              </a:tr>
              <a:tr h="1542292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Вот бежит стальная змейка извивается, шипит,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А когда в ракушку влезет, только хвост один торчит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Инструмент в руках умелых,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Сто отверстий за день сделал.</a:t>
                      </a:r>
                      <a:b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Далеко несётся трель -</a:t>
                      </a:r>
                      <a:b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Сверлит стену носом…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Инструменты и приспособления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77301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57400"/>
                <a:gridCol w="2057400"/>
                <a:gridCol w="1800200"/>
                <a:gridCol w="2314600"/>
              </a:tblGrid>
              <a:tr h="1886508">
                <a:tc>
                  <a:txBody>
                    <a:bodyPr/>
                    <a:lstStyle/>
                    <a:p>
                      <a:r>
                        <a:rPr lang="ru-RU" sz="3200" b="1" dirty="0" smtClean="0"/>
                        <a:t>ножовка</a:t>
                      </a:r>
                      <a:endParaRPr lang="ru-RU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/>
                        <a:t>карандаш</a:t>
                      </a:r>
                      <a:endParaRPr lang="ru-RU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/>
                        <a:t>рубанок</a:t>
                      </a:r>
                      <a:endParaRPr lang="ru-RU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/>
                        <a:t>напильник</a:t>
                      </a:r>
                      <a:endParaRPr lang="ru-RU" sz="3200" b="1" dirty="0"/>
                    </a:p>
                  </a:txBody>
                  <a:tcPr/>
                </a:tc>
              </a:tr>
              <a:tr h="1886508">
                <a:tc>
                  <a:txBody>
                    <a:bodyPr/>
                    <a:lstStyle/>
                    <a:p>
                      <a:r>
                        <a:rPr lang="ru-RU" sz="3200" b="1" dirty="0" smtClean="0"/>
                        <a:t>линейка</a:t>
                      </a:r>
                      <a:endParaRPr lang="ru-RU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/>
                        <a:t>рулетка</a:t>
                      </a:r>
                      <a:endParaRPr lang="ru-RU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/>
                        <a:t>дрель</a:t>
                      </a:r>
                      <a:endParaRPr lang="ru-RU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/>
                        <a:t>кисточка</a:t>
                      </a:r>
                      <a:endParaRPr lang="ru-RU" sz="3200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-2"/>
          <a:ext cx="9144000" cy="970744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67544"/>
                <a:gridCol w="2808312"/>
                <a:gridCol w="2808312"/>
                <a:gridCol w="3059832"/>
              </a:tblGrid>
              <a:tr h="123926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/>
                        <a:t>№ </a:t>
                      </a:r>
                      <a:endParaRPr lang="ru-RU" sz="2000" dirty="0"/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/>
                        <a:t> </a:t>
                      </a:r>
                      <a:endParaRPr lang="ru-RU" sz="2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/>
                        <a:t>Последовательность выполнения работ (операции)</a:t>
                      </a:r>
                      <a:endParaRPr lang="ru-RU" sz="2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/>
                        <a:t>Изображение (эскиз)</a:t>
                      </a:r>
                      <a:endParaRPr lang="ru-RU" sz="2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/>
                        <a:t>Инструменты, приспособления</a:t>
                      </a:r>
                      <a:endParaRPr lang="ru-RU" sz="20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256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/>
                        <a:t>1</a:t>
                      </a:r>
                      <a:endParaRPr lang="ru-RU" sz="2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/>
                        <a:t>Выбор заготовки</a:t>
                      </a:r>
                      <a:endParaRPr lang="ru-RU" sz="2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Рулетка </a:t>
                      </a:r>
                      <a:endParaRPr lang="ru-RU" sz="2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016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/>
                        <a:t>2</a:t>
                      </a:r>
                      <a:endParaRPr lang="ru-RU" sz="2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/>
                        <a:t>Разметка</a:t>
                      </a:r>
                      <a:endParaRPr lang="ru-RU" sz="2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Карандаш, линейка</a:t>
                      </a:r>
                      <a:endParaRPr lang="ru-RU" sz="2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016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/>
                        <a:t>3</a:t>
                      </a:r>
                      <a:endParaRPr lang="ru-RU" sz="2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/>
                        <a:t>Пиление </a:t>
                      </a:r>
                      <a:endParaRPr lang="ru-RU" sz="2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Ножовка </a:t>
                      </a:r>
                      <a:endParaRPr lang="ru-RU" sz="2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121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/>
                        <a:t>4</a:t>
                      </a:r>
                      <a:endParaRPr lang="ru-RU" sz="2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/>
                        <a:t>Строгание</a:t>
                      </a:r>
                      <a:endParaRPr lang="ru-RU" sz="20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Рубанок </a:t>
                      </a:r>
                      <a:endParaRPr lang="ru-RU" sz="2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051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/>
                        <a:t>5</a:t>
                      </a:r>
                      <a:endParaRPr lang="ru-RU" sz="20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/>
                        <a:t>Сверление отверстий</a:t>
                      </a:r>
                      <a:endParaRPr lang="ru-RU" sz="2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0965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/>
                        <a:t>6</a:t>
                      </a:r>
                      <a:endParaRPr lang="ru-RU" sz="2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/>
                        <a:t>Зачистка поверхности</a:t>
                      </a:r>
                      <a:endParaRPr lang="ru-RU" sz="20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988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/>
                        <a:t>7</a:t>
                      </a:r>
                      <a:endParaRPr lang="ru-RU" sz="2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/>
                        <a:t>Отделка</a:t>
                      </a:r>
                      <a:endParaRPr lang="ru-RU" sz="20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26" name="Picture 2" descr="C:\Users\Zver\Desktop\Антонина Аттестация\скав\т1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51920" y="1268760"/>
            <a:ext cx="1944215" cy="1223287"/>
          </a:xfrm>
          <a:prstGeom prst="rect">
            <a:avLst/>
          </a:prstGeom>
          <a:noFill/>
        </p:spPr>
      </p:pic>
      <p:pic>
        <p:nvPicPr>
          <p:cNvPr id="1027" name="Picture 3" descr="C:\Users\Zver\Desktop\Антонина Аттестация\скав\т2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91880" y="2636912"/>
            <a:ext cx="2232248" cy="1292709"/>
          </a:xfrm>
          <a:prstGeom prst="rect">
            <a:avLst/>
          </a:prstGeom>
          <a:noFill/>
        </p:spPr>
      </p:pic>
      <p:pic>
        <p:nvPicPr>
          <p:cNvPr id="1028" name="Picture 4" descr="C:\Users\Zver\Desktop\Антонина Аттестация\скав\т3.jpe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635896" y="4221088"/>
            <a:ext cx="1944216" cy="1190382"/>
          </a:xfrm>
          <a:prstGeom prst="rect">
            <a:avLst/>
          </a:prstGeom>
          <a:noFill/>
        </p:spPr>
      </p:pic>
      <p:pic>
        <p:nvPicPr>
          <p:cNvPr id="1029" name="Picture 5" descr="C:\Users\Zver\Desktop\Антонина Аттестация\скав\т4.jpe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419872" y="5517232"/>
            <a:ext cx="2332730" cy="113102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0"/>
          <a:ext cx="9144000" cy="6858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67544"/>
                <a:gridCol w="2808312"/>
                <a:gridCol w="2808312"/>
                <a:gridCol w="3059832"/>
              </a:tblGrid>
              <a:tr h="111199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/>
                        <a:t>№ </a:t>
                      </a:r>
                      <a:endParaRPr lang="ru-RU" sz="2000" dirty="0"/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/>
                        <a:t> </a:t>
                      </a:r>
                      <a:endParaRPr lang="ru-RU" sz="2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/>
                        <a:t>Последовательность выполнения работ (операции)</a:t>
                      </a:r>
                      <a:endParaRPr lang="ru-RU" sz="2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/>
                        <a:t>Изображение (эскиз)</a:t>
                      </a:r>
                      <a:endParaRPr lang="ru-RU" sz="2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/>
                        <a:t>Инструменты, приспособления</a:t>
                      </a:r>
                      <a:endParaRPr lang="ru-RU" sz="20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403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/>
                        <a:t>5</a:t>
                      </a:r>
                      <a:endParaRPr lang="ru-RU" sz="2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/>
                        <a:t>Сверление отверстий</a:t>
                      </a:r>
                      <a:endParaRPr lang="ru-RU" sz="2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Дрель</a:t>
                      </a:r>
                      <a:r>
                        <a:rPr lang="ru-RU" sz="2000" baseline="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endParaRPr lang="ru-RU" sz="2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583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/>
                        <a:t>6</a:t>
                      </a:r>
                      <a:endParaRPr lang="ru-RU" sz="2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/>
                        <a:t>Зачистка поверхности</a:t>
                      </a:r>
                      <a:endParaRPr lang="ru-RU" sz="20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Напильник </a:t>
                      </a:r>
                      <a:endParaRPr lang="ru-RU" sz="2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197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/>
                        <a:t>7</a:t>
                      </a:r>
                      <a:endParaRPr lang="ru-RU" sz="2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/>
                        <a:t>Отделка</a:t>
                      </a:r>
                      <a:endParaRPr lang="ru-RU" sz="20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Кисточка </a:t>
                      </a:r>
                      <a:endParaRPr lang="ru-RU" sz="2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2050" name="Picture 2" descr="C:\Users\Zver\Desktop\Антонина Аттестация\скав\т5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35896" y="1628800"/>
            <a:ext cx="2160240" cy="1115983"/>
          </a:xfrm>
          <a:prstGeom prst="rect">
            <a:avLst/>
          </a:prstGeom>
          <a:noFill/>
        </p:spPr>
      </p:pic>
      <p:pic>
        <p:nvPicPr>
          <p:cNvPr id="2051" name="Picture 3" descr="C:\Users\Zver\Desktop\44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29038" y="3184853"/>
            <a:ext cx="1707058" cy="1574471"/>
          </a:xfrm>
          <a:prstGeom prst="rect">
            <a:avLst/>
          </a:prstGeom>
          <a:noFill/>
        </p:spPr>
      </p:pic>
      <p:pic>
        <p:nvPicPr>
          <p:cNvPr id="5" name="Picture 3" descr="C:\Users\Zver\Desktop\44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07904" y="3212976"/>
            <a:ext cx="1707058" cy="1574471"/>
          </a:xfrm>
          <a:prstGeom prst="rect">
            <a:avLst/>
          </a:prstGeom>
          <a:noFill/>
        </p:spPr>
      </p:pic>
      <p:pic>
        <p:nvPicPr>
          <p:cNvPr id="2052" name="Picture 4" descr="C:\Users\Zver\Desktop\44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51920" y="5229200"/>
            <a:ext cx="1753989" cy="14847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Вывод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 В технологической карте излагается технологический процесс изготовления детали и оформляется в виде  таблицы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403648" y="332656"/>
            <a:ext cx="60486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/>
              <a:t>Технологический процесс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539552" y="4005064"/>
            <a:ext cx="2160240" cy="2232248"/>
          </a:xfrm>
          <a:prstGeom prst="rect">
            <a:avLst/>
          </a:prstGeom>
        </p:spPr>
        <p:style>
          <a:lnRef idx="1">
            <a:schemeClr val="accent1"/>
          </a:lnRef>
          <a:fillRef idx="1001">
            <a:schemeClr val="lt2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Равнобедренный треугольник 15"/>
          <p:cNvSpPr/>
          <p:nvPr/>
        </p:nvSpPr>
        <p:spPr>
          <a:xfrm>
            <a:off x="179512" y="2708920"/>
            <a:ext cx="2880320" cy="1296144"/>
          </a:xfrm>
          <a:prstGeom prst="triangl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1001">
            <a:schemeClr val="lt2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lang="ru-RU" b="1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3491880" y="4005064"/>
            <a:ext cx="2160240" cy="2232248"/>
          </a:xfrm>
          <a:prstGeom prst="rect">
            <a:avLst/>
          </a:prstGeom>
        </p:spPr>
        <p:style>
          <a:lnRef idx="1">
            <a:schemeClr val="accent1"/>
          </a:lnRef>
          <a:fillRef idx="1001">
            <a:schemeClr val="lt2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Равнобедренный треугольник 17"/>
          <p:cNvSpPr/>
          <p:nvPr/>
        </p:nvSpPr>
        <p:spPr>
          <a:xfrm>
            <a:off x="3131840" y="2708920"/>
            <a:ext cx="2880320" cy="1296144"/>
          </a:xfrm>
          <a:prstGeom prst="triangle">
            <a:avLst/>
          </a:prstGeom>
        </p:spPr>
        <p:style>
          <a:lnRef idx="1">
            <a:schemeClr val="accent1"/>
          </a:lnRef>
          <a:fillRef idx="1001">
            <a:schemeClr val="lt2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6444208" y="4005064"/>
            <a:ext cx="2160240" cy="2232248"/>
          </a:xfrm>
          <a:prstGeom prst="rect">
            <a:avLst/>
          </a:prstGeom>
        </p:spPr>
        <p:style>
          <a:lnRef idx="1">
            <a:schemeClr val="accent1"/>
          </a:lnRef>
          <a:fillRef idx="1001">
            <a:schemeClr val="lt2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Равнобедренный треугольник 19"/>
          <p:cNvSpPr/>
          <p:nvPr/>
        </p:nvSpPr>
        <p:spPr>
          <a:xfrm>
            <a:off x="6084168" y="2708920"/>
            <a:ext cx="2880320" cy="1296144"/>
          </a:xfrm>
          <a:prstGeom prst="triangle">
            <a:avLst/>
          </a:prstGeom>
        </p:spPr>
        <p:style>
          <a:lnRef idx="1">
            <a:schemeClr val="accent1"/>
          </a:lnRef>
          <a:fillRef idx="1001">
            <a:schemeClr val="lt2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26" name="Таблица 25"/>
          <p:cNvGraphicFramePr>
            <a:graphicFrameLocks noGrp="1"/>
          </p:cNvGraphicFramePr>
          <p:nvPr/>
        </p:nvGraphicFramePr>
        <p:xfrm>
          <a:off x="1547664" y="1340768"/>
          <a:ext cx="6404121" cy="122413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134707"/>
                <a:gridCol w="2134707"/>
                <a:gridCol w="2134707"/>
              </a:tblGrid>
              <a:tr h="389584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Выбор</a:t>
                      </a:r>
                      <a:r>
                        <a:rPr lang="ru-RU" sz="2000" baseline="0" dirty="0" smtClean="0"/>
                        <a:t> заготовки</a:t>
                      </a:r>
                    </a:p>
                  </a:txBody>
                  <a:tcPr marL="96062" marR="96062" marT="48031" marB="48031"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Строгание</a:t>
                      </a:r>
                      <a:endParaRPr lang="ru-RU" sz="2000" dirty="0"/>
                    </a:p>
                  </a:txBody>
                  <a:tcPr marL="96062" marR="96062" marT="48031" marB="48031"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Сверление</a:t>
                      </a:r>
                      <a:endParaRPr lang="ru-RU" sz="2000" dirty="0"/>
                    </a:p>
                  </a:txBody>
                  <a:tcPr marL="96062" marR="96062" marT="48031" marB="48031"/>
                </a:tc>
              </a:tr>
              <a:tr h="389584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Пиление</a:t>
                      </a:r>
                      <a:endParaRPr lang="ru-RU" sz="2000" dirty="0"/>
                    </a:p>
                  </a:txBody>
                  <a:tcPr marL="96062" marR="96062" marT="48031" marB="48031"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Зачистка</a:t>
                      </a:r>
                      <a:endParaRPr lang="ru-RU" sz="2000" dirty="0"/>
                    </a:p>
                  </a:txBody>
                  <a:tcPr marL="96062" marR="96062" marT="48031" marB="48031"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Разметка</a:t>
                      </a:r>
                      <a:endParaRPr lang="ru-RU" sz="2000" dirty="0"/>
                    </a:p>
                  </a:txBody>
                  <a:tcPr marL="96062" marR="96062" marT="48031" marB="48031"/>
                </a:tc>
              </a:tr>
              <a:tr h="422412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Лакирование</a:t>
                      </a:r>
                      <a:endParaRPr lang="ru-RU" sz="2000" dirty="0"/>
                    </a:p>
                  </a:txBody>
                  <a:tcPr marL="96062" marR="96062" marT="48031" marB="48031"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Отделка</a:t>
                      </a:r>
                      <a:endParaRPr lang="ru-RU" sz="2000" dirty="0"/>
                    </a:p>
                  </a:txBody>
                  <a:tcPr marL="96062" marR="96062" marT="48031" marB="48031"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Сборка</a:t>
                      </a:r>
                      <a:endParaRPr lang="ru-RU" sz="2000" dirty="0"/>
                    </a:p>
                  </a:txBody>
                  <a:tcPr marL="96062" marR="96062" marT="48031" marB="48031"/>
                </a:tc>
              </a:tr>
            </a:tbl>
          </a:graphicData>
        </a:graphic>
      </p:graphicFrame>
      <p:sp>
        <p:nvSpPr>
          <p:cNvPr id="27" name="TextBox 26"/>
          <p:cNvSpPr txBox="1"/>
          <p:nvPr/>
        </p:nvSpPr>
        <p:spPr>
          <a:xfrm>
            <a:off x="539552" y="3573016"/>
            <a:ext cx="21602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Подготовительный</a:t>
            </a:r>
          </a:p>
          <a:p>
            <a:endParaRPr lang="ru-RU" dirty="0"/>
          </a:p>
        </p:txBody>
      </p:sp>
      <p:sp>
        <p:nvSpPr>
          <p:cNvPr id="28" name="TextBox 27"/>
          <p:cNvSpPr txBox="1"/>
          <p:nvPr/>
        </p:nvSpPr>
        <p:spPr>
          <a:xfrm>
            <a:off x="3491880" y="3573016"/>
            <a:ext cx="21602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Обрабатывающий</a:t>
            </a:r>
          </a:p>
          <a:p>
            <a:endParaRPr lang="ru-RU" dirty="0"/>
          </a:p>
        </p:txBody>
      </p:sp>
      <p:sp>
        <p:nvSpPr>
          <p:cNvPr id="29" name="TextBox 28"/>
          <p:cNvSpPr txBox="1"/>
          <p:nvPr/>
        </p:nvSpPr>
        <p:spPr>
          <a:xfrm>
            <a:off x="6516216" y="3573016"/>
            <a:ext cx="21602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Отделочный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Рабочие профессии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b="1" dirty="0" smtClean="0"/>
              <a:t>Разметчик – </a:t>
            </a:r>
            <a:r>
              <a:rPr lang="ru-RU" dirty="0" smtClean="0"/>
              <a:t>специалист по разметке заготовок, который хорошо знает правила разметки, мастерски владеет разметочными инструментами.</a:t>
            </a:r>
          </a:p>
          <a:p>
            <a:r>
              <a:rPr lang="ru-RU" dirty="0" smtClean="0"/>
              <a:t> </a:t>
            </a:r>
            <a:r>
              <a:rPr lang="ru-RU" b="1" dirty="0" err="1" smtClean="0"/>
              <a:t>Столя́р</a:t>
            </a:r>
            <a:r>
              <a:rPr lang="ru-RU" dirty="0" smtClean="0"/>
              <a:t> — профессиональный рабочий,  работающий с деревом, вытачивающий и изготавливающий изделия из дерева или изделия на основе дерева. </a:t>
            </a:r>
          </a:p>
          <a:p>
            <a:r>
              <a:rPr lang="ru-RU" b="1" dirty="0" smtClean="0"/>
              <a:t>Отделочник</a:t>
            </a:r>
            <a:r>
              <a:rPr lang="ru-RU" dirty="0" smtClean="0"/>
              <a:t> – специалист, который занимается отделкой изделий из древесины.</a:t>
            </a:r>
            <a:endParaRPr lang="ru-RU" smtClean="0"/>
          </a:p>
          <a:p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403648" y="332656"/>
            <a:ext cx="60486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/>
              <a:t>Технологический процесс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539552" y="4005064"/>
            <a:ext cx="2160240" cy="2232248"/>
          </a:xfrm>
          <a:prstGeom prst="rect">
            <a:avLst/>
          </a:prstGeom>
        </p:spPr>
        <p:style>
          <a:lnRef idx="1">
            <a:schemeClr val="accent1"/>
          </a:lnRef>
          <a:fillRef idx="1001">
            <a:schemeClr val="lt2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Равнобедренный треугольник 15"/>
          <p:cNvSpPr/>
          <p:nvPr/>
        </p:nvSpPr>
        <p:spPr>
          <a:xfrm>
            <a:off x="179512" y="2708920"/>
            <a:ext cx="2880320" cy="1296144"/>
          </a:xfrm>
          <a:prstGeom prst="triangl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1001">
            <a:schemeClr val="lt2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lang="ru-RU" b="1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3491880" y="4005064"/>
            <a:ext cx="2160240" cy="2232248"/>
          </a:xfrm>
          <a:prstGeom prst="rect">
            <a:avLst/>
          </a:prstGeom>
        </p:spPr>
        <p:style>
          <a:lnRef idx="1">
            <a:schemeClr val="accent1"/>
          </a:lnRef>
          <a:fillRef idx="1001">
            <a:schemeClr val="lt2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Равнобедренный треугольник 17"/>
          <p:cNvSpPr/>
          <p:nvPr/>
        </p:nvSpPr>
        <p:spPr>
          <a:xfrm>
            <a:off x="3131840" y="2708920"/>
            <a:ext cx="2880320" cy="1296144"/>
          </a:xfrm>
          <a:prstGeom prst="triangle">
            <a:avLst/>
          </a:prstGeom>
        </p:spPr>
        <p:style>
          <a:lnRef idx="1">
            <a:schemeClr val="accent1"/>
          </a:lnRef>
          <a:fillRef idx="1001">
            <a:schemeClr val="lt2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6444208" y="4005064"/>
            <a:ext cx="2160240" cy="2232248"/>
          </a:xfrm>
          <a:prstGeom prst="rect">
            <a:avLst/>
          </a:prstGeom>
        </p:spPr>
        <p:style>
          <a:lnRef idx="1">
            <a:schemeClr val="accent1"/>
          </a:lnRef>
          <a:fillRef idx="1001">
            <a:schemeClr val="lt2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Равнобедренный треугольник 19"/>
          <p:cNvSpPr/>
          <p:nvPr/>
        </p:nvSpPr>
        <p:spPr>
          <a:xfrm>
            <a:off x="6084168" y="2708920"/>
            <a:ext cx="2880320" cy="1296144"/>
          </a:xfrm>
          <a:prstGeom prst="triangle">
            <a:avLst/>
          </a:prstGeom>
        </p:spPr>
        <p:style>
          <a:lnRef idx="1">
            <a:schemeClr val="accent1"/>
          </a:lnRef>
          <a:fillRef idx="1001">
            <a:schemeClr val="lt2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26" name="Таблица 25"/>
          <p:cNvGraphicFramePr>
            <a:graphicFrameLocks noGrp="1"/>
          </p:cNvGraphicFramePr>
          <p:nvPr/>
        </p:nvGraphicFramePr>
        <p:xfrm>
          <a:off x="539552" y="4293096"/>
          <a:ext cx="9649071" cy="164654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096344"/>
                <a:gridCol w="2952328"/>
                <a:gridCol w="3600399"/>
              </a:tblGrid>
              <a:tr h="389584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Выбор</a:t>
                      </a:r>
                      <a:r>
                        <a:rPr lang="ru-RU" sz="2000" baseline="0" dirty="0" smtClean="0"/>
                        <a:t> заготовки</a:t>
                      </a:r>
                    </a:p>
                  </a:txBody>
                  <a:tcPr marL="96062" marR="96062" marT="48031" marB="48031"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Строгание</a:t>
                      </a:r>
                      <a:endParaRPr lang="ru-RU" sz="2000" dirty="0"/>
                    </a:p>
                  </a:txBody>
                  <a:tcPr marL="96062" marR="96062" marT="48031" marB="48031"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Лакирование</a:t>
                      </a:r>
                      <a:endParaRPr lang="ru-RU" sz="2000" dirty="0"/>
                    </a:p>
                  </a:txBody>
                  <a:tcPr marL="96062" marR="96062" marT="48031" marB="48031"/>
                </a:tc>
              </a:tr>
              <a:tr h="389584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Разметка</a:t>
                      </a:r>
                      <a:endParaRPr lang="ru-RU" sz="2000" dirty="0"/>
                    </a:p>
                  </a:txBody>
                  <a:tcPr marL="96062" marR="96062" marT="48031" marB="48031"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Пиление</a:t>
                      </a:r>
                      <a:endParaRPr lang="ru-RU" sz="2000" dirty="0"/>
                    </a:p>
                  </a:txBody>
                  <a:tcPr marL="96062" marR="96062" marT="48031" marB="48031"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Зачистка</a:t>
                      </a:r>
                      <a:endParaRPr lang="ru-RU" sz="2000" dirty="0"/>
                    </a:p>
                  </a:txBody>
                  <a:tcPr marL="96062" marR="96062" marT="48031" marB="48031"/>
                </a:tc>
              </a:tr>
              <a:tr h="422412">
                <a:tc>
                  <a:txBody>
                    <a:bodyPr/>
                    <a:lstStyle/>
                    <a:p>
                      <a:endParaRPr lang="ru-RU" sz="2000" dirty="0"/>
                    </a:p>
                  </a:txBody>
                  <a:tcPr marL="96062" marR="96062" marT="48031" marB="48031"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Сверление</a:t>
                      </a:r>
                      <a:endParaRPr lang="ru-RU" sz="2000" dirty="0"/>
                    </a:p>
                  </a:txBody>
                  <a:tcPr marL="96062" marR="96062" marT="48031" marB="48031"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Отделка</a:t>
                      </a:r>
                      <a:endParaRPr lang="ru-RU" sz="2000" dirty="0"/>
                    </a:p>
                  </a:txBody>
                  <a:tcPr marL="96062" marR="96062" marT="48031" marB="48031"/>
                </a:tc>
              </a:tr>
              <a:tr h="422412">
                <a:tc>
                  <a:txBody>
                    <a:bodyPr/>
                    <a:lstStyle/>
                    <a:p>
                      <a:endParaRPr lang="ru-RU" sz="2000" dirty="0"/>
                    </a:p>
                  </a:txBody>
                  <a:tcPr marL="96062" marR="96062" marT="48031" marB="48031"/>
                </a:tc>
                <a:tc>
                  <a:txBody>
                    <a:bodyPr/>
                    <a:lstStyle/>
                    <a:p>
                      <a:endParaRPr lang="ru-RU" sz="2000" dirty="0"/>
                    </a:p>
                  </a:txBody>
                  <a:tcPr marL="96062" marR="96062" marT="48031" marB="48031"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Сборка</a:t>
                      </a:r>
                      <a:endParaRPr lang="ru-RU" sz="2000" dirty="0"/>
                    </a:p>
                  </a:txBody>
                  <a:tcPr marL="96062" marR="96062" marT="48031" marB="48031"/>
                </a:tc>
              </a:tr>
            </a:tbl>
          </a:graphicData>
        </a:graphic>
      </p:graphicFrame>
      <p:sp>
        <p:nvSpPr>
          <p:cNvPr id="27" name="TextBox 26"/>
          <p:cNvSpPr txBox="1"/>
          <p:nvPr/>
        </p:nvSpPr>
        <p:spPr>
          <a:xfrm>
            <a:off x="539552" y="3573016"/>
            <a:ext cx="21602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Подготовительный</a:t>
            </a:r>
          </a:p>
          <a:p>
            <a:endParaRPr lang="ru-RU" dirty="0"/>
          </a:p>
        </p:txBody>
      </p:sp>
      <p:sp>
        <p:nvSpPr>
          <p:cNvPr id="28" name="TextBox 27"/>
          <p:cNvSpPr txBox="1"/>
          <p:nvPr/>
        </p:nvSpPr>
        <p:spPr>
          <a:xfrm>
            <a:off x="3491880" y="3573016"/>
            <a:ext cx="21602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Обрабатывающий</a:t>
            </a:r>
          </a:p>
          <a:p>
            <a:endParaRPr lang="ru-RU" dirty="0"/>
          </a:p>
        </p:txBody>
      </p:sp>
      <p:sp>
        <p:nvSpPr>
          <p:cNvPr id="29" name="TextBox 28"/>
          <p:cNvSpPr txBox="1"/>
          <p:nvPr/>
        </p:nvSpPr>
        <p:spPr>
          <a:xfrm>
            <a:off x="6516216" y="3573016"/>
            <a:ext cx="21602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Отделочный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Zver\Desktop\1211231312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1196752"/>
            <a:ext cx="7431088" cy="52387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348880"/>
            <a:ext cx="8229600" cy="1584176"/>
          </a:xfrm>
        </p:spPr>
        <p:txBody>
          <a:bodyPr/>
          <a:lstStyle/>
          <a:p>
            <a:r>
              <a:rPr lang="ru-RU" dirty="0" smtClean="0"/>
              <a:t>Технологическая карта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94322"/>
          </a:xfrm>
        </p:spPr>
        <p:txBody>
          <a:bodyPr>
            <a:normAutofit fontScale="90000"/>
          </a:bodyPr>
          <a:lstStyle/>
          <a:p>
            <a:r>
              <a:rPr lang="ru-RU" i="1" dirty="0" smtClean="0"/>
              <a:t>Задание № 1.</a:t>
            </a:r>
            <a:r>
              <a:rPr lang="ru-RU" dirty="0" smtClean="0"/>
              <a:t> Технологическая карта имеет вид таблицы, в которой излагается технологический процесс изготовления детали. Расставьте правильно  названия столбцов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3213100"/>
          <a:ext cx="8229600" cy="351849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170584"/>
                <a:gridCol w="2448272"/>
                <a:gridCol w="1553344"/>
                <a:gridCol w="2057400"/>
              </a:tblGrid>
              <a:tr h="7200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/>
                        <a:t>Последовательность выполнения работ (операции)</a:t>
                      </a:r>
                      <a:endParaRPr lang="ru-RU" sz="24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/>
                        <a:t>Инструменты, приспособления</a:t>
                      </a:r>
                      <a:endParaRPr lang="ru-RU" sz="24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/>
                        <a:t>Номер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/>
                        <a:t>операции </a:t>
                      </a:r>
                      <a:endParaRPr lang="ru-RU" sz="24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/>
                        <a:t>Изображение (эскиз)</a:t>
                      </a:r>
                      <a:endParaRPr lang="ru-RU" sz="24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003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/>
                        <a:t>1</a:t>
                      </a:r>
                      <a:endParaRPr lang="ru-RU" sz="24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/>
                        <a:t>2</a:t>
                      </a:r>
                      <a:endParaRPr lang="ru-RU" sz="24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/>
                        <a:t>3</a:t>
                      </a:r>
                      <a:endParaRPr lang="ru-RU" sz="24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/>
                        <a:t>4</a:t>
                      </a:r>
                      <a:endParaRPr lang="ru-RU" sz="24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0039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94322"/>
          </a:xfrm>
        </p:spPr>
        <p:txBody>
          <a:bodyPr>
            <a:normAutofit fontScale="90000"/>
          </a:bodyPr>
          <a:lstStyle/>
          <a:p>
            <a:r>
              <a:rPr lang="ru-RU" i="1" dirty="0" smtClean="0"/>
              <a:t>Задание № 1.</a:t>
            </a:r>
            <a:r>
              <a:rPr lang="ru-RU" dirty="0" smtClean="0"/>
              <a:t> Технологическая карта имеет вид таблицы, в которой излагается технологический процесс изготовления детали. Расставьте правильно  названия столбцов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3213100"/>
          <a:ext cx="8229600" cy="309787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170584"/>
                <a:gridCol w="2448272"/>
                <a:gridCol w="1553344"/>
                <a:gridCol w="2057400"/>
              </a:tblGrid>
              <a:tr h="7200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/>
                        <a:t>Номер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/>
                        <a:t>операции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Последовательность выполнения работ (операции)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Изображение (эскиз)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/>
                        <a:t>Инструменты, приспособления</a:t>
                      </a:r>
                      <a:endParaRPr lang="ru-RU" sz="24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003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/>
                        <a:t>1</a:t>
                      </a:r>
                      <a:endParaRPr lang="ru-RU" sz="24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/>
                        <a:t>2</a:t>
                      </a:r>
                      <a:endParaRPr lang="ru-RU" sz="24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/>
                        <a:t>3</a:t>
                      </a:r>
                      <a:endParaRPr lang="ru-RU" sz="24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/>
                        <a:t>4</a:t>
                      </a:r>
                      <a:endParaRPr lang="ru-RU" sz="24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0039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Задание № 2.</a:t>
            </a:r>
            <a:r>
              <a:rPr lang="ru-RU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ru-RU" dirty="0" smtClean="0"/>
              <a:t>Из перечня слов выберите слово-исключение.</a:t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0792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466728"/>
                <a:gridCol w="3456384"/>
                <a:gridCol w="1306488"/>
              </a:tblGrid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/>
                        <a:t>Технологические  операции</a:t>
                      </a:r>
                      <a:endParaRPr lang="ru-RU" sz="2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/>
                        <a:t>Название операций</a:t>
                      </a:r>
                      <a:endParaRPr lang="ru-RU" sz="2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/>
                        <a:t>Подготовительные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/>
                        <a:t> </a:t>
                      </a:r>
                      <a:r>
                        <a:rPr lang="ru-RU" sz="2000" dirty="0"/>
                        <a:t>(для разметчиков)</a:t>
                      </a:r>
                      <a:endParaRPr lang="ru-RU" sz="2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/>
                        <a:t>Выбор заготовки</a:t>
                      </a:r>
                      <a:endParaRPr lang="ru-RU" sz="20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/>
                        <a:t>1</a:t>
                      </a:r>
                      <a:endParaRPr lang="ru-RU" sz="20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/>
                        <a:t>Пиление </a:t>
                      </a:r>
                      <a:endParaRPr lang="ru-RU" sz="20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/>
                        <a:t>2</a:t>
                      </a:r>
                      <a:endParaRPr lang="ru-RU" sz="20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/>
                        <a:t>Разметка</a:t>
                      </a:r>
                      <a:endParaRPr lang="ru-RU" sz="20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/>
                        <a:t>3</a:t>
                      </a:r>
                      <a:endParaRPr lang="ru-RU" sz="20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row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smtClean="0"/>
                        <a:t>Обрабатывающие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smtClean="0"/>
                        <a:t> </a:t>
                      </a:r>
                      <a:r>
                        <a:rPr lang="ru-RU" sz="2000"/>
                        <a:t>(для столяров)</a:t>
                      </a:r>
                      <a:endParaRPr lang="ru-RU" sz="20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/>
                        <a:t>Пиление </a:t>
                      </a:r>
                      <a:endParaRPr lang="ru-RU" sz="20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/>
                        <a:t>1</a:t>
                      </a:r>
                      <a:endParaRPr lang="ru-RU" sz="20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/>
                        <a:t>Разметка</a:t>
                      </a:r>
                      <a:endParaRPr lang="ru-RU" sz="20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/>
                        <a:t>2</a:t>
                      </a:r>
                      <a:endParaRPr lang="ru-RU" sz="20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/>
                        <a:t>Строгание </a:t>
                      </a:r>
                      <a:endParaRPr lang="ru-RU" sz="20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/>
                        <a:t>3</a:t>
                      </a:r>
                      <a:endParaRPr lang="ru-RU" sz="20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/>
                        <a:t>Сверление отверстий</a:t>
                      </a:r>
                      <a:endParaRPr lang="ru-RU" sz="20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/>
                        <a:t>4</a:t>
                      </a:r>
                      <a:endParaRPr lang="ru-RU" sz="20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/>
                        <a:t>Отделочные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/>
                        <a:t> (для отделочников)</a:t>
                      </a:r>
                      <a:endParaRPr lang="ru-RU" sz="2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/>
                        <a:t>Зачистка поверхности</a:t>
                      </a:r>
                      <a:endParaRPr lang="ru-RU" sz="20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/>
                        <a:t>1</a:t>
                      </a:r>
                      <a:endParaRPr lang="ru-RU" sz="20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/>
                        <a:t>Сверление </a:t>
                      </a:r>
                      <a:endParaRPr lang="ru-RU" sz="20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/>
                        <a:t>2</a:t>
                      </a:r>
                      <a:endParaRPr lang="ru-RU" sz="20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/>
                        <a:t>Отделка</a:t>
                      </a:r>
                      <a:endParaRPr lang="ru-RU" sz="2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/>
                        <a:t>3</a:t>
                      </a:r>
                      <a:endParaRPr lang="ru-RU" sz="2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Задание № 2.</a:t>
            </a:r>
            <a:r>
              <a:rPr lang="ru-RU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ru-RU" dirty="0" smtClean="0"/>
              <a:t>Из перечня слов выберите слово-исключение.</a:t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0792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466728"/>
                <a:gridCol w="3456384"/>
                <a:gridCol w="1306488"/>
              </a:tblGrid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/>
                        <a:t>Технологические  операции</a:t>
                      </a:r>
                      <a:endParaRPr lang="ru-RU" sz="2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/>
                        <a:t>Название операций</a:t>
                      </a:r>
                      <a:endParaRPr lang="ru-RU" sz="2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/>
                        <a:t>Подготовительные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/>
                        <a:t> </a:t>
                      </a:r>
                      <a:r>
                        <a:rPr lang="ru-RU" sz="2000" dirty="0"/>
                        <a:t>(для разметчиков)</a:t>
                      </a:r>
                      <a:endParaRPr lang="ru-RU" sz="2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/>
                        <a:t>Выбор заготовки</a:t>
                      </a:r>
                      <a:endParaRPr lang="ru-RU" sz="20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/>
                        <a:t>1</a:t>
                      </a:r>
                      <a:endParaRPr lang="ru-RU" sz="20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/>
                        <a:t>Разметка</a:t>
                      </a:r>
                      <a:endParaRPr lang="ru-RU" sz="20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/>
                        <a:t>3</a:t>
                      </a:r>
                      <a:endParaRPr lang="ru-RU" sz="20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row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smtClean="0"/>
                        <a:t>Обрабатывающие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smtClean="0"/>
                        <a:t> </a:t>
                      </a:r>
                      <a:r>
                        <a:rPr lang="ru-RU" sz="2000"/>
                        <a:t>(для столяров)</a:t>
                      </a:r>
                      <a:endParaRPr lang="ru-RU" sz="20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/>
                        <a:t>Пиление </a:t>
                      </a:r>
                      <a:endParaRPr lang="ru-RU" sz="2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/>
                        <a:t>1</a:t>
                      </a:r>
                      <a:endParaRPr lang="ru-RU" sz="20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/>
                        <a:t>Строгание </a:t>
                      </a:r>
                      <a:endParaRPr lang="ru-RU" sz="20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/>
                        <a:t>3</a:t>
                      </a:r>
                      <a:endParaRPr lang="ru-RU" sz="2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/>
                        <a:t>Сверление отверстий</a:t>
                      </a:r>
                      <a:endParaRPr lang="ru-RU" sz="20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/>
                        <a:t>4</a:t>
                      </a:r>
                      <a:endParaRPr lang="ru-RU" sz="20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/>
                        <a:t>Отделочные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/>
                        <a:t> (для отделочников)</a:t>
                      </a:r>
                      <a:endParaRPr lang="ru-RU" sz="2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/>
                        <a:t>Зачистка поверхности</a:t>
                      </a:r>
                      <a:endParaRPr lang="ru-RU" sz="20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/>
                        <a:t>1</a:t>
                      </a:r>
                      <a:endParaRPr lang="ru-RU" sz="20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/>
                        <a:t>Отделка</a:t>
                      </a:r>
                      <a:endParaRPr lang="ru-RU" sz="2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/>
                        <a:t>3</a:t>
                      </a:r>
                      <a:endParaRPr lang="ru-RU" sz="2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952</TotalTime>
  <Words>572</Words>
  <Application>Microsoft Office PowerPoint</Application>
  <PresentationFormat>Экран (4:3)</PresentationFormat>
  <Paragraphs>235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Тема Office</vt:lpstr>
      <vt:lpstr>Технологи (ответственный момент!) Глядят в чертёж, советуют умело, Какой необходимый инструмент Годится для порученного дела. </vt:lpstr>
      <vt:lpstr>Слайд 2</vt:lpstr>
      <vt:lpstr>Слайд 3</vt:lpstr>
      <vt:lpstr>Слайд 4</vt:lpstr>
      <vt:lpstr>Технологическая карта</vt:lpstr>
      <vt:lpstr>Задание № 1. Технологическая карта имеет вид таблицы, в которой излагается технологический процесс изготовления детали. Расставьте правильно  названия столбцов</vt:lpstr>
      <vt:lpstr>Задание № 1. Технологическая карта имеет вид таблицы, в которой излагается технологический процесс изготовления детали. Расставьте правильно  названия столбцов</vt:lpstr>
      <vt:lpstr>Задание № 2. Из перечня слов выберите слово-исключение. </vt:lpstr>
      <vt:lpstr>Задание № 2. Из перечня слов выберите слово-исключение. </vt:lpstr>
      <vt:lpstr>Технологическая карта изготовления подставки для карандашей. 1 этап. </vt:lpstr>
      <vt:lpstr>Физкультминутка</vt:lpstr>
      <vt:lpstr>Задание №3. Приведите в соответствие  названию операции графическое изображения </vt:lpstr>
      <vt:lpstr>Слайд 13</vt:lpstr>
      <vt:lpstr>Слайд 14</vt:lpstr>
      <vt:lpstr>Загадки </vt:lpstr>
      <vt:lpstr>Инструменты и приспособления</vt:lpstr>
      <vt:lpstr>Слайд 17</vt:lpstr>
      <vt:lpstr>Слайд 18</vt:lpstr>
      <vt:lpstr>Вывод</vt:lpstr>
      <vt:lpstr>Рабочие профессии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Технологи (ответственный момент!) Глядят в чертёж, советуют умело, Какой необходимый инструмент Годится для порученного дела. </dc:title>
  <dc:creator>Zver</dc:creator>
  <cp:lastModifiedBy>Zverdvd.org</cp:lastModifiedBy>
  <cp:revision>64</cp:revision>
  <dcterms:created xsi:type="dcterms:W3CDTF">2017-02-09T10:34:18Z</dcterms:created>
  <dcterms:modified xsi:type="dcterms:W3CDTF">2017-02-12T12:19:14Z</dcterms:modified>
</cp:coreProperties>
</file>