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4" r:id="rId4"/>
    <p:sldId id="275" r:id="rId5"/>
    <p:sldId id="276" r:id="rId6"/>
    <p:sldId id="259" r:id="rId7"/>
    <p:sldId id="282" r:id="rId8"/>
    <p:sldId id="264" r:id="rId9"/>
    <p:sldId id="263" r:id="rId10"/>
    <p:sldId id="277" r:id="rId11"/>
    <p:sldId id="278" r:id="rId12"/>
    <p:sldId id="280" r:id="rId13"/>
    <p:sldId id="279" r:id="rId14"/>
    <p:sldId id="281" r:id="rId15"/>
    <p:sldId id="270" r:id="rId16"/>
    <p:sldId id="266" r:id="rId17"/>
    <p:sldId id="269" r:id="rId18"/>
    <p:sldId id="268" r:id="rId19"/>
    <p:sldId id="271" r:id="rId20"/>
    <p:sldId id="267" r:id="rId21"/>
    <p:sldId id="265" r:id="rId22"/>
    <p:sldId id="27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2" autoAdjust="0"/>
    <p:restoredTop sz="94620" autoAdjust="0"/>
  </p:normalViewPr>
  <p:slideViewPr>
    <p:cSldViewPr>
      <p:cViewPr>
        <p:scale>
          <a:sx n="57" d="100"/>
          <a:sy n="57" d="100"/>
        </p:scale>
        <p:origin x="-834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928802"/>
            <a:ext cx="7772400" cy="1470025"/>
          </a:xfrm>
        </p:spPr>
        <p:txBody>
          <a:bodyPr>
            <a:prstTxWarp prst="textArchUp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ПЕРКУССИЯ ТЕЛА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857760"/>
            <a:ext cx="9144000" cy="1752600"/>
          </a:xfrm>
        </p:spPr>
        <p:txBody>
          <a:bodyPr>
            <a:normAutofit/>
          </a:bodyPr>
          <a:lstStyle/>
          <a:p>
            <a:r>
              <a:rPr lang="ru-RU" i="1" dirty="0" smtClean="0"/>
              <a:t>Подготовила Сидорова С.П., учитель музыки  </a:t>
            </a:r>
            <a:endParaRPr lang="ru-RU" dirty="0" smtClean="0"/>
          </a:p>
          <a:p>
            <a:r>
              <a:rPr lang="ru-RU" sz="2800" i="1" dirty="0" smtClean="0"/>
              <a:t>МБОУ «</a:t>
            </a:r>
            <a:r>
              <a:rPr lang="ru-RU" sz="2800" i="1" dirty="0" err="1" smtClean="0"/>
              <a:t>Краснослободский</a:t>
            </a:r>
            <a:r>
              <a:rPr lang="ru-RU" sz="2800" i="1" dirty="0" smtClean="0"/>
              <a:t> многопрофильный лицей»</a:t>
            </a:r>
            <a:endParaRPr lang="ru-RU" sz="2800" dirty="0" smtClean="0"/>
          </a:p>
        </p:txBody>
      </p:sp>
      <p:pic>
        <p:nvPicPr>
          <p:cNvPr id="2050" name="Picture 2" descr="https://i0.wp.com/www.lesvosnews.gr/wp-content/uploads/2014/07/kekeca_lo-3.jpg"/>
          <p:cNvPicPr>
            <a:picLocks noChangeAspect="1" noChangeArrowheads="1"/>
          </p:cNvPicPr>
          <p:nvPr/>
        </p:nvPicPr>
        <p:blipFill>
          <a:blip r:embed="rId2" cstate="print"/>
          <a:srcRect l="16142" t="9146" r="18046"/>
          <a:stretch>
            <a:fillRect/>
          </a:stretch>
        </p:blipFill>
        <p:spPr bwMode="auto">
          <a:xfrm>
            <a:off x="3000364" y="2285992"/>
            <a:ext cx="3357586" cy="2517115"/>
          </a:xfrm>
          <a:prstGeom prst="rect">
            <a:avLst/>
          </a:prstGeom>
          <a:noFill/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500042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Мастер - класс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www.b17.ru/foto/uploaded/upl_1618197141_1868_pjqq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</p:spPr>
      </p:pic>
      <p:pic>
        <p:nvPicPr>
          <p:cNvPr id="35844" name="Picture 4" descr="https://vseglisty.ru/wp-content/uploads/6/e/9/6e9072b3d7459484635c0eb5b4748c4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0"/>
            <a:ext cx="3000397" cy="2297446"/>
          </a:xfrm>
          <a:prstGeom prst="rect">
            <a:avLst/>
          </a:prstGeom>
          <a:noFill/>
        </p:spPr>
      </p:pic>
      <p:pic>
        <p:nvPicPr>
          <p:cNvPr id="35846" name="Picture 6" descr="https://vseglisty.ru/wp-content/uploads/6/c/7/6c705141030336638eec6083313d4111.jpeg"/>
          <p:cNvPicPr>
            <a:picLocks noChangeAspect="1" noChangeArrowheads="1"/>
          </p:cNvPicPr>
          <p:nvPr/>
        </p:nvPicPr>
        <p:blipFill>
          <a:blip r:embed="rId4" cstate="print"/>
          <a:srcRect r="49218"/>
          <a:stretch>
            <a:fillRect/>
          </a:stretch>
        </p:blipFill>
        <p:spPr bwMode="auto">
          <a:xfrm>
            <a:off x="428596" y="0"/>
            <a:ext cx="2211164" cy="2285992"/>
          </a:xfrm>
          <a:prstGeom prst="rect">
            <a:avLst/>
          </a:prstGeom>
          <a:noFill/>
        </p:spPr>
      </p:pic>
      <p:pic>
        <p:nvPicPr>
          <p:cNvPr id="7" name="Picture 6" descr="https://vseglisty.ru/wp-content/uploads/6/c/7/6c705141030336638eec6083313d4111.jpeg"/>
          <p:cNvPicPr>
            <a:picLocks noChangeAspect="1" noChangeArrowheads="1"/>
          </p:cNvPicPr>
          <p:nvPr/>
        </p:nvPicPr>
        <p:blipFill>
          <a:blip r:embed="rId4" cstate="print"/>
          <a:srcRect l="50563"/>
          <a:stretch>
            <a:fillRect/>
          </a:stretch>
        </p:blipFill>
        <p:spPr bwMode="auto">
          <a:xfrm>
            <a:off x="6572264" y="0"/>
            <a:ext cx="2152631" cy="228599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sun1-95.userapi.com/aeJ0ERiRQFEglcz4KTjlZmr2vGMEgXFVfkGP-g/-YJLs_qDYj0.jpg"/>
          <p:cNvPicPr>
            <a:picLocks noChangeAspect="1" noChangeArrowheads="1"/>
          </p:cNvPicPr>
          <p:nvPr/>
        </p:nvPicPr>
        <p:blipFill>
          <a:blip r:embed="rId2" cstate="print"/>
          <a:srcRect l="13637" r="13636"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</p:spPr>
      </p:pic>
      <p:pic>
        <p:nvPicPr>
          <p:cNvPr id="36868" name="Picture 4" descr="https://i.ytimg.com/vi/Qxsr5V8Zg2c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643050"/>
            <a:ext cx="6731047" cy="378621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ds05.infourok.ru/uploads/ex/0b55/00157b9c-7b86f7b4/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s://cf.ppt-online.org/files1/slide/d/Dcmo5lESkAaPzbK7FNeVj1X4R2Up0JiMTCrOgtfdI3/slide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5921" cy="6857999"/>
          </a:xfrm>
          <a:prstGeom prst="rect">
            <a:avLst/>
          </a:prstGeom>
          <a:noFill/>
        </p:spPr>
      </p:pic>
      <p:sp>
        <p:nvSpPr>
          <p:cNvPr id="37892" name="AutoShape 4" descr="https://theslide.ru/img/thumbs/394cfab3b6bb8ab5bbf8836bf106d733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4" name="AutoShape 6" descr="https://theslide.ru/img/thumbs/394cfab3b6bb8ab5bbf8836bf106d733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6" name="AutoShape 8" descr="https://theslide.ru/img/thumbs/394cfab3b6bb8ab5bbf8836bf106d733-800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3" cstate="print"/>
          <a:srcRect l="14275" t="16602" r="28074" b="10156"/>
          <a:stretch>
            <a:fillRect/>
          </a:stretch>
        </p:blipFill>
        <p:spPr bwMode="auto">
          <a:xfrm>
            <a:off x="0" y="0"/>
            <a:ext cx="4800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9" name="Picture 11" descr="https://fs00.infourok.ru/images/doc/262/266828/img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714876" cy="3429000"/>
          </a:xfrm>
          <a:prstGeom prst="rect">
            <a:avLst/>
          </a:prstGeom>
          <a:noFill/>
        </p:spPr>
      </p:pic>
      <p:pic>
        <p:nvPicPr>
          <p:cNvPr id="37901" name="Picture 13" descr="https://gitarist.kiev.ua/wp-content/uploads/2015/06/teoria-muziki-dlitelnost-not-gitarist-kiev-u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5" y="0"/>
            <a:ext cx="4357685" cy="3357561"/>
          </a:xfrm>
          <a:prstGeom prst="rect">
            <a:avLst/>
          </a:prstGeom>
          <a:noFill/>
          <a:ln w="47625" cmpd="sng">
            <a:solidFill>
              <a:schemeClr val="accent2">
                <a:lumMod val="50000"/>
              </a:schemeClr>
            </a:solidFill>
          </a:ln>
        </p:spPr>
      </p:pic>
      <p:pic>
        <p:nvPicPr>
          <p:cNvPr id="37903" name="Picture 15" descr="https://ds03.infourok.ru/uploads/ex/05f2/00044bb1-52bfdd5c/img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429000"/>
            <a:ext cx="4429124" cy="34289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24100" t="5556"/>
          <a:stretch>
            <a:fillRect/>
          </a:stretch>
        </p:blipFill>
        <p:spPr bwMode="auto">
          <a:xfrm>
            <a:off x="3500430" y="0"/>
            <a:ext cx="5207770" cy="364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 l="7627" t="6739" r="6750" b="15094"/>
          <a:stretch>
            <a:fillRect/>
          </a:stretch>
        </p:blipFill>
        <p:spPr bwMode="auto">
          <a:xfrm>
            <a:off x="0" y="1785926"/>
            <a:ext cx="5421866" cy="2782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 l="5527" t="7031" r="6076" b="15820"/>
          <a:stretch>
            <a:fillRect/>
          </a:stretch>
        </p:blipFill>
        <p:spPr bwMode="auto">
          <a:xfrm>
            <a:off x="3214678" y="3948581"/>
            <a:ext cx="5929322" cy="290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 descr="https://avatars.mds.yandex.net/get-zen_doc/931568/pub_5c615a1295dfc700ade384ba_5c615c44b5123200ad905da1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956" y="4551598"/>
            <a:ext cx="2362656" cy="23064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642918"/>
            <a:ext cx="8072526" cy="20002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BODY PERCUSSION</a:t>
            </a:r>
            <a:endParaRPr lang="ru-RU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42976" y="1500174"/>
            <a:ext cx="6570736" cy="7066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(ПЕРКУССИЯ  ТЕЛА)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5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2" cstate="print"/>
          <a:srcRect l="31885" t="30918" r="49275" b="47825"/>
          <a:stretch>
            <a:fillRect/>
          </a:stretch>
        </p:blipFill>
        <p:spPr bwMode="auto">
          <a:xfrm>
            <a:off x="6143636" y="4857760"/>
            <a:ext cx="1318365" cy="1115578"/>
          </a:xfrm>
          <a:prstGeom prst="rect">
            <a:avLst/>
          </a:prstGeom>
          <a:noFill/>
        </p:spPr>
      </p:pic>
      <p:pic>
        <p:nvPicPr>
          <p:cNvPr id="26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2" cstate="print"/>
          <a:srcRect l="8696" t="77295" r="71014" b="3380"/>
          <a:stretch>
            <a:fillRect/>
          </a:stretch>
        </p:blipFill>
        <p:spPr bwMode="auto">
          <a:xfrm>
            <a:off x="2857488" y="5643578"/>
            <a:ext cx="1000132" cy="714380"/>
          </a:xfrm>
          <a:prstGeom prst="rect">
            <a:avLst/>
          </a:prstGeom>
          <a:noFill/>
        </p:spPr>
      </p:pic>
      <p:pic>
        <p:nvPicPr>
          <p:cNvPr id="27" name="Picture 4" descr="https://i.ytimg.com/vi/0P4PV0RusSY/maxresdefault.jpg"/>
          <p:cNvPicPr>
            <a:picLocks noChangeAspect="1" noChangeArrowheads="1"/>
          </p:cNvPicPr>
          <p:nvPr/>
        </p:nvPicPr>
        <p:blipFill>
          <a:blip r:embed="rId3" cstate="print"/>
          <a:srcRect l="75313" t="76666" r="14374" b="1666"/>
          <a:stretch>
            <a:fillRect/>
          </a:stretch>
        </p:blipFill>
        <p:spPr bwMode="auto">
          <a:xfrm>
            <a:off x="5500694" y="2071678"/>
            <a:ext cx="1000132" cy="1181974"/>
          </a:xfrm>
          <a:prstGeom prst="rect">
            <a:avLst/>
          </a:prstGeom>
          <a:noFill/>
        </p:spPr>
      </p:pic>
      <p:pic>
        <p:nvPicPr>
          <p:cNvPr id="28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2" cstate="print"/>
          <a:srcRect l="8696" t="54107" r="75362" b="24636"/>
          <a:stretch>
            <a:fillRect/>
          </a:stretch>
        </p:blipFill>
        <p:spPr bwMode="auto">
          <a:xfrm>
            <a:off x="3857620" y="5500702"/>
            <a:ext cx="1071570" cy="1071570"/>
          </a:xfrm>
          <a:prstGeom prst="rect">
            <a:avLst/>
          </a:prstGeom>
          <a:noFill/>
        </p:spPr>
      </p:pic>
      <p:pic>
        <p:nvPicPr>
          <p:cNvPr id="27654" name="Picture 6" descr="https://www.friedrich-verlag.de/fileadmin/fachwelten/gs-welt/gs-musik/blog/bodypercussion_bodysounds.jpg"/>
          <p:cNvPicPr>
            <a:picLocks noChangeAspect="1" noChangeArrowheads="1"/>
          </p:cNvPicPr>
          <p:nvPr/>
        </p:nvPicPr>
        <p:blipFill>
          <a:blip r:embed="rId4" cstate="print"/>
          <a:srcRect l="52892" t="63508" r="33356" b="18346"/>
          <a:stretch>
            <a:fillRect/>
          </a:stretch>
        </p:blipFill>
        <p:spPr bwMode="auto">
          <a:xfrm>
            <a:off x="1928794" y="2428868"/>
            <a:ext cx="1083476" cy="1000132"/>
          </a:xfrm>
          <a:prstGeom prst="rect">
            <a:avLst/>
          </a:prstGeom>
          <a:noFill/>
        </p:spPr>
      </p:pic>
      <p:pic>
        <p:nvPicPr>
          <p:cNvPr id="30" name="Picture 6" descr="https://www.friedrich-verlag.de/fileadmin/fachwelten/gs-welt/gs-musik/blog/bodypercussion_bodysounds.jpg"/>
          <p:cNvPicPr>
            <a:picLocks noChangeAspect="1" noChangeArrowheads="1"/>
          </p:cNvPicPr>
          <p:nvPr/>
        </p:nvPicPr>
        <p:blipFill>
          <a:blip r:embed="rId4" cstate="print"/>
          <a:srcRect l="51693" t="20968" r="31382" b="54838"/>
          <a:stretch>
            <a:fillRect/>
          </a:stretch>
        </p:blipFill>
        <p:spPr bwMode="auto">
          <a:xfrm>
            <a:off x="2928926" y="1857364"/>
            <a:ext cx="1143008" cy="1143008"/>
          </a:xfrm>
          <a:prstGeom prst="rect">
            <a:avLst/>
          </a:prstGeom>
          <a:noFill/>
        </p:spPr>
      </p:pic>
      <p:pic>
        <p:nvPicPr>
          <p:cNvPr id="31" name="Picture 6" descr="https://www.friedrich-verlag.de/fileadmin/fachwelten/gs-welt/gs-musik/blog/bodypercussion_bodysounds.jpg"/>
          <p:cNvPicPr>
            <a:picLocks noChangeAspect="1" noChangeArrowheads="1"/>
          </p:cNvPicPr>
          <p:nvPr/>
        </p:nvPicPr>
        <p:blipFill>
          <a:blip r:embed="rId4" cstate="print"/>
          <a:srcRect l="29337" t="20766" r="56911" b="55040"/>
          <a:stretch>
            <a:fillRect/>
          </a:stretch>
        </p:blipFill>
        <p:spPr bwMode="auto">
          <a:xfrm>
            <a:off x="5357818" y="5286388"/>
            <a:ext cx="928694" cy="1143008"/>
          </a:xfrm>
          <a:prstGeom prst="rect">
            <a:avLst/>
          </a:prstGeom>
          <a:noFill/>
        </p:spPr>
      </p:pic>
      <p:pic>
        <p:nvPicPr>
          <p:cNvPr id="32" name="Picture 6" descr="https://www.friedrich-verlag.de/fileadmin/fachwelten/gs-welt/gs-musik/blog/bodypercussion_bodysounds.jpg"/>
          <p:cNvPicPr>
            <a:picLocks noChangeAspect="1" noChangeArrowheads="1"/>
          </p:cNvPicPr>
          <p:nvPr/>
        </p:nvPicPr>
        <p:blipFill>
          <a:blip r:embed="rId4" cstate="print"/>
          <a:srcRect l="27081" t="59879" r="57052" b="18951"/>
          <a:stretch>
            <a:fillRect/>
          </a:stretch>
        </p:blipFill>
        <p:spPr bwMode="auto">
          <a:xfrm>
            <a:off x="4357686" y="1785926"/>
            <a:ext cx="1071570" cy="1000132"/>
          </a:xfrm>
          <a:prstGeom prst="rect">
            <a:avLst/>
          </a:prstGeom>
          <a:noFill/>
        </p:spPr>
      </p:pic>
      <p:pic>
        <p:nvPicPr>
          <p:cNvPr id="33" name="Picture 6" descr="https://www.friedrich-verlag.de/fileadmin/fachwelten/gs-welt/gs-musik/blog/bodypercussion_bodysounds.jpg"/>
          <p:cNvPicPr>
            <a:picLocks noChangeAspect="1" noChangeArrowheads="1"/>
          </p:cNvPicPr>
          <p:nvPr/>
        </p:nvPicPr>
        <p:blipFill>
          <a:blip r:embed="rId4" cstate="print"/>
          <a:srcRect l="2609" t="61190" r="77292" b="20665"/>
          <a:stretch>
            <a:fillRect/>
          </a:stretch>
        </p:blipFill>
        <p:spPr bwMode="auto">
          <a:xfrm>
            <a:off x="1285852" y="3643314"/>
            <a:ext cx="1857388" cy="1173087"/>
          </a:xfrm>
          <a:prstGeom prst="rect">
            <a:avLst/>
          </a:prstGeom>
          <a:noFill/>
        </p:spPr>
      </p:pic>
      <p:pic>
        <p:nvPicPr>
          <p:cNvPr id="34" name="Picture 6" descr="https://www.friedrich-verlag.de/fileadmin/fachwelten/gs-welt/gs-musik/blog/bodypercussion_bodysounds.jpg"/>
          <p:cNvPicPr>
            <a:picLocks noChangeAspect="1" noChangeArrowheads="1"/>
          </p:cNvPicPr>
          <p:nvPr/>
        </p:nvPicPr>
        <p:blipFill>
          <a:blip r:embed="rId4" cstate="print"/>
          <a:srcRect l="77575" t="20161" r="6558" b="55645"/>
          <a:stretch>
            <a:fillRect/>
          </a:stretch>
        </p:blipFill>
        <p:spPr bwMode="auto">
          <a:xfrm>
            <a:off x="5929322" y="3500438"/>
            <a:ext cx="1071570" cy="1143008"/>
          </a:xfrm>
          <a:prstGeom prst="rect">
            <a:avLst/>
          </a:prstGeom>
          <a:noFill/>
        </p:spPr>
      </p:pic>
      <p:pic>
        <p:nvPicPr>
          <p:cNvPr id="35" name="Picture 6" descr="https://www.friedrich-verlag.de/fileadmin/fachwelten/gs-welt/gs-musik/blog/bodypercussion_bodysounds.jpg"/>
          <p:cNvPicPr>
            <a:picLocks noChangeAspect="1" noChangeArrowheads="1"/>
          </p:cNvPicPr>
          <p:nvPr/>
        </p:nvPicPr>
        <p:blipFill>
          <a:blip r:embed="rId4" cstate="print"/>
          <a:srcRect l="77222" t="63509" r="7968" b="18346"/>
          <a:stretch>
            <a:fillRect/>
          </a:stretch>
        </p:blipFill>
        <p:spPr bwMode="auto">
          <a:xfrm>
            <a:off x="2143108" y="4857760"/>
            <a:ext cx="1000132" cy="857256"/>
          </a:xfrm>
          <a:prstGeom prst="rect">
            <a:avLst/>
          </a:prstGeom>
          <a:noFill/>
        </p:spPr>
      </p:pic>
      <p:pic>
        <p:nvPicPr>
          <p:cNvPr id="27656" name="Picture 8" descr="https://avatars.mds.yandex.net/get-zen_doc/931568/pub_5c615a1295dfc700ade384ba_5c615c44b5123200ad905da1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2714620"/>
            <a:ext cx="3000396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1500174"/>
          <a:ext cx="8429680" cy="4660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710"/>
                <a:gridCol w="1053710"/>
                <a:gridCol w="1053710"/>
                <a:gridCol w="1053710"/>
                <a:gridCol w="1053710"/>
                <a:gridCol w="1053710"/>
                <a:gridCol w="1053710"/>
                <a:gridCol w="1053710"/>
              </a:tblGrid>
              <a:tr h="1157295"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15729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15729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15729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2" cstate="print"/>
          <a:srcRect l="8696" t="9662" r="71014" b="71014"/>
          <a:stretch>
            <a:fillRect/>
          </a:stretch>
        </p:blipFill>
        <p:spPr bwMode="auto">
          <a:xfrm>
            <a:off x="500034" y="2928934"/>
            <a:ext cx="857256" cy="714380"/>
          </a:xfrm>
          <a:prstGeom prst="rect">
            <a:avLst/>
          </a:prstGeom>
          <a:noFill/>
        </p:spPr>
      </p:pic>
      <p:pic>
        <p:nvPicPr>
          <p:cNvPr id="11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2" cstate="print"/>
          <a:srcRect l="8696" t="9662" r="71014" b="71014"/>
          <a:stretch>
            <a:fillRect/>
          </a:stretch>
        </p:blipFill>
        <p:spPr bwMode="auto">
          <a:xfrm>
            <a:off x="3714744" y="3000372"/>
            <a:ext cx="857256" cy="714380"/>
          </a:xfrm>
          <a:prstGeom prst="rect">
            <a:avLst/>
          </a:prstGeom>
          <a:noFill/>
        </p:spPr>
      </p:pic>
      <p:pic>
        <p:nvPicPr>
          <p:cNvPr id="12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2" cstate="print"/>
          <a:srcRect l="8696" t="9662" r="71014" b="71014"/>
          <a:stretch>
            <a:fillRect/>
          </a:stretch>
        </p:blipFill>
        <p:spPr bwMode="auto">
          <a:xfrm>
            <a:off x="4786314" y="3000372"/>
            <a:ext cx="857256" cy="71438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785786" y="785794"/>
            <a:ext cx="7858180" cy="7143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РИТМИЧЕСКАЯ КОМПОЗИЦИЯ</a:t>
            </a:r>
            <a:endParaRPr lang="ru-RU" sz="4400" b="1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1500174"/>
          <a:ext cx="8429680" cy="4660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710"/>
                <a:gridCol w="1053710"/>
                <a:gridCol w="1053710"/>
                <a:gridCol w="1053710"/>
                <a:gridCol w="1053710"/>
                <a:gridCol w="1053710"/>
                <a:gridCol w="1053710"/>
                <a:gridCol w="1053710"/>
              </a:tblGrid>
              <a:tr h="1157295"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15729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15729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15729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https://i.ytimg.com/vi/0P4PV0RusSY/maxresdefault.jpg"/>
          <p:cNvPicPr>
            <a:picLocks noChangeAspect="1" noChangeArrowheads="1"/>
          </p:cNvPicPr>
          <p:nvPr/>
        </p:nvPicPr>
        <p:blipFill>
          <a:blip r:embed="rId2" cstate="print"/>
          <a:srcRect l="73438" t="75000" r="11718"/>
          <a:stretch>
            <a:fillRect/>
          </a:stretch>
        </p:blipFill>
        <p:spPr bwMode="auto">
          <a:xfrm>
            <a:off x="428596" y="4000504"/>
            <a:ext cx="1055687" cy="1000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s://i.ytimg.com/vi/0P4PV0RusSY/maxresdefault.jpg"/>
          <p:cNvPicPr>
            <a:picLocks noChangeAspect="1" noChangeArrowheads="1"/>
          </p:cNvPicPr>
          <p:nvPr/>
        </p:nvPicPr>
        <p:blipFill>
          <a:blip r:embed="rId2" cstate="print"/>
          <a:srcRect l="73438" t="75000" r="11718"/>
          <a:stretch>
            <a:fillRect/>
          </a:stretch>
        </p:blipFill>
        <p:spPr bwMode="auto">
          <a:xfrm>
            <a:off x="1428728" y="4000504"/>
            <a:ext cx="1055687" cy="1000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https://i.ytimg.com/vi/0P4PV0RusSY/maxresdefault.jpg"/>
          <p:cNvPicPr>
            <a:picLocks noChangeAspect="1" noChangeArrowheads="1"/>
          </p:cNvPicPr>
          <p:nvPr/>
        </p:nvPicPr>
        <p:blipFill>
          <a:blip r:embed="rId2" cstate="print"/>
          <a:srcRect l="73438" t="75000" r="11718"/>
          <a:stretch>
            <a:fillRect/>
          </a:stretch>
        </p:blipFill>
        <p:spPr bwMode="auto">
          <a:xfrm>
            <a:off x="4643438" y="4000504"/>
            <a:ext cx="1055687" cy="1000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s://i.ytimg.com/vi/0P4PV0RusSY/maxresdefault.jpg"/>
          <p:cNvPicPr>
            <a:picLocks noChangeAspect="1" noChangeArrowheads="1"/>
          </p:cNvPicPr>
          <p:nvPr/>
        </p:nvPicPr>
        <p:blipFill>
          <a:blip r:embed="rId2" cstate="print"/>
          <a:srcRect l="73438" t="75000" r="11718"/>
          <a:stretch>
            <a:fillRect/>
          </a:stretch>
        </p:blipFill>
        <p:spPr bwMode="auto">
          <a:xfrm>
            <a:off x="5715008" y="4000504"/>
            <a:ext cx="1055687" cy="1000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8696" t="9662" r="71014" b="71014"/>
          <a:stretch>
            <a:fillRect/>
          </a:stretch>
        </p:blipFill>
        <p:spPr bwMode="auto">
          <a:xfrm>
            <a:off x="500034" y="2928934"/>
            <a:ext cx="857256" cy="714380"/>
          </a:xfrm>
          <a:prstGeom prst="rect">
            <a:avLst/>
          </a:prstGeom>
          <a:noFill/>
        </p:spPr>
      </p:pic>
      <p:pic>
        <p:nvPicPr>
          <p:cNvPr id="11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8696" t="9662" r="71014" b="71014"/>
          <a:stretch>
            <a:fillRect/>
          </a:stretch>
        </p:blipFill>
        <p:spPr bwMode="auto">
          <a:xfrm>
            <a:off x="3714744" y="3000372"/>
            <a:ext cx="857256" cy="714380"/>
          </a:xfrm>
          <a:prstGeom prst="rect">
            <a:avLst/>
          </a:prstGeom>
          <a:noFill/>
        </p:spPr>
      </p:pic>
      <p:pic>
        <p:nvPicPr>
          <p:cNvPr id="12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8696" t="9662" r="71014" b="71014"/>
          <a:stretch>
            <a:fillRect/>
          </a:stretch>
        </p:blipFill>
        <p:spPr bwMode="auto">
          <a:xfrm>
            <a:off x="4786314" y="3000372"/>
            <a:ext cx="857256" cy="714380"/>
          </a:xfrm>
          <a:prstGeom prst="rect">
            <a:avLst/>
          </a:prstGeom>
          <a:noFill/>
        </p:spPr>
      </p:pic>
      <p:pic>
        <p:nvPicPr>
          <p:cNvPr id="18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31885" t="30918" r="49275" b="47825"/>
          <a:stretch>
            <a:fillRect/>
          </a:stretch>
        </p:blipFill>
        <p:spPr bwMode="auto">
          <a:xfrm>
            <a:off x="2714612" y="4071942"/>
            <a:ext cx="928662" cy="785818"/>
          </a:xfrm>
          <a:prstGeom prst="rect">
            <a:avLst/>
          </a:prstGeom>
          <a:noFill/>
        </p:spPr>
      </p:pic>
      <p:pic>
        <p:nvPicPr>
          <p:cNvPr id="19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31885" t="30918" r="49275" b="47825"/>
          <a:stretch>
            <a:fillRect/>
          </a:stretch>
        </p:blipFill>
        <p:spPr bwMode="auto">
          <a:xfrm>
            <a:off x="6858016" y="4071942"/>
            <a:ext cx="928662" cy="785818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785786" y="785794"/>
            <a:ext cx="7858180" cy="7143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РИТМИЧЕСКАЯ КОМПОЗИЦИЯ</a:t>
            </a:r>
            <a:endParaRPr lang="ru-RU" sz="4400" b="1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1500174"/>
          <a:ext cx="8429680" cy="4660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710"/>
                <a:gridCol w="1053710"/>
                <a:gridCol w="1053710"/>
                <a:gridCol w="1053710"/>
                <a:gridCol w="1053710"/>
                <a:gridCol w="1053710"/>
                <a:gridCol w="1053710"/>
                <a:gridCol w="1053710"/>
              </a:tblGrid>
              <a:tr h="1157295"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2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7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15729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15729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15729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https://i.ytimg.com/vi/0P4PV0RusSY/maxresdefault.jpg"/>
          <p:cNvPicPr>
            <a:picLocks noChangeAspect="1" noChangeArrowheads="1"/>
          </p:cNvPicPr>
          <p:nvPr/>
        </p:nvPicPr>
        <p:blipFill>
          <a:blip r:embed="rId2" cstate="print"/>
          <a:srcRect l="73438" t="75000" r="11718"/>
          <a:stretch>
            <a:fillRect/>
          </a:stretch>
        </p:blipFill>
        <p:spPr bwMode="auto">
          <a:xfrm>
            <a:off x="428596" y="4000504"/>
            <a:ext cx="1055687" cy="1000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s://i.ytimg.com/vi/0P4PV0RusSY/maxresdefault.jpg"/>
          <p:cNvPicPr>
            <a:picLocks noChangeAspect="1" noChangeArrowheads="1"/>
          </p:cNvPicPr>
          <p:nvPr/>
        </p:nvPicPr>
        <p:blipFill>
          <a:blip r:embed="rId2" cstate="print"/>
          <a:srcRect l="73438" t="75000" r="11718"/>
          <a:stretch>
            <a:fillRect/>
          </a:stretch>
        </p:blipFill>
        <p:spPr bwMode="auto">
          <a:xfrm>
            <a:off x="1428728" y="4000504"/>
            <a:ext cx="1055687" cy="1000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https://i.ytimg.com/vi/0P4PV0RusSY/maxresdefault.jpg"/>
          <p:cNvPicPr>
            <a:picLocks noChangeAspect="1" noChangeArrowheads="1"/>
          </p:cNvPicPr>
          <p:nvPr/>
        </p:nvPicPr>
        <p:blipFill>
          <a:blip r:embed="rId2" cstate="print"/>
          <a:srcRect l="73438" t="75000" r="11718"/>
          <a:stretch>
            <a:fillRect/>
          </a:stretch>
        </p:blipFill>
        <p:spPr bwMode="auto">
          <a:xfrm>
            <a:off x="4643438" y="4000504"/>
            <a:ext cx="1055687" cy="1000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s://i.ytimg.com/vi/0P4PV0RusSY/maxresdefault.jpg"/>
          <p:cNvPicPr>
            <a:picLocks noChangeAspect="1" noChangeArrowheads="1"/>
          </p:cNvPicPr>
          <p:nvPr/>
        </p:nvPicPr>
        <p:blipFill>
          <a:blip r:embed="rId2" cstate="print"/>
          <a:srcRect l="73438" t="75000" r="11718"/>
          <a:stretch>
            <a:fillRect/>
          </a:stretch>
        </p:blipFill>
        <p:spPr bwMode="auto">
          <a:xfrm>
            <a:off x="5715008" y="4000504"/>
            <a:ext cx="1055687" cy="1000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8696" t="9662" r="71014" b="71014"/>
          <a:stretch>
            <a:fillRect/>
          </a:stretch>
        </p:blipFill>
        <p:spPr bwMode="auto">
          <a:xfrm>
            <a:off x="500034" y="2928934"/>
            <a:ext cx="857256" cy="714380"/>
          </a:xfrm>
          <a:prstGeom prst="rect">
            <a:avLst/>
          </a:prstGeom>
          <a:noFill/>
        </p:spPr>
      </p:pic>
      <p:pic>
        <p:nvPicPr>
          <p:cNvPr id="10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8696" t="54107" r="71014" b="24636"/>
          <a:stretch>
            <a:fillRect/>
          </a:stretch>
        </p:blipFill>
        <p:spPr bwMode="auto">
          <a:xfrm>
            <a:off x="1428728" y="5214950"/>
            <a:ext cx="1000132" cy="785818"/>
          </a:xfrm>
          <a:prstGeom prst="rect">
            <a:avLst/>
          </a:prstGeom>
          <a:noFill/>
        </p:spPr>
      </p:pic>
      <p:pic>
        <p:nvPicPr>
          <p:cNvPr id="11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8696" t="9662" r="71014" b="71014"/>
          <a:stretch>
            <a:fillRect/>
          </a:stretch>
        </p:blipFill>
        <p:spPr bwMode="auto">
          <a:xfrm>
            <a:off x="3714744" y="3000372"/>
            <a:ext cx="857256" cy="714380"/>
          </a:xfrm>
          <a:prstGeom prst="rect">
            <a:avLst/>
          </a:prstGeom>
          <a:noFill/>
        </p:spPr>
      </p:pic>
      <p:pic>
        <p:nvPicPr>
          <p:cNvPr id="12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8696" t="9662" r="71014" b="71014"/>
          <a:stretch>
            <a:fillRect/>
          </a:stretch>
        </p:blipFill>
        <p:spPr bwMode="auto">
          <a:xfrm>
            <a:off x="4786314" y="3000372"/>
            <a:ext cx="857256" cy="714380"/>
          </a:xfrm>
          <a:prstGeom prst="rect">
            <a:avLst/>
          </a:prstGeom>
          <a:noFill/>
        </p:spPr>
      </p:pic>
      <p:pic>
        <p:nvPicPr>
          <p:cNvPr id="14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8696" t="54107" r="71014" b="24636"/>
          <a:stretch>
            <a:fillRect/>
          </a:stretch>
        </p:blipFill>
        <p:spPr bwMode="auto">
          <a:xfrm>
            <a:off x="3643306" y="5214950"/>
            <a:ext cx="1000132" cy="785818"/>
          </a:xfrm>
          <a:prstGeom prst="rect">
            <a:avLst/>
          </a:prstGeom>
          <a:noFill/>
        </p:spPr>
      </p:pic>
      <p:pic>
        <p:nvPicPr>
          <p:cNvPr id="15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8696" t="54107" r="71014" b="24636"/>
          <a:stretch>
            <a:fillRect/>
          </a:stretch>
        </p:blipFill>
        <p:spPr bwMode="auto">
          <a:xfrm>
            <a:off x="5786446" y="5214950"/>
            <a:ext cx="1000132" cy="785818"/>
          </a:xfrm>
          <a:prstGeom prst="rect">
            <a:avLst/>
          </a:prstGeom>
          <a:noFill/>
        </p:spPr>
      </p:pic>
      <p:pic>
        <p:nvPicPr>
          <p:cNvPr id="16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8696" t="54107" r="71014" b="24636"/>
          <a:stretch>
            <a:fillRect/>
          </a:stretch>
        </p:blipFill>
        <p:spPr bwMode="auto">
          <a:xfrm>
            <a:off x="7858148" y="5214950"/>
            <a:ext cx="1000132" cy="785818"/>
          </a:xfrm>
          <a:prstGeom prst="rect">
            <a:avLst/>
          </a:prstGeom>
          <a:noFill/>
        </p:spPr>
      </p:pic>
      <p:pic>
        <p:nvPicPr>
          <p:cNvPr id="18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31885" t="30918" r="49275" b="47825"/>
          <a:stretch>
            <a:fillRect/>
          </a:stretch>
        </p:blipFill>
        <p:spPr bwMode="auto">
          <a:xfrm>
            <a:off x="2714612" y="4071942"/>
            <a:ext cx="928662" cy="785818"/>
          </a:xfrm>
          <a:prstGeom prst="rect">
            <a:avLst/>
          </a:prstGeom>
          <a:noFill/>
        </p:spPr>
      </p:pic>
      <p:pic>
        <p:nvPicPr>
          <p:cNvPr id="19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31885" t="30918" r="49275" b="47825"/>
          <a:stretch>
            <a:fillRect/>
          </a:stretch>
        </p:blipFill>
        <p:spPr bwMode="auto">
          <a:xfrm>
            <a:off x="6858016" y="4071942"/>
            <a:ext cx="928662" cy="785818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785786" y="785794"/>
            <a:ext cx="7858180" cy="7143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РИТМИЧЕСКАЯ КОМПОЗИЦИЯ</a:t>
            </a:r>
            <a:endParaRPr lang="ru-RU" sz="4400" b="1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642918"/>
            <a:ext cx="8072526" cy="20002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BODY PERCUSSION</a:t>
            </a:r>
            <a:endParaRPr lang="ru-RU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42976" y="1500174"/>
            <a:ext cx="6570736" cy="7066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(ПЕРКУССИЯ  ТЕЛА)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57422" y="2000240"/>
            <a:ext cx="5984395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ЭТО ИНТЕРЕСНО!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ТРЕНИРУЕТ  ВНИМАНИЕ  И  ПАМЯТЬ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РАБОТАЮТ ВСЕ ЧАСТИ ТЕЛА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РАЗВИВАЕТСЯ ЧУВСТВО РИТМА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ПЕРЕКЛЮЧАЕТ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РАССЛАБЛЯЕТ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ХОЧЕТСЯ ТВОРИТЬ</a:t>
            </a:r>
          </a:p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ВМЕСТЕ С ДРУЗЬЯМИ!</a:t>
            </a:r>
          </a:p>
          <a:p>
            <a:endParaRPr lang="ru-RU" sz="2000" dirty="0"/>
          </a:p>
        </p:txBody>
      </p:sp>
      <p:pic>
        <p:nvPicPr>
          <p:cNvPr id="27652" name="Picture 4" descr="https://kuhchici.kletsk-asveta.gov.by/files/00899/obj/140/40063/img/galoch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000240"/>
            <a:ext cx="357190" cy="467992"/>
          </a:xfrm>
          <a:prstGeom prst="rect">
            <a:avLst/>
          </a:prstGeom>
          <a:noFill/>
        </p:spPr>
      </p:pic>
      <p:pic>
        <p:nvPicPr>
          <p:cNvPr id="16" name="Picture 4" descr="https://kuhchici.kletsk-asveta.gov.by/files/00899/obj/140/40063/img/galoch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428868"/>
            <a:ext cx="357190" cy="467992"/>
          </a:xfrm>
          <a:prstGeom prst="rect">
            <a:avLst/>
          </a:prstGeom>
          <a:noFill/>
        </p:spPr>
      </p:pic>
      <p:pic>
        <p:nvPicPr>
          <p:cNvPr id="17" name="Picture 4" descr="https://kuhchici.kletsk-asveta.gov.by/files/00899/obj/140/40063/img/galoch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928934"/>
            <a:ext cx="357190" cy="467992"/>
          </a:xfrm>
          <a:prstGeom prst="rect">
            <a:avLst/>
          </a:prstGeom>
          <a:noFill/>
        </p:spPr>
      </p:pic>
      <p:pic>
        <p:nvPicPr>
          <p:cNvPr id="18" name="Picture 4" descr="https://kuhchici.kletsk-asveta.gov.by/files/00899/obj/140/40063/img/galoch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286124"/>
            <a:ext cx="357190" cy="467992"/>
          </a:xfrm>
          <a:prstGeom prst="rect">
            <a:avLst/>
          </a:prstGeom>
          <a:noFill/>
        </p:spPr>
      </p:pic>
      <p:pic>
        <p:nvPicPr>
          <p:cNvPr id="19" name="Picture 4" descr="https://kuhchici.kletsk-asveta.gov.by/files/00899/obj/140/40063/img/galoch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643314"/>
            <a:ext cx="357190" cy="467992"/>
          </a:xfrm>
          <a:prstGeom prst="rect">
            <a:avLst/>
          </a:prstGeom>
          <a:noFill/>
        </p:spPr>
      </p:pic>
      <p:pic>
        <p:nvPicPr>
          <p:cNvPr id="20" name="Picture 4" descr="https://kuhchici.kletsk-asveta.gov.by/files/00899/obj/140/40063/img/galoch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4071942"/>
            <a:ext cx="357190" cy="467992"/>
          </a:xfrm>
          <a:prstGeom prst="rect">
            <a:avLst/>
          </a:prstGeom>
          <a:noFill/>
        </p:spPr>
      </p:pic>
      <p:pic>
        <p:nvPicPr>
          <p:cNvPr id="21" name="Picture 4" descr="https://kuhchici.kletsk-asveta.gov.by/files/00899/obj/140/40063/img/galoch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4500570"/>
            <a:ext cx="357190" cy="467992"/>
          </a:xfrm>
          <a:prstGeom prst="rect">
            <a:avLst/>
          </a:prstGeom>
          <a:noFill/>
        </p:spPr>
      </p:pic>
      <p:pic>
        <p:nvPicPr>
          <p:cNvPr id="22" name="Picture 4" descr="https://kuhchici.kletsk-asveta.gov.by/files/00899/obj/140/40063/img/galoch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4929198"/>
            <a:ext cx="357190" cy="467992"/>
          </a:xfrm>
          <a:prstGeom prst="rect">
            <a:avLst/>
          </a:prstGeom>
          <a:noFill/>
        </p:spPr>
      </p:pic>
      <p:pic>
        <p:nvPicPr>
          <p:cNvPr id="24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8696" t="9248" r="71014" b="71014"/>
          <a:stretch>
            <a:fillRect/>
          </a:stretch>
        </p:blipFill>
        <p:spPr bwMode="auto">
          <a:xfrm>
            <a:off x="5715008" y="5715016"/>
            <a:ext cx="987143" cy="928694"/>
          </a:xfrm>
          <a:prstGeom prst="rect">
            <a:avLst/>
          </a:prstGeom>
          <a:noFill/>
        </p:spPr>
      </p:pic>
      <p:pic>
        <p:nvPicPr>
          <p:cNvPr id="25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31885" t="30918" r="49275" b="47825"/>
          <a:stretch>
            <a:fillRect/>
          </a:stretch>
        </p:blipFill>
        <p:spPr bwMode="auto">
          <a:xfrm>
            <a:off x="4000496" y="5929306"/>
            <a:ext cx="928662" cy="785818"/>
          </a:xfrm>
          <a:prstGeom prst="rect">
            <a:avLst/>
          </a:prstGeom>
          <a:noFill/>
        </p:spPr>
      </p:pic>
      <p:pic>
        <p:nvPicPr>
          <p:cNvPr id="26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8696" t="77295" r="71014" b="3380"/>
          <a:stretch>
            <a:fillRect/>
          </a:stretch>
        </p:blipFill>
        <p:spPr bwMode="auto">
          <a:xfrm>
            <a:off x="7429520" y="5786454"/>
            <a:ext cx="1000132" cy="714380"/>
          </a:xfrm>
          <a:prstGeom prst="rect">
            <a:avLst/>
          </a:prstGeom>
          <a:noFill/>
        </p:spPr>
      </p:pic>
      <p:pic>
        <p:nvPicPr>
          <p:cNvPr id="27" name="Picture 4" descr="https://i.ytimg.com/vi/0P4PV0RusSY/maxresdefault.jpg"/>
          <p:cNvPicPr>
            <a:picLocks noChangeAspect="1" noChangeArrowheads="1"/>
          </p:cNvPicPr>
          <p:nvPr/>
        </p:nvPicPr>
        <p:blipFill>
          <a:blip r:embed="rId4" cstate="print"/>
          <a:srcRect l="73438" t="75000" r="11718"/>
          <a:stretch>
            <a:fillRect/>
          </a:stretch>
        </p:blipFill>
        <p:spPr bwMode="auto">
          <a:xfrm>
            <a:off x="571472" y="5643554"/>
            <a:ext cx="1131107" cy="1071546"/>
          </a:xfrm>
          <a:prstGeom prst="rect">
            <a:avLst/>
          </a:prstGeom>
          <a:noFill/>
        </p:spPr>
      </p:pic>
      <p:pic>
        <p:nvPicPr>
          <p:cNvPr id="28" name="Picture 4" descr="https://i.pinimg.com/originals/83/c6/2a/83c62a2469ef7b75f8f22e08759daa9a.jpg"/>
          <p:cNvPicPr>
            <a:picLocks noChangeAspect="1" noChangeArrowheads="1"/>
          </p:cNvPicPr>
          <p:nvPr/>
        </p:nvPicPr>
        <p:blipFill>
          <a:blip r:embed="rId3" cstate="print"/>
          <a:srcRect l="8696" t="54107" r="75362" b="24636"/>
          <a:stretch>
            <a:fillRect/>
          </a:stretch>
        </p:blipFill>
        <p:spPr bwMode="auto">
          <a:xfrm>
            <a:off x="2285984" y="5857868"/>
            <a:ext cx="785818" cy="7858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ятиугольник 5"/>
          <p:cNvSpPr/>
          <p:nvPr/>
        </p:nvSpPr>
        <p:spPr>
          <a:xfrm>
            <a:off x="214282" y="642918"/>
            <a:ext cx="6715172" cy="128588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571480"/>
            <a:ext cx="67151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музыкального образования</a:t>
            </a:r>
            <a:endParaRPr kumimoji="0" lang="ru-RU" sz="280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baseline="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воспитание всесторонне развитой личности     средствами музыкального  искусства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214282" y="2071678"/>
            <a:ext cx="6643734" cy="78581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2000240"/>
            <a:ext cx="6072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Принцип 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личностно-ориентированного подхода и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проблемно-поисковый метод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https://i.ytimg.com/vi/HGcnLbT_xNQ/maxresdefault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14649" r="13867" b="84375"/>
          <a:stretch>
            <a:fillRect/>
          </a:stretch>
        </p:blipFill>
        <p:spPr bwMode="auto">
          <a:xfrm>
            <a:off x="-1" y="0"/>
            <a:ext cx="5086177" cy="571480"/>
          </a:xfrm>
          <a:prstGeom prst="rect">
            <a:avLst/>
          </a:prstGeom>
          <a:noFill/>
        </p:spPr>
      </p:pic>
      <p:pic>
        <p:nvPicPr>
          <p:cNvPr id="21" name="Picture 8" descr="https://i.ytimg.com/vi/HGcnLbT_xNQ/maxresdefault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14649" r="13867" b="84375"/>
          <a:stretch>
            <a:fillRect/>
          </a:stretch>
        </p:blipFill>
        <p:spPr bwMode="auto">
          <a:xfrm>
            <a:off x="5000628" y="0"/>
            <a:ext cx="5086177" cy="571480"/>
          </a:xfrm>
          <a:prstGeom prst="rect">
            <a:avLst/>
          </a:prstGeom>
          <a:noFill/>
        </p:spPr>
      </p:pic>
      <p:pic>
        <p:nvPicPr>
          <p:cNvPr id="22" name="Picture 8" descr="https://i.ytimg.com/vi/HGcnLbT_xNQ/maxresdefault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14649" r="13867" b="84375"/>
          <a:stretch>
            <a:fillRect/>
          </a:stretch>
        </p:blipFill>
        <p:spPr bwMode="auto">
          <a:xfrm>
            <a:off x="0" y="6286520"/>
            <a:ext cx="5086177" cy="571480"/>
          </a:xfrm>
          <a:prstGeom prst="rect">
            <a:avLst/>
          </a:prstGeom>
          <a:noFill/>
        </p:spPr>
      </p:pic>
      <p:pic>
        <p:nvPicPr>
          <p:cNvPr id="23" name="Picture 8" descr="https://i.ytimg.com/vi/HGcnLbT_xNQ/maxresdefault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l="14649" r="13867" b="84375"/>
          <a:stretch>
            <a:fillRect/>
          </a:stretch>
        </p:blipFill>
        <p:spPr bwMode="auto">
          <a:xfrm>
            <a:off x="5000629" y="6286520"/>
            <a:ext cx="5086177" cy="571480"/>
          </a:xfrm>
          <a:prstGeom prst="rect">
            <a:avLst/>
          </a:prstGeom>
          <a:noFill/>
        </p:spPr>
      </p:pic>
      <p:pic>
        <p:nvPicPr>
          <p:cNvPr id="1034" name="Picture 10" descr="https://media.istockphoto.com/photos/upright-red-book-with-clipping-path-picture-id183890264?k=6&amp;m=183890264&amp;s=612x612&amp;w=0&amp;h=yPjrBG0JLCdBbTrSQcGPD85u9_7PWOZMW529UUp6h-o="/>
          <p:cNvPicPr>
            <a:picLocks noChangeAspect="1" noChangeArrowheads="1"/>
          </p:cNvPicPr>
          <p:nvPr/>
        </p:nvPicPr>
        <p:blipFill>
          <a:blip r:embed="rId3" cstate="print"/>
          <a:srcRect l="12712" t="7353" r="18078" b="8088"/>
          <a:stretch>
            <a:fillRect/>
          </a:stretch>
        </p:blipFill>
        <p:spPr bwMode="auto">
          <a:xfrm>
            <a:off x="7072330" y="642918"/>
            <a:ext cx="2071670" cy="2917249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6217822" y="835636"/>
            <a:ext cx="3630290" cy="2345041"/>
          </a:xfrm>
          <a:prstGeom prst="rect">
            <a:avLst/>
          </a:prstGeom>
        </p:spPr>
        <p:txBody>
          <a:bodyPr wrap="square">
            <a:prstTxWarp prst="textButtonPour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УРОКИ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МУЗЫКИ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ШКОЛЕ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14282" y="3185038"/>
            <a:ext cx="707236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З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адачи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воспитания  эмоциональной культуры ребёнка;  -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привитие устойчивого внимания  слушателя;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формирование  художественного  вкуса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исполнительской  культуры  как  самовыражение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своих впечатлений и переживаний,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расширение   кругозора   школьника в области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искусства.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AutoShape 12" descr="https://w7.pngwing.com/pngs/384/457/png-transparent-child-musical-instrument-illustration-a-child-who-plays-musical-instruments-hand-children-toddler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klike.net/uploads/posts/2020-03/1585643990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13037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643042" y="785794"/>
            <a:ext cx="6786642" cy="7143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4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28" descr="https://st3.depositphotos.com/1526816/16429/v/950/depositphotos_164293718-stock-illustration-different-types-of-musical-instrumen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9144" y="5500702"/>
            <a:ext cx="1396857" cy="13572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s://i.ytimg.com/vi/0P4PV0RusSY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86"/>
            <a:ext cx="9144000" cy="5143501"/>
          </a:xfrm>
          <a:prstGeom prst="rect">
            <a:avLst/>
          </a:prstGeom>
          <a:noFill/>
        </p:spPr>
      </p:pic>
      <p:pic>
        <p:nvPicPr>
          <p:cNvPr id="7" name="Picture 4" descr="https://i.ytimg.com/vi/0P4PV0RusSY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09686"/>
            <a:ext cx="9144000" cy="514350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00166" y="785794"/>
            <a:ext cx="6570736" cy="7066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РИТМИЧЕСКИЙ РИСУНОК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musichands.co.uk/wp-content/uploads/2016/07/bODY-PERC-1024x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9606" y="3429000"/>
            <a:ext cx="4744394" cy="3071810"/>
          </a:xfrm>
          <a:prstGeom prst="rect">
            <a:avLst/>
          </a:prstGeom>
          <a:noFill/>
        </p:spPr>
      </p:pic>
      <p:sp>
        <p:nvSpPr>
          <p:cNvPr id="6" name="Пятиугольник 5"/>
          <p:cNvSpPr/>
          <p:nvPr/>
        </p:nvSpPr>
        <p:spPr>
          <a:xfrm>
            <a:off x="214282" y="642918"/>
            <a:ext cx="6715172" cy="128588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571480"/>
            <a:ext cx="67151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музыкального образования</a:t>
            </a:r>
            <a:endParaRPr kumimoji="0" lang="ru-RU" sz="280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baseline="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воспитание всесторонне развитой личности     средствами музыкального  искусства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214282" y="2071678"/>
            <a:ext cx="6643734" cy="78581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14282" y="2000240"/>
            <a:ext cx="60722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Принцип 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личностно-ориентированного подхода и </a:t>
            </a:r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проблемно-поисковый метод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214282" y="3000372"/>
            <a:ext cx="657226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адачи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воспитания  эмоциональной культуры ребёнка;  -привитие устойчивого внимания  слушателя;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формирование  художественного  вкуса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исполнительской  культуры  как  самовыражение  своих впечатлений и переживаний,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расширение   кругозора   школьника в области искусства.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8" descr="https://i.ytimg.com/vi/HGcnLbT_xNQ/maxresdefault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4649" r="13867" b="84375"/>
          <a:stretch>
            <a:fillRect/>
          </a:stretch>
        </p:blipFill>
        <p:spPr bwMode="auto">
          <a:xfrm>
            <a:off x="-1" y="0"/>
            <a:ext cx="5086177" cy="571480"/>
          </a:xfrm>
          <a:prstGeom prst="rect">
            <a:avLst/>
          </a:prstGeom>
          <a:noFill/>
        </p:spPr>
      </p:pic>
      <p:pic>
        <p:nvPicPr>
          <p:cNvPr id="15" name="Picture 8" descr="https://i.ytimg.com/vi/HGcnLbT_xNQ/maxresdefault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4649" r="13867" b="84375"/>
          <a:stretch>
            <a:fillRect/>
          </a:stretch>
        </p:blipFill>
        <p:spPr bwMode="auto">
          <a:xfrm>
            <a:off x="5000628" y="0"/>
            <a:ext cx="5086177" cy="571480"/>
          </a:xfrm>
          <a:prstGeom prst="rect">
            <a:avLst/>
          </a:prstGeom>
          <a:noFill/>
        </p:spPr>
      </p:pic>
      <p:pic>
        <p:nvPicPr>
          <p:cNvPr id="16" name="Picture 8" descr="https://i.ytimg.com/vi/HGcnLbT_xNQ/maxresdefault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4649" r="13867" b="84375"/>
          <a:stretch>
            <a:fillRect/>
          </a:stretch>
        </p:blipFill>
        <p:spPr bwMode="auto">
          <a:xfrm>
            <a:off x="0" y="6286520"/>
            <a:ext cx="5086177" cy="571480"/>
          </a:xfrm>
          <a:prstGeom prst="rect">
            <a:avLst/>
          </a:prstGeom>
          <a:noFill/>
        </p:spPr>
      </p:pic>
      <p:pic>
        <p:nvPicPr>
          <p:cNvPr id="17" name="Picture 8" descr="https://i.ytimg.com/vi/HGcnLbT_xNQ/maxresdefault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l="14649" r="13867" b="84375"/>
          <a:stretch>
            <a:fillRect/>
          </a:stretch>
        </p:blipFill>
        <p:spPr bwMode="auto">
          <a:xfrm>
            <a:off x="5000629" y="6286520"/>
            <a:ext cx="3643337" cy="571480"/>
          </a:xfrm>
          <a:prstGeom prst="rect">
            <a:avLst/>
          </a:prstGeom>
          <a:noFill/>
        </p:spPr>
      </p:pic>
      <p:pic>
        <p:nvPicPr>
          <p:cNvPr id="18" name="Picture 10" descr="https://media.istockphoto.com/photos/upright-red-book-with-clipping-path-picture-id183890264?k=6&amp;m=183890264&amp;s=612x612&amp;w=0&amp;h=yPjrBG0JLCdBbTrSQcGPD85u9_7PWOZMW529UUp6h-o="/>
          <p:cNvPicPr>
            <a:picLocks noChangeAspect="1" noChangeArrowheads="1"/>
          </p:cNvPicPr>
          <p:nvPr/>
        </p:nvPicPr>
        <p:blipFill>
          <a:blip r:embed="rId4" cstate="print"/>
          <a:srcRect l="12712" t="7353" r="18078" b="8088"/>
          <a:stretch>
            <a:fillRect/>
          </a:stretch>
        </p:blipFill>
        <p:spPr bwMode="auto">
          <a:xfrm>
            <a:off x="7072330" y="428604"/>
            <a:ext cx="2071670" cy="2917249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6217822" y="621322"/>
            <a:ext cx="3630290" cy="2345041"/>
          </a:xfrm>
          <a:prstGeom prst="rect">
            <a:avLst/>
          </a:prstGeom>
        </p:spPr>
        <p:txBody>
          <a:bodyPr wrap="square">
            <a:prstTxWarp prst="textButtonPour">
              <a:avLst/>
            </a:prstTxWarp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УРОКИ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МУЗЫКИ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ШКОЛЕ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https://s1.slide-share.ru/s_slide/4afa3a7601b7155dd9ad206049246b4d/10bc56d3-674e-4157-8164-5d6a607c316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AutoShape 4" descr="https://s1.slide-share.ru/s_slide/4afa3a7601b7155dd9ad206049246b4d/10bc56d3-674e-4157-8164-5d6a607c316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0" name="AutoShape 6" descr="https://s1.slide-share.ru/s_slide/4afa3a7601b7155dd9ad206049246b4d/10bc56d3-674e-4157-8164-5d6a607c316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2" cstate="print"/>
          <a:srcRect l="13726" t="15625" r="28074" b="6836"/>
          <a:stretch>
            <a:fillRect/>
          </a:stretch>
        </p:blipFill>
        <p:spPr bwMode="auto">
          <a:xfrm>
            <a:off x="-11522" y="0"/>
            <a:ext cx="91555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pbs.twimg.com/media/EaD5R0EUYAAVFwy.jpg"/>
          <p:cNvPicPr>
            <a:picLocks noChangeAspect="1" noChangeArrowheads="1"/>
          </p:cNvPicPr>
          <p:nvPr/>
        </p:nvPicPr>
        <p:blipFill>
          <a:blip r:embed="rId2" cstate="print"/>
          <a:srcRect r="33019"/>
          <a:stretch>
            <a:fillRect/>
          </a:stretch>
        </p:blipFill>
        <p:spPr bwMode="auto">
          <a:xfrm>
            <a:off x="0" y="0"/>
            <a:ext cx="5072066" cy="7572404"/>
          </a:xfrm>
          <a:prstGeom prst="rect">
            <a:avLst/>
          </a:prstGeom>
          <a:noFill/>
        </p:spPr>
      </p:pic>
      <p:pic>
        <p:nvPicPr>
          <p:cNvPr id="33800" name="Picture 8" descr="https://www.woodfun.ru/files/14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1673" y="3997267"/>
            <a:ext cx="4196673" cy="2860732"/>
          </a:xfrm>
          <a:prstGeom prst="rect">
            <a:avLst/>
          </a:prstGeom>
          <a:noFill/>
        </p:spPr>
      </p:pic>
      <p:pic>
        <p:nvPicPr>
          <p:cNvPr id="8" name="Picture 6" descr="https://tehnolux-shop.ru/image/cache/catalog/product/aksessuari/kompyuternie/KolonkikompyuternieSven300-1600x1600.jpg"/>
          <p:cNvPicPr>
            <a:picLocks noChangeAspect="1" noChangeArrowheads="1"/>
          </p:cNvPicPr>
          <p:nvPr/>
        </p:nvPicPr>
        <p:blipFill>
          <a:blip r:embed="rId4" cstate="print"/>
          <a:srcRect b="6457"/>
          <a:stretch>
            <a:fillRect/>
          </a:stretch>
        </p:blipFill>
        <p:spPr bwMode="auto">
          <a:xfrm>
            <a:off x="7005655" y="2143116"/>
            <a:ext cx="2138345" cy="2000264"/>
          </a:xfrm>
          <a:prstGeom prst="rect">
            <a:avLst/>
          </a:prstGeom>
          <a:noFill/>
        </p:spPr>
      </p:pic>
      <p:pic>
        <p:nvPicPr>
          <p:cNvPr id="10" name="Picture 4" descr="https://cdn.55haitao.com/dmp/pic/2020/05/13/15893640402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0"/>
            <a:ext cx="3643338" cy="228269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www.neizvestniy-geniy.ru/images/works/photo/2016/02/1555739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57290" y="3786190"/>
            <a:ext cx="7143800" cy="207170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</a:t>
            </a:r>
            <a:r>
              <a:rPr lang="ru-RU" sz="7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ЕЛЕСНАЯ </a:t>
            </a:r>
          </a:p>
          <a:p>
            <a:pPr algn="ctr"/>
            <a:r>
              <a:rPr lang="ru-RU" sz="72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ПЕРКУССИЯ  </a:t>
            </a:r>
            <a:endParaRPr lang="ru-RU" sz="7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4857712"/>
            <a:ext cx="8072526" cy="20002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ru-RU" sz="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Немного истории</a:t>
            </a:r>
            <a:endParaRPr lang="ru-RU" sz="9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ok-t.ru/lektsiopedia/baza/105484116709.files/image0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478364"/>
            <a:ext cx="3429024" cy="3090536"/>
          </a:xfrm>
          <a:prstGeom prst="rect">
            <a:avLst/>
          </a:prstGeom>
          <a:noFill/>
        </p:spPr>
      </p:pic>
      <p:pic>
        <p:nvPicPr>
          <p:cNvPr id="6" name="Picture 2" descr="https://myslide.ru/documents_7/0b38488ba1d33625db18bdbba0405772/img30.jpg"/>
          <p:cNvPicPr>
            <a:picLocks noChangeAspect="1" noChangeArrowheads="1"/>
          </p:cNvPicPr>
          <p:nvPr/>
        </p:nvPicPr>
        <p:blipFill>
          <a:blip r:embed="rId3" cstate="print"/>
          <a:srcRect l="10931" t="10615" r="55876" b="28106"/>
          <a:stretch>
            <a:fillRect/>
          </a:stretch>
        </p:blipFill>
        <p:spPr bwMode="auto">
          <a:xfrm>
            <a:off x="571472" y="3714752"/>
            <a:ext cx="1857388" cy="2571768"/>
          </a:xfrm>
          <a:prstGeom prst="rect">
            <a:avLst/>
          </a:prstGeom>
          <a:noFill/>
        </p:spPr>
      </p:pic>
      <p:pic>
        <p:nvPicPr>
          <p:cNvPr id="7" name="Picture 2" descr="https://myslide.ru/documents_7/0b38488ba1d33625db18bdbba0405772/img30.jpg"/>
          <p:cNvPicPr>
            <a:picLocks noChangeAspect="1" noChangeArrowheads="1"/>
          </p:cNvPicPr>
          <p:nvPr/>
        </p:nvPicPr>
        <p:blipFill>
          <a:blip r:embed="rId3" cstate="print"/>
          <a:srcRect l="51614" t="10615" r="15193" b="28106"/>
          <a:stretch>
            <a:fillRect/>
          </a:stretch>
        </p:blipFill>
        <p:spPr bwMode="auto">
          <a:xfrm>
            <a:off x="6858016" y="3714752"/>
            <a:ext cx="1857388" cy="2571768"/>
          </a:xfrm>
          <a:prstGeom prst="rect">
            <a:avLst/>
          </a:prstGeom>
          <a:noFill/>
        </p:spPr>
      </p:pic>
      <p:pic>
        <p:nvPicPr>
          <p:cNvPr id="9" name="Picture 4" descr="https://present5.com/docs/2_i_3_rasspros_d_khaniya_images/2_i_3_rasspros_d_khaniya_48.jpg"/>
          <p:cNvPicPr>
            <a:picLocks noChangeAspect="1" noChangeArrowheads="1"/>
          </p:cNvPicPr>
          <p:nvPr/>
        </p:nvPicPr>
        <p:blipFill>
          <a:blip r:embed="rId4" cstate="print"/>
          <a:srcRect t="23611" b="22222"/>
          <a:stretch>
            <a:fillRect/>
          </a:stretch>
        </p:blipFill>
        <p:spPr bwMode="auto">
          <a:xfrm>
            <a:off x="571472" y="571480"/>
            <a:ext cx="6858000" cy="2786082"/>
          </a:xfrm>
          <a:prstGeom prst="rect">
            <a:avLst/>
          </a:prstGeom>
          <a:noFill/>
        </p:spPr>
      </p:pic>
      <p:pic>
        <p:nvPicPr>
          <p:cNvPr id="8" name="Picture 4" descr="https://klike.net/uploads/posts/2020-03/1585036705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1214422"/>
            <a:ext cx="2143108" cy="159898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www.amstudios.gr/wp-content/uploads/2017/07/mathimata-kroust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6"/>
            <a:ext cx="8786842" cy="58578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00166" y="785794"/>
            <a:ext cx="6570736" cy="7066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ПЕРКУССИЯ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642918"/>
            <a:ext cx="8072526" cy="20002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BODY PERCUSSION</a:t>
            </a:r>
            <a:endParaRPr lang="ru-RU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1506" name="Picture 2" descr="https://www.abcdoes.com/wp-content/uploads/2017/01/JordanPic2-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95" y="2500306"/>
            <a:ext cx="5048285" cy="3786214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142976" y="1500174"/>
            <a:ext cx="6570736" cy="7066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(ПЕРКУССИЯ  ТЕЛА)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http://www.circopificio.it/wp-content/uploads/2018/06/body-percussion-worksh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500306"/>
            <a:ext cx="3517819" cy="1435985"/>
          </a:xfrm>
          <a:prstGeom prst="rect">
            <a:avLst/>
          </a:prstGeom>
          <a:noFill/>
        </p:spPr>
      </p:pic>
      <p:pic>
        <p:nvPicPr>
          <p:cNvPr id="6148" name="Picture 4" descr="https://lalalarecords.co.uk/wp-content/uploads/2017/02/M13A39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3999464"/>
            <a:ext cx="3500462" cy="23330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s://ak.picdn.net/shutterstock/videos/8379166/thumb/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785926"/>
            <a:ext cx="6000760" cy="3380710"/>
          </a:xfrm>
          <a:prstGeom prst="rect">
            <a:avLst/>
          </a:prstGeom>
          <a:noFill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/>
          <a:srcRect l="14275" t="17578" r="29722" b="15039"/>
          <a:stretch>
            <a:fillRect/>
          </a:stretch>
        </p:blipFill>
        <p:spPr bwMode="auto">
          <a:xfrm>
            <a:off x="571472" y="4214818"/>
            <a:ext cx="3214710" cy="217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28596" y="642918"/>
            <a:ext cx="8072526" cy="200028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Ритуальные танцы</a:t>
            </a:r>
            <a:endParaRPr lang="ru-RU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549</TotalTime>
  <Words>226</Words>
  <Application>Microsoft Office PowerPoint</Application>
  <PresentationFormat>Экран (4:3)</PresentationFormat>
  <Paragraphs>77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ПЕРКУССИЯ ТЕЛА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 - класс</dc:title>
  <dc:creator>Света-ПК</dc:creator>
  <cp:lastModifiedBy>Света-ПК</cp:lastModifiedBy>
  <cp:revision>58</cp:revision>
  <dcterms:created xsi:type="dcterms:W3CDTF">2021-11-21T12:51:00Z</dcterms:created>
  <dcterms:modified xsi:type="dcterms:W3CDTF">2021-11-25T18:19:04Z</dcterms:modified>
</cp:coreProperties>
</file>