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10\Desktop\2306460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3733822" cy="39144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285728"/>
            <a:ext cx="46562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Доброе утро!!!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847" y="1214423"/>
            <a:ext cx="68291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Видовое </a:t>
            </a:r>
          </a:p>
          <a:p>
            <a:pPr marL="914400" indent="-914400"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Разнообразие </a:t>
            </a:r>
          </a:p>
          <a:p>
            <a:pPr marL="914400" indent="-914400" algn="ctr">
              <a:buAutoNum type="arabicPeriod"/>
            </a:pP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in10\Desktop\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358246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841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Как расположены деревья</a:t>
            </a:r>
            <a:r>
              <a:rPr lang="ru-RU" dirty="0" smtClean="0"/>
              <a:t>? </a:t>
            </a:r>
            <a:r>
              <a:rPr lang="ru-RU" b="1" dirty="0" smtClean="0"/>
              <a:t>Почему они так располагаются?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500042"/>
            <a:ext cx="8858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Пространственная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Вертикальная структура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642918"/>
            <a:ext cx="5976663" cy="6825351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accent5"/>
              </a:solidFill>
            </a:endParaRPr>
          </a:p>
          <a:p>
            <a:endParaRPr lang="ru-RU" sz="3200" b="1" dirty="0">
              <a:solidFill>
                <a:schemeClr val="accent5"/>
              </a:solidFill>
            </a:endParaRPr>
          </a:p>
          <a:p>
            <a:endParaRPr lang="ru-RU" sz="3200" b="1" dirty="0" smtClean="0">
              <a:solidFill>
                <a:schemeClr val="accent5"/>
              </a:solidFill>
            </a:endParaRPr>
          </a:p>
          <a:p>
            <a:endParaRPr lang="ru-RU" sz="3200" b="1" dirty="0">
              <a:solidFill>
                <a:schemeClr val="accent5"/>
              </a:solidFill>
            </a:endParaRPr>
          </a:p>
          <a:p>
            <a:endParaRPr lang="ru-RU" sz="3200" b="1" dirty="0" smtClean="0">
              <a:solidFill>
                <a:schemeClr val="accent5"/>
              </a:solidFill>
            </a:endParaRPr>
          </a:p>
          <a:p>
            <a:r>
              <a:rPr lang="ru-RU" sz="3200" b="1" dirty="0" smtClean="0">
                <a:solidFill>
                  <a:schemeClr val="accent5"/>
                </a:solidFill>
              </a:rPr>
              <a:t>Ярус</a:t>
            </a:r>
            <a:r>
              <a:rPr lang="ru-RU" sz="3200" dirty="0" smtClean="0"/>
              <a:t> </a:t>
            </a:r>
            <a:r>
              <a:rPr lang="ru-RU" sz="3200" dirty="0" smtClean="0"/>
              <a:t>– совместно произрастающие группы видов растений, отличающиеся от других групп по высоте и положению.</a:t>
            </a:r>
          </a:p>
          <a:p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204864"/>
            <a:ext cx="2031614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Словарь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/>
              <a:t>Самостоятельная работа </a:t>
            </a:r>
            <a:br>
              <a:rPr lang="ru-RU" sz="5300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4800" b="1" dirty="0" smtClean="0"/>
          </a:p>
          <a:p>
            <a:r>
              <a:rPr lang="ru-RU" sz="4800" b="1" dirty="0" smtClean="0"/>
              <a:t>Работаем с рисунками</a:t>
            </a:r>
          </a:p>
          <a:p>
            <a:r>
              <a:rPr lang="ru-RU" sz="4800" b="1" dirty="0" smtClean="0"/>
              <a:t>Определяем видовое разнообразие</a:t>
            </a:r>
          </a:p>
          <a:p>
            <a:r>
              <a:rPr lang="ru-RU" sz="4800" b="1" dirty="0" smtClean="0"/>
              <a:t>Пространственную структуру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l" rtl="0">
              <a:spcBef>
                <a:spcPct val="0"/>
              </a:spcBef>
            </a:pPr>
            <a:r>
              <a:rPr lang="ru-RU" sz="3600" dirty="0" smtClean="0"/>
              <a:t>Закрепление материала</a:t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432511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Давайте почитаем стихотворение 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О чем в нем говорится?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91466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30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430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Ну что же, подведём баланс,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Чтоб в стихотворном виде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Экосистему юный глаз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Отчётливо увидел.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Она система потому,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Что в ней по форме строгой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Необходимый всем продукт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Идёт своей дорогой.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И кто в системе служит –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Живёт себе, не тужит.</a:t>
            </a:r>
            <a:endParaRPr lang="ru-RU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Вот на зелёный стебелёк,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Садится пёстрый мотылёк,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Попил нектар со всех цветов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Их опылил – и в путь готов.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Но тут попался - Боже мой! –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На завтрак птице луговой,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А у неё гнездо в траве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И куча птенчиков в гнезде.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И уж, конечно, их помёт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Питанье травушке даёт.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3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7916141" cy="783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В лесу опять приплод зайчат,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И все с хорошим аппетитом –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Того гляди, кусты съедят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И даже обглодают липы.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Но с прибавлением семьи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Поздравить можно и лисицу.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Лисятам завтраки нужны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И ужин тоже пригодится.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Вот так и охраняют лес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Его жильцы в экосистеме,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И лисью шапочку жене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Лесник под Новый год наденет.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И так, короче говоря,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Экологической системе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Дано поддерживать себя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В упитанном,  здоровом теле.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194" y="714356"/>
            <a:ext cx="5599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Рефлексия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2770" name="Picture 2" descr="C:\Users\Win10\Desktop\зеленое дере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1341437" cy="13414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2428868"/>
            <a:ext cx="52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понравился. Я собой доволен. Все понял.</a:t>
            </a:r>
            <a:endParaRPr lang="ru-RU" dirty="0"/>
          </a:p>
        </p:txBody>
      </p:sp>
      <p:pic>
        <p:nvPicPr>
          <p:cNvPr id="32771" name="Picture 3" descr="C:\Users\Win10\Desktop\желтое дере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00438"/>
            <a:ext cx="1214446" cy="12858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4143380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Были трудности. Не совсем понятно.</a:t>
            </a:r>
          </a:p>
        </p:txBody>
      </p:sp>
      <p:pic>
        <p:nvPicPr>
          <p:cNvPr id="32772" name="Picture 4" descr="C:\Users\Win10\Desktop\красный кустарни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00636"/>
            <a:ext cx="1357322" cy="1357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14678" y="5857892"/>
            <a:ext cx="46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не понравился. Было не интересно.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Для всех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Повторить параграф</a:t>
            </a:r>
          </a:p>
          <a:p>
            <a:r>
              <a:rPr lang="ru-RU" dirty="0" smtClean="0"/>
              <a:t>Термины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На выбор:</a:t>
            </a:r>
          </a:p>
          <a:p>
            <a:r>
              <a:rPr lang="ru-RU" dirty="0" smtClean="0"/>
              <a:t>Задания из рубрики «Выполни задания»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657263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Актуализируем 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нания:</a:t>
            </a: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42908" y="2143116"/>
            <a:ext cx="96619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Какие существуют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Экологические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Факторы?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Полотно 14"/>
          <p:cNvGrpSpPr>
            <a:grpSpLocks/>
          </p:cNvGrpSpPr>
          <p:nvPr/>
        </p:nvGrpSpPr>
        <p:grpSpPr bwMode="auto">
          <a:xfrm>
            <a:off x="428596" y="428604"/>
            <a:ext cx="8358246" cy="6000792"/>
            <a:chOff x="0" y="0"/>
            <a:chExt cx="59436" cy="28035"/>
          </a:xfrm>
        </p:grpSpPr>
        <p:sp>
          <p:nvSpPr>
            <p:cNvPr id="2063" name="AutoShape 1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9436" cy="2803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9433" y="0"/>
              <a:ext cx="22847" cy="3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Экологические факторы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Line 5"/>
            <p:cNvSpPr>
              <a:spLocks noChangeShapeType="1"/>
            </p:cNvSpPr>
            <p:nvPr/>
          </p:nvSpPr>
          <p:spPr bwMode="auto">
            <a:xfrm flipH="1">
              <a:off x="16002" y="3427"/>
              <a:ext cx="3431" cy="2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30857" y="3427"/>
              <a:ext cx="9" cy="2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42289" y="3427"/>
              <a:ext cx="4570" cy="2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0" y="5710"/>
              <a:ext cx="19927" cy="80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Биотические –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факторы живой природы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4003" y="5710"/>
              <a:ext cx="16109" cy="80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Абиотические –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ф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акторы неживой природы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5721" y="5708"/>
              <a:ext cx="13715" cy="124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Антропогенные –влияние хозяйственной деятельности человека на природу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0285" y="13719"/>
              <a:ext cx="9" cy="2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30857" y="13719"/>
              <a:ext cx="9" cy="2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54860" y="13719"/>
              <a:ext cx="9" cy="2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0" y="16004"/>
              <a:ext cx="22847" cy="3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например: ……………………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4003" y="15998"/>
              <a:ext cx="16541" cy="30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например: ………………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5721" y="19431"/>
              <a:ext cx="12075" cy="41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например: ………………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6354" t="38086" r="24780" b="38476"/>
          <a:stretch>
            <a:fillRect/>
          </a:stretch>
        </p:blipFill>
        <p:spPr bwMode="auto">
          <a:xfrm>
            <a:off x="428596" y="1000108"/>
            <a:ext cx="82868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 descr="C:\Users\Win10\Desktop\хищничест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2705478" cy="1804980"/>
          </a:xfrm>
          <a:prstGeom prst="rect">
            <a:avLst/>
          </a:prstGeom>
          <a:noFill/>
        </p:spPr>
      </p:pic>
      <p:pic>
        <p:nvPicPr>
          <p:cNvPr id="16388" name="Picture 4" descr="C:\Users\Win10\Desktop\симбио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571876"/>
            <a:ext cx="2209789" cy="1381118"/>
          </a:xfrm>
          <a:prstGeom prst="rect">
            <a:avLst/>
          </a:prstGeom>
          <a:noFill/>
        </p:spPr>
      </p:pic>
      <p:pic>
        <p:nvPicPr>
          <p:cNvPr id="16389" name="Picture 5" descr="C:\Users\Win10\Desktop\паразитизм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500438"/>
            <a:ext cx="238125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Ответы для взаимопроверки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430" y="2254368"/>
            <a:ext cx="19288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</a:t>
            </a:r>
            <a:r>
              <a:rPr lang="ru-RU" sz="5400" dirty="0" smtClean="0"/>
              <a:t>.  34</a:t>
            </a:r>
            <a:endParaRPr lang="ru-RU" sz="5400" dirty="0" smtClean="0"/>
          </a:p>
          <a:p>
            <a:r>
              <a:rPr lang="ru-RU" sz="5400" dirty="0" smtClean="0"/>
              <a:t>2.  34</a:t>
            </a:r>
            <a:endParaRPr lang="ru-RU" sz="5400" dirty="0" smtClean="0"/>
          </a:p>
          <a:p>
            <a:r>
              <a:rPr lang="ru-RU" sz="5400" dirty="0" smtClean="0"/>
              <a:t>3.  24</a:t>
            </a:r>
            <a:endParaRPr lang="ru-RU" sz="5400" dirty="0" smtClean="0"/>
          </a:p>
          <a:p>
            <a:r>
              <a:rPr lang="ru-RU" sz="5400" dirty="0" smtClean="0"/>
              <a:t>4.  15</a:t>
            </a:r>
            <a:endParaRPr lang="ru-RU" sz="5400" dirty="0" smtClean="0"/>
          </a:p>
          <a:p>
            <a:r>
              <a:rPr lang="ru-RU" sz="5400" dirty="0" smtClean="0"/>
              <a:t>5.  23</a:t>
            </a:r>
            <a:endParaRPr lang="ru-RU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864" y="428604"/>
            <a:ext cx="4730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урока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14612" y="2285992"/>
          <a:ext cx="3643334" cy="714380"/>
        </p:xfrm>
        <a:graphic>
          <a:graphicData uri="http://schemas.openxmlformats.org/drawingml/2006/table">
            <a:tbl>
              <a:tblPr/>
              <a:tblGrid>
                <a:gridCol w="404351"/>
                <a:gridCol w="405186"/>
                <a:gridCol w="404351"/>
                <a:gridCol w="405186"/>
                <a:gridCol w="404351"/>
                <a:gridCol w="405186"/>
                <a:gridCol w="404351"/>
                <a:gridCol w="405186"/>
                <a:gridCol w="405186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82252" y="1571612"/>
          <a:ext cx="3579495" cy="500066"/>
        </p:xfrm>
        <a:graphic>
          <a:graphicData uri="http://schemas.openxmlformats.org/drawingml/2006/table">
            <a:tbl>
              <a:tblPr/>
              <a:tblGrid>
                <a:gridCol w="357505"/>
                <a:gridCol w="358140"/>
                <a:gridCol w="358140"/>
                <a:gridCol w="357505"/>
                <a:gridCol w="358140"/>
                <a:gridCol w="358140"/>
                <a:gridCol w="357505"/>
                <a:gridCol w="358140"/>
                <a:gridCol w="358140"/>
                <a:gridCol w="358140"/>
              </a:tblGrid>
              <a:tr h="25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5" y="3571878"/>
          <a:ext cx="8215368" cy="2295906"/>
        </p:xfrm>
        <a:graphic>
          <a:graphicData uri="http://schemas.openxmlformats.org/drawingml/2006/table">
            <a:tbl>
              <a:tblPr/>
              <a:tblGrid>
                <a:gridCol w="821451"/>
                <a:gridCol w="821451"/>
                <a:gridCol w="821451"/>
                <a:gridCol w="821451"/>
                <a:gridCol w="821451"/>
                <a:gridCol w="821451"/>
                <a:gridCol w="821451"/>
                <a:gridCol w="821451"/>
                <a:gridCol w="821451"/>
                <a:gridCol w="822309"/>
              </a:tblGrid>
              <a:tr h="33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05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05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</a:b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444444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 с учебником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1500174"/>
            <a:ext cx="42049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Стр. 164</a:t>
            </a:r>
          </a:p>
          <a:p>
            <a:endParaRPr lang="ru-RU" b="1" dirty="0" smtClean="0"/>
          </a:p>
          <a:p>
            <a:r>
              <a:rPr lang="ru-RU" b="1" dirty="0" smtClean="0"/>
              <a:t>Дайте определение терминам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2967335"/>
            <a:ext cx="85011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1. Структура</a:t>
            </a:r>
          </a:p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2. Экологическая ниша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in10\Desktop\fizkultminutki-dlya-gl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224" y="0"/>
            <a:ext cx="9273885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in10\Desktop\Без названия.jpg"/>
          <p:cNvPicPr>
            <a:picLocks noChangeAspect="1" noChangeArrowheads="1"/>
          </p:cNvPicPr>
          <p:nvPr/>
        </p:nvPicPr>
        <p:blipFill>
          <a:blip r:embed="rId2"/>
          <a:srcRect b="16471"/>
          <a:stretch>
            <a:fillRect/>
          </a:stretch>
        </p:blipFill>
        <p:spPr bwMode="auto">
          <a:xfrm>
            <a:off x="428596" y="1357298"/>
            <a:ext cx="8358245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714356"/>
            <a:ext cx="385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чем отличие?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167</TotalTime>
  <Words>482</Words>
  <Application>Microsoft Office PowerPoint</Application>
  <PresentationFormat>Экран (4:3)</PresentationFormat>
  <Paragraphs>193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Вертикальная структура</vt:lpstr>
      <vt:lpstr>Самостоятельная работа  </vt:lpstr>
      <vt:lpstr>Закрепление материала </vt:lpstr>
      <vt:lpstr>Презентация PowerPoint</vt:lpstr>
      <vt:lpstr>Презентация PowerPoint</vt:lpstr>
      <vt:lpstr>Презентация PowerPoint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Win10</dc:creator>
  <cp:lastModifiedBy>Пользователь Windows</cp:lastModifiedBy>
  <cp:revision>20</cp:revision>
  <dcterms:created xsi:type="dcterms:W3CDTF">2023-04-13T16:28:19Z</dcterms:created>
  <dcterms:modified xsi:type="dcterms:W3CDTF">2023-04-14T02:57:35Z</dcterms:modified>
</cp:coreProperties>
</file>