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8" r:id="rId2"/>
  </p:sldMasterIdLst>
  <p:notesMasterIdLst>
    <p:notesMasterId r:id="rId16"/>
  </p:notesMasterIdLst>
  <p:sldIdLst>
    <p:sldId id="256" r:id="rId3"/>
    <p:sldId id="259" r:id="rId4"/>
    <p:sldId id="260" r:id="rId5"/>
    <p:sldId id="287" r:id="rId6"/>
    <p:sldId id="294" r:id="rId7"/>
    <p:sldId id="268" r:id="rId8"/>
    <p:sldId id="269" r:id="rId9"/>
    <p:sldId id="273" r:id="rId10"/>
    <p:sldId id="283" r:id="rId11"/>
    <p:sldId id="271" r:id="rId12"/>
    <p:sldId id="289" r:id="rId13"/>
    <p:sldId id="290" r:id="rId14"/>
    <p:sldId id="27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07" autoAdjust="0"/>
    <p:restoredTop sz="94660"/>
  </p:normalViewPr>
  <p:slideViewPr>
    <p:cSldViewPr>
      <p:cViewPr varScale="1">
        <p:scale>
          <a:sx n="69" d="100"/>
          <a:sy n="69" d="100"/>
        </p:scale>
        <p:origin x="16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924E5-F85E-4C72-8E99-66C7B03ED86C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51CAA-1B5E-42C2-865D-231C7C7ED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50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0D079D-9CC9-44AC-BD1B-792A664620C8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85900" y="900113"/>
            <a:ext cx="4589463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511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276600" y="1052513"/>
            <a:ext cx="2133600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Arbat-Bold" pitchFamily="2" charset="0"/>
              </a:defRPr>
            </a:lvl1pPr>
          </a:lstStyle>
          <a:p>
            <a:pPr>
              <a:defRPr/>
            </a:pPr>
            <a:fld id="{E33C6A5B-86A4-4B72-8BF6-22486B9CA639}" type="datetimeFigureOut">
              <a:rPr lang="ru-RU"/>
              <a:pPr>
                <a:defRPr/>
              </a:pPr>
              <a:t>17.03.2019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F6929-E81B-41E5-98DF-C5771B6635AD}" type="datetimeFigureOut">
              <a:rPr lang="ru-RU"/>
              <a:pPr>
                <a:defRPr/>
              </a:pPr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4B49F-AA76-4633-8C4D-88D05042E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A3755-2EB4-4C6C-9378-44F1C7B7127C}" type="datetimeFigureOut">
              <a:rPr lang="ru-RU"/>
              <a:pPr>
                <a:defRPr/>
              </a:pPr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282E2-DFAD-445E-B4F2-D41978997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68BD75-17FC-4C43-ADDE-366F4A011962}" type="datetimeFigureOut">
              <a:rPr lang="ru-RU" smtClean="0"/>
              <a:pPr>
                <a:defRPr/>
              </a:pPr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47BE5-178E-495F-ADE7-C8B2498EA5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495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6C51-8231-4ECE-B880-AD10D1844CBC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2866-2DEF-4A8D-B74C-2090422D9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59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38C212-8D50-4ADD-B99F-0618E5FFFBAB}" type="datetimeFigureOut">
              <a:rPr lang="ru-RU" smtClean="0"/>
              <a:pPr>
                <a:defRPr/>
              </a:pPr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1694D-61B4-435D-A035-E924F0BC78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556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A79BC1-E0F5-4678-842E-59913EE350AD}" type="datetimeFigureOut">
              <a:rPr lang="ru-RU" smtClean="0"/>
              <a:pPr>
                <a:defRPr/>
              </a:pPr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39A5E-E60B-4F89-99B3-66310E2F76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111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E7C13A-95A3-4907-8158-F9D3114DFA3D}" type="datetimeFigureOut">
              <a:rPr lang="ru-RU" smtClean="0"/>
              <a:pPr>
                <a:defRPr/>
              </a:pPr>
              <a:t>17.03.2019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EF22F-1D7E-425E-8195-3F8E8264A2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443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C6A5B-86A4-4B72-8BF6-22486B9CA639}" type="datetimeFigureOut">
              <a:rPr lang="ru-RU" smtClean="0"/>
              <a:pPr>
                <a:defRPr/>
              </a:pPr>
              <a:t>17.03.2019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2866-2DEF-4A8D-B74C-2090422D9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45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6C51-8231-4ECE-B880-AD10D1844CBC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2866-2DEF-4A8D-B74C-2090422D9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671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320289-1F2A-4186-95AC-8D1A494909C6}" type="datetimeFigureOut">
              <a:rPr lang="ru-RU" smtClean="0"/>
              <a:pPr>
                <a:defRPr/>
              </a:pPr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46E18-D5E5-4009-A6C0-6377C60216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93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8BD75-17FC-4C43-ADDE-366F4A011962}" type="datetimeFigureOut">
              <a:rPr lang="ru-RU"/>
              <a:pPr>
                <a:defRPr/>
              </a:pPr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47BE5-178E-495F-ADE7-C8B2498EA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CAC7A6-37F8-43DC-B49B-85C904AD005F}" type="datetimeFigureOut">
              <a:rPr lang="ru-RU" smtClean="0"/>
              <a:pPr>
                <a:defRPr/>
              </a:pPr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1CAC0-0BB2-467B-A21A-D0E1FEF04F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134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F6929-E81B-41E5-98DF-C5771B6635AD}" type="datetimeFigureOut">
              <a:rPr lang="ru-RU" smtClean="0"/>
              <a:pPr>
                <a:defRPr/>
              </a:pPr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4B49F-AA76-4633-8C4D-88D05042EC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322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0A3755-2EB4-4C6C-9378-44F1C7B7127C}" type="datetimeFigureOut">
              <a:rPr lang="ru-RU" smtClean="0"/>
              <a:pPr>
                <a:defRPr/>
              </a:pPr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282E2-DFAD-445E-B4F2-D41978997A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86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8C212-8D50-4ADD-B99F-0618E5FFFBAB}" type="datetimeFigureOut">
              <a:rPr lang="ru-RU"/>
              <a:pPr>
                <a:defRPr/>
              </a:pPr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1694D-61B4-435D-A035-E924F0BC7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79BC1-E0F5-4678-842E-59913EE350AD}" type="datetimeFigureOut">
              <a:rPr lang="ru-RU"/>
              <a:pPr>
                <a:defRPr/>
              </a:pPr>
              <a:t>17.03.2019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39A5E-E60B-4F89-99B3-66310E2F7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7C13A-95A3-4907-8158-F9D3114DFA3D}" type="datetimeFigureOut">
              <a:rPr lang="ru-RU"/>
              <a:pPr>
                <a:defRPr/>
              </a:pPr>
              <a:t>17.03.2019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EF22F-1D7E-425E-8195-3F8E8264A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0289-1F2A-4186-95AC-8D1A494909C6}" type="datetimeFigureOut">
              <a:rPr lang="ru-RU"/>
              <a:pPr>
                <a:defRPr/>
              </a:pPr>
              <a:t>17.03.2019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46E18-D5E5-4009-A6C0-6377C6021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AC7A6-37F8-43DC-B49B-85C904AD005F}" type="datetimeFigureOut">
              <a:rPr lang="ru-RU"/>
              <a:pPr>
                <a:defRPr/>
              </a:pPr>
              <a:t>17.03.2019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1CAC0-0BB2-467B-A21A-D0E1FEF04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ul Reaver\Desktop\Новая папка\создание шаблонов\6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09FB36-B401-4279-A850-49264EEB7AAB}" type="datetimeFigureOut">
              <a:rPr lang="ru-RU"/>
              <a:pPr>
                <a:defRPr/>
              </a:pPr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48D62C-01EC-439D-83EA-88AAA2611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Овал 8">
            <a:hlinkClick r:id="" action="ppaction://hlinkshowjump?jump=nextslide"/>
          </p:cNvPr>
          <p:cNvSpPr/>
          <p:nvPr userDrawn="1"/>
        </p:nvSpPr>
        <p:spPr>
          <a:xfrm>
            <a:off x="7812360" y="5517232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Овал 7">
            <a:hlinkClick r:id="" action="ppaction://hlinkshowjump?jump=firstslide"/>
          </p:cNvPr>
          <p:cNvSpPr/>
          <p:nvPr userDrawn="1"/>
        </p:nvSpPr>
        <p:spPr>
          <a:xfrm>
            <a:off x="611560" y="5157192"/>
            <a:ext cx="504056" cy="5040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0" name="Овал 19">
            <a:hlinkClick r:id="" action="ppaction://hlinkshowjump?jump=lastslide"/>
          </p:cNvPr>
          <p:cNvSpPr/>
          <p:nvPr userDrawn="1"/>
        </p:nvSpPr>
        <p:spPr>
          <a:xfrm>
            <a:off x="1043608" y="5589240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7" r:id="rId2"/>
    <p:sldLayoutId id="2147483686" r:id="rId3"/>
    <p:sldLayoutId id="2147483678" r:id="rId4"/>
    <p:sldLayoutId id="2147483679" r:id="rId5"/>
    <p:sldLayoutId id="2147483680" r:id="rId6"/>
    <p:sldLayoutId id="2147483687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bat-Bold" pitchFamily="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bg1"/>
          </a:solidFill>
          <a:latin typeface="Arbat-Bold" pitchFamily="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chemeClr val="bg1"/>
          </a:solidFill>
          <a:latin typeface="Arbat-Bold" pitchFamily="2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bg1"/>
          </a:solidFill>
          <a:latin typeface="Arbat-Bold" pitchFamily="2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bg1"/>
          </a:solidFill>
          <a:latin typeface="Arbat-Bold" pitchFamily="2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bg1"/>
          </a:solidFill>
          <a:latin typeface="Arbat-Bold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09FB36-B401-4279-A850-49264EEB7AAB}" type="datetimeFigureOut">
              <a:rPr lang="ru-RU" smtClean="0"/>
              <a:pPr>
                <a:defRPr/>
              </a:pPr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B48D62C-01EC-439D-83EA-88AAA26117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2" descr="C:\Users\Soul Reaver\Desktop\Новая папка\создание шаблонов\6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>
            <a:hlinkClick r:id="" action="ppaction://hlinkshowjump?jump=nextslide"/>
          </p:cNvPr>
          <p:cNvSpPr/>
          <p:nvPr userDrawn="1"/>
        </p:nvSpPr>
        <p:spPr>
          <a:xfrm>
            <a:off x="7812360" y="5517232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Овал 8">
            <a:hlinkClick r:id="" action="ppaction://hlinkshowjump?jump=firstslide"/>
          </p:cNvPr>
          <p:cNvSpPr/>
          <p:nvPr userDrawn="1"/>
        </p:nvSpPr>
        <p:spPr>
          <a:xfrm>
            <a:off x="611560" y="5157192"/>
            <a:ext cx="504056" cy="5040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0" name="Овал 9">
            <a:hlinkClick r:id="" action="ppaction://hlinkshowjump?jump=lastslide"/>
          </p:cNvPr>
          <p:cNvSpPr/>
          <p:nvPr userDrawn="1"/>
        </p:nvSpPr>
        <p:spPr>
          <a:xfrm>
            <a:off x="1043608" y="5589240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17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image" Target="../media/image19.jpeg"/><Relationship Id="rId21" Type="http://schemas.openxmlformats.org/officeDocument/2006/relationships/image" Target="../media/image14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2.wmf"/><Relationship Id="rId25" Type="http://schemas.openxmlformats.org/officeDocument/2006/relationships/image" Target="../media/image16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8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4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3456384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18 марта</a:t>
            </a:r>
            <a:b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Классная работа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596954"/>
            <a:ext cx="824669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  <a:defRPr/>
            </a:pPr>
            <a:r>
              <a:rPr lang="ru-RU" sz="3200" dirty="0">
                <a:solidFill>
                  <a:schemeClr val="bg1"/>
                </a:solidFill>
              </a:rPr>
              <a:t>Целые и дробные числа вместе составляют множество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8557" y="2056168"/>
            <a:ext cx="4857750" cy="584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Рациональных чисел.</a:t>
            </a:r>
            <a:endParaRPr lang="ru-RU" sz="32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005256"/>
            <a:ext cx="7675761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bg1"/>
                </a:solidFill>
              </a:rPr>
              <a:t>2</a:t>
            </a:r>
            <a:r>
              <a:rPr lang="ru-RU" sz="3200" dirty="0">
                <a:solidFill>
                  <a:schemeClr val="bg1"/>
                </a:solidFill>
              </a:rPr>
              <a:t>. Является ли :</a:t>
            </a:r>
          </a:p>
          <a:p>
            <a:pPr>
              <a:defRPr/>
            </a:pPr>
            <a:r>
              <a:rPr lang="ru-RU" sz="3200" dirty="0">
                <a:solidFill>
                  <a:schemeClr val="bg1"/>
                </a:solidFill>
              </a:rPr>
              <a:t>а) натуральное число рациональным </a:t>
            </a:r>
            <a:r>
              <a:rPr lang="ru-RU" sz="3200" dirty="0" smtClean="0">
                <a:solidFill>
                  <a:schemeClr val="bg1"/>
                </a:solidFill>
              </a:rPr>
              <a:t>числом?</a:t>
            </a:r>
            <a:endParaRPr lang="ru-RU" sz="32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3200" dirty="0">
                <a:solidFill>
                  <a:schemeClr val="bg1"/>
                </a:solidFill>
              </a:rPr>
              <a:t>б) целое число рациональным число?</a:t>
            </a:r>
          </a:p>
          <a:p>
            <a:pPr>
              <a:defRPr/>
            </a:pPr>
            <a:r>
              <a:rPr lang="ru-RU" sz="3200" dirty="0">
                <a:solidFill>
                  <a:schemeClr val="bg1"/>
                </a:solidFill>
              </a:rPr>
              <a:t>в) обыкновенная дробь рациональным </a:t>
            </a:r>
            <a:r>
              <a:rPr lang="ru-RU" sz="3200" dirty="0" smtClean="0">
                <a:solidFill>
                  <a:schemeClr val="bg1"/>
                </a:solidFill>
              </a:rPr>
              <a:t>числом?</a:t>
            </a:r>
            <a:endParaRPr lang="ru-RU" sz="3200" dirty="0">
              <a:solidFill>
                <a:schemeClr val="bg1"/>
              </a:solidFill>
            </a:endParaRPr>
          </a:p>
          <a:p>
            <a:pPr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36691" y="3616877"/>
            <a:ext cx="700087" cy="523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89079" y="4505640"/>
            <a:ext cx="700087" cy="523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22527" y="5209898"/>
            <a:ext cx="700087" cy="523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АБВГДейка</a:t>
            </a:r>
            <a:endParaRPr lang="ru-RU" sz="60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1586445"/>
            <a:ext cx="7615757" cy="400279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_</a:t>
            </a:r>
            <a:r>
              <a:rPr lang="ru-RU" sz="4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трицательное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ч_сло</a:t>
            </a:r>
            <a:endParaRPr lang="ru-RU" sz="40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К__</a:t>
            </a:r>
            <a:r>
              <a:rPr lang="ru-RU" sz="4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рдинатная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пр_мая</a:t>
            </a:r>
            <a:endParaRPr lang="ru-RU" sz="40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4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Н_чало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_</a:t>
            </a:r>
            <a:r>
              <a:rPr lang="ru-RU" sz="4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тсчета</a:t>
            </a:r>
            <a:endParaRPr lang="ru-RU" sz="40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4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Изм_рение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в_личин</a:t>
            </a:r>
            <a:endParaRPr lang="ru-RU" sz="40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4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Ед_ничный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_</a:t>
            </a:r>
            <a:r>
              <a:rPr lang="ru-RU" sz="4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трезок</a:t>
            </a:r>
            <a:endParaRPr lang="ru-RU" sz="40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4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П_л_жительное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ч_сло</a:t>
            </a:r>
            <a:endParaRPr lang="ru-RU" sz="40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Ра__</a:t>
            </a:r>
            <a:r>
              <a:rPr lang="ru-RU" sz="4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тояние</a:t>
            </a:r>
            <a:endParaRPr lang="ru-RU" sz="40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К__</a:t>
            </a:r>
            <a:r>
              <a:rPr lang="ru-RU" sz="4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рдината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точки</a:t>
            </a:r>
          </a:p>
          <a:p>
            <a:pPr marL="0" indent="0" algn="ctr">
              <a:buNone/>
            </a:pPr>
            <a:endParaRPr lang="ru-RU" sz="40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7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АБВГДейка</a:t>
            </a:r>
            <a:endParaRPr lang="ru-RU" sz="60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1586445"/>
            <a:ext cx="7615757" cy="400279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О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трицательное ч</a:t>
            </a:r>
            <a:r>
              <a:rPr lang="ru-RU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и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сло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К</a:t>
            </a:r>
            <a:r>
              <a:rPr lang="ru-RU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оо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рдинатная пр</a:t>
            </a:r>
            <a:r>
              <a:rPr lang="ru-RU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я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мая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Н</a:t>
            </a:r>
            <a:r>
              <a:rPr lang="ru-RU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а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чало </a:t>
            </a:r>
            <a:r>
              <a:rPr lang="ru-RU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о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тсчета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Изм</a:t>
            </a:r>
            <a:r>
              <a:rPr lang="ru-RU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е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рение в</a:t>
            </a:r>
            <a:r>
              <a:rPr lang="ru-RU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е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личин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Ед</a:t>
            </a:r>
            <a:r>
              <a:rPr lang="ru-RU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и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ничный </a:t>
            </a:r>
            <a:r>
              <a:rPr lang="ru-RU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о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трезок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П</a:t>
            </a:r>
            <a:r>
              <a:rPr lang="ru-RU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о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л</a:t>
            </a:r>
            <a:r>
              <a:rPr lang="ru-RU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о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жительное ч</a:t>
            </a:r>
            <a:r>
              <a:rPr lang="ru-RU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и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сло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Ра</a:t>
            </a:r>
            <a:r>
              <a:rPr lang="ru-RU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сс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тояние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К</a:t>
            </a:r>
            <a:r>
              <a:rPr lang="ru-RU" sz="4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оо</a:t>
            </a:r>
            <a:r>
              <a:rPr lang="ru-RU" sz="4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рдината точки</a:t>
            </a:r>
          </a:p>
          <a:p>
            <a:pPr marL="0" indent="0" algn="ctr">
              <a:buNone/>
            </a:pPr>
            <a:endParaRPr lang="ru-RU" sz="40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539552" y="620688"/>
            <a:ext cx="7838603" cy="5485953"/>
            <a:chOff x="539552" y="620688"/>
            <a:chExt cx="7838603" cy="5485953"/>
          </a:xfrm>
        </p:grpSpPr>
        <p:pic>
          <p:nvPicPr>
            <p:cNvPr id="1946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92280" y="620688"/>
              <a:ext cx="128587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5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4797152"/>
              <a:ext cx="1285875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5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99592" y="5373216"/>
              <a:ext cx="128587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301208"/>
            <a:ext cx="1285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83568" y="593610"/>
            <a:ext cx="7694587" cy="4255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600" b="1" dirty="0">
                <a:solidFill>
                  <a:schemeClr val="bg1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sz="6600" b="1" dirty="0">
              <a:solidFill>
                <a:schemeClr val="bg1"/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dirty="0" smtClean="0">
                <a:solidFill>
                  <a:schemeClr val="bg1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Читать п</a:t>
            </a:r>
            <a:r>
              <a:rPr lang="ru-RU" sz="5400" dirty="0">
                <a:solidFill>
                  <a:schemeClr val="bg1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11.1 выучить определение, решить № 863, 872 (а)</a:t>
            </a:r>
            <a:endParaRPr lang="ru-RU" sz="5400" dirty="0">
              <a:solidFill>
                <a:schemeClr val="bg1"/>
              </a:solidFill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32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97152"/>
            <a:ext cx="12858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373216"/>
            <a:ext cx="1285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620688"/>
            <a:ext cx="1285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301208"/>
            <a:ext cx="1285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339752" y="1124744"/>
            <a:ext cx="6285384" cy="2007096"/>
          </a:xfrm>
        </p:spPr>
        <p:txBody>
          <a:bodyPr/>
          <a:lstStyle/>
          <a:p>
            <a:pPr algn="l"/>
            <a:r>
              <a:rPr lang="ru-RU" dirty="0" smtClean="0">
                <a:latin typeface="Monotype Corsiva" pitchFamily="66" charset="0"/>
              </a:rPr>
              <a:t>Знание – самое превосходное из владений. Все стремятся к нему, само же оно не приходит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/>
              <a:t> 		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Ал - Бируни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1bab6a72db08a0825ded35f945c7f2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068960"/>
            <a:ext cx="2880320" cy="31854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539552" y="620688"/>
            <a:ext cx="7838603" cy="5485953"/>
            <a:chOff x="539552" y="620688"/>
            <a:chExt cx="7838603" cy="5485953"/>
          </a:xfrm>
        </p:grpSpPr>
        <p:pic>
          <p:nvPicPr>
            <p:cNvPr id="1946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92280" y="620688"/>
              <a:ext cx="128587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5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4797152"/>
              <a:ext cx="1285875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5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99592" y="5373216"/>
              <a:ext cx="128587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301208"/>
            <a:ext cx="1285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620688"/>
                <a:ext cx="7272808" cy="5505475"/>
              </a:xfrm>
            </p:spPr>
            <p:txBody>
              <a:bodyPr/>
              <a:lstStyle/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ru-RU" sz="5000" b="1" dirty="0" smtClean="0"/>
                  <a:t>0,4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0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5000" b="1" i="1"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sz="5000" b="1" dirty="0"/>
                  <a:t> </a:t>
                </a:r>
                <a:r>
                  <a:rPr lang="ru-RU" sz="5000" b="1" dirty="0" smtClean="0"/>
                  <a:t>;  </a:t>
                </a:r>
                <a14:m>
                  <m:oMath xmlns:m="http://schemas.openxmlformats.org/officeDocument/2006/math">
                    <m:r>
                      <a:rPr lang="ru-RU" sz="5000" b="1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5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000" b="1" i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5000" b="1" i="1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5000" b="1" dirty="0"/>
                  <a:t>  </a:t>
                </a:r>
                <a:r>
                  <a:rPr lang="ru-RU" sz="5000" b="1" dirty="0" smtClean="0"/>
                  <a:t>; 2,3 ; </a:t>
                </a:r>
                <a14:m>
                  <m:oMath xmlns:m="http://schemas.openxmlformats.org/officeDocument/2006/math">
                    <m:r>
                      <a:rPr lang="ru-RU" sz="5000" b="1" i="1">
                        <a:latin typeface="Cambria Math" panose="02040503050406030204" pitchFamily="18" charset="0"/>
                      </a:rPr>
                      <m:t>𝟒</m:t>
                    </m:r>
                    <m:f>
                      <m:fPr>
                        <m:ctrlPr>
                          <a:rPr lang="ru-RU" sz="5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50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5000" b="1" dirty="0" smtClean="0"/>
                  <a:t>  ; -1,5 ;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0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5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5000" b="1" dirty="0"/>
                  <a:t>  </a:t>
                </a:r>
                <a:r>
                  <a:rPr lang="ru-RU" sz="5000" b="1" dirty="0" smtClean="0"/>
                  <a:t>; 10 ; -5 ; 6 ; 0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5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5000" b="1" dirty="0"/>
                  <a:t>  </a:t>
                </a:r>
                <a:r>
                  <a:rPr lang="ru-RU" sz="5000" b="1" dirty="0" smtClean="0"/>
                  <a:t>-0, 16 ;  </a:t>
                </a:r>
                <a14:m>
                  <m:oMath xmlns:m="http://schemas.openxmlformats.org/officeDocument/2006/math">
                    <m:r>
                      <a:rPr lang="ru-RU" sz="5000" b="1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5000" b="1" i="1" dirty="0" smtClean="0">
                        <a:latin typeface="Cambria Math" panose="02040503050406030204" pitchFamily="18" charset="0"/>
                      </a:rPr>
                      <m:t>𝟑</m:t>
                    </m:r>
                    <m:f>
                      <m:fPr>
                        <m:ctrlPr>
                          <a:rPr lang="ru-RU" sz="5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5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5000" b="1" dirty="0" smtClean="0"/>
                  <a:t> 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000" b="1" i="1" smtClean="0"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sz="5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5000" b="1" dirty="0"/>
              </a:p>
              <a:p>
                <a:pPr algn="ctr">
                  <a:lnSpc>
                    <a:spcPct val="150000"/>
                  </a:lnSpc>
                </a:pPr>
                <a:endParaRPr lang="ru-RU" sz="4400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620688"/>
                <a:ext cx="7272808" cy="5505475"/>
              </a:xfrm>
              <a:blipFill>
                <a:blip r:embed="rId3"/>
                <a:stretch>
                  <a:fillRect l="-2934" r="-53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84784"/>
            <a:ext cx="7772400" cy="136207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Рациональные числа.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17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64704"/>
            <a:ext cx="7772400" cy="5328592"/>
          </a:xfrm>
        </p:spPr>
        <p:txBody>
          <a:bodyPr/>
          <a:lstStyle/>
          <a:p>
            <a:pPr algn="ctr"/>
            <a:r>
              <a:rPr lang="ru-RU" sz="4800" dirty="0" smtClean="0"/>
              <a:t>Целые и дробные числа вместе составляют множество рациональных чисел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1876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539552" y="620688"/>
            <a:ext cx="7838603" cy="5485953"/>
            <a:chOff x="539552" y="620688"/>
            <a:chExt cx="7838603" cy="5485953"/>
          </a:xfrm>
        </p:grpSpPr>
        <p:pic>
          <p:nvPicPr>
            <p:cNvPr id="1946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92280" y="620688"/>
              <a:ext cx="128587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5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4797152"/>
              <a:ext cx="1285875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5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99592" y="5373216"/>
              <a:ext cx="128587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301208"/>
            <a:ext cx="1285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87624" y="2132856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chemeClr val="bg1"/>
                </a:solidFill>
                <a:latin typeface="Monotype Corsiva" pitchFamily="66" charset="0"/>
              </a:rPr>
              <a:t>Физкультминутка</a:t>
            </a:r>
            <a:endParaRPr lang="ru-RU" sz="72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495800" y="2667000"/>
            <a:ext cx="4343400" cy="304800"/>
            <a:chOff x="2688" y="1680"/>
            <a:chExt cx="2736" cy="192"/>
          </a:xfrm>
        </p:grpSpPr>
        <p:sp>
          <p:nvSpPr>
            <p:cNvPr id="8195" name="Line 3"/>
            <p:cNvSpPr>
              <a:spLocks noChangeShapeType="1"/>
            </p:cNvSpPr>
            <p:nvPr/>
          </p:nvSpPr>
          <p:spPr bwMode="auto">
            <a:xfrm>
              <a:off x="2736" y="1776"/>
              <a:ext cx="2688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2688" y="172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3072" y="1680"/>
              <a:ext cx="0" cy="192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3408" y="1680"/>
              <a:ext cx="0" cy="192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3744" y="1680"/>
              <a:ext cx="0" cy="192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4080" y="1680"/>
              <a:ext cx="0" cy="192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4416" y="1680"/>
              <a:ext cx="0" cy="192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4752" y="1680"/>
              <a:ext cx="0" cy="192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5088" y="1680"/>
              <a:ext cx="0" cy="192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419600" y="28956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2F0A6"/>
                </a:solidFill>
              </a:rPr>
              <a:t>0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953000" y="28956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2F0A6"/>
                </a:solidFill>
              </a:rPr>
              <a:t>1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019800" y="28956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2F0A6"/>
                </a:solidFill>
              </a:rPr>
              <a:t>3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8153400" y="28956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2F0A6"/>
                </a:solidFill>
              </a:rPr>
              <a:t>7</a:t>
            </a:r>
          </a:p>
        </p:txBody>
      </p:sp>
      <p:sp>
        <p:nvSpPr>
          <p:cNvPr id="8208" name="AutoShape 16"/>
          <p:cNvSpPr>
            <a:spLocks/>
          </p:cNvSpPr>
          <p:nvPr/>
        </p:nvSpPr>
        <p:spPr bwMode="auto">
          <a:xfrm rot="5400000">
            <a:off x="6477000" y="304800"/>
            <a:ext cx="381000" cy="4191000"/>
          </a:xfrm>
          <a:prstGeom prst="leftBrace">
            <a:avLst>
              <a:gd name="adj1" fmla="val 91667"/>
              <a:gd name="adj2" fmla="val 50000"/>
            </a:avLst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334000" y="1752600"/>
            <a:ext cx="2805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2F0A6"/>
                </a:solidFill>
              </a:rPr>
              <a:t>координатный луч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733800" y="2895600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2F0A6"/>
                </a:solidFill>
              </a:rPr>
              <a:t>-1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2514600" y="2895600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2F0A6"/>
                </a:solidFill>
              </a:rPr>
              <a:t>-3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52400" y="2667000"/>
            <a:ext cx="4343400" cy="304800"/>
            <a:chOff x="96" y="1680"/>
            <a:chExt cx="2736" cy="192"/>
          </a:xfrm>
        </p:grpSpPr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 flipH="1">
              <a:off x="96" y="1776"/>
              <a:ext cx="2736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>
              <a:off x="2544" y="1680"/>
              <a:ext cx="0" cy="192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>
              <a:off x="2160" y="1680"/>
              <a:ext cx="0" cy="192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>
              <a:off x="1776" y="1680"/>
              <a:ext cx="0" cy="192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217" name="Line 25"/>
            <p:cNvSpPr>
              <a:spLocks noChangeShapeType="1"/>
            </p:cNvSpPr>
            <p:nvPr/>
          </p:nvSpPr>
          <p:spPr bwMode="auto">
            <a:xfrm>
              <a:off x="1392" y="1680"/>
              <a:ext cx="0" cy="192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218" name="Line 26"/>
            <p:cNvSpPr>
              <a:spLocks noChangeShapeType="1"/>
            </p:cNvSpPr>
            <p:nvPr/>
          </p:nvSpPr>
          <p:spPr bwMode="auto">
            <a:xfrm>
              <a:off x="1008" y="1680"/>
              <a:ext cx="0" cy="192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219" name="Line 27"/>
            <p:cNvSpPr>
              <a:spLocks noChangeShapeType="1"/>
            </p:cNvSpPr>
            <p:nvPr/>
          </p:nvSpPr>
          <p:spPr bwMode="auto">
            <a:xfrm>
              <a:off x="624" y="1680"/>
              <a:ext cx="0" cy="192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>
              <a:off x="240" y="1680"/>
              <a:ext cx="0" cy="192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0" y="2895600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2F0A6"/>
                </a:solidFill>
              </a:rPr>
              <a:t>-7</a:t>
            </a:r>
          </a:p>
        </p:txBody>
      </p:sp>
      <p:sp>
        <p:nvSpPr>
          <p:cNvPr id="8222" name="AutoShape 30"/>
          <p:cNvSpPr>
            <a:spLocks/>
          </p:cNvSpPr>
          <p:nvPr/>
        </p:nvSpPr>
        <p:spPr bwMode="auto">
          <a:xfrm rot="5400000">
            <a:off x="2209800" y="304800"/>
            <a:ext cx="381000" cy="4191000"/>
          </a:xfrm>
          <a:prstGeom prst="leftBrace">
            <a:avLst>
              <a:gd name="adj1" fmla="val 91667"/>
              <a:gd name="adj2" fmla="val 50000"/>
            </a:avLst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838200" y="1752600"/>
            <a:ext cx="312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2F0A6"/>
                </a:solidFill>
              </a:rPr>
              <a:t>дополнительный луч</a:t>
            </a:r>
          </a:p>
        </p:txBody>
      </p:sp>
      <p:sp>
        <p:nvSpPr>
          <p:cNvPr id="8224" name="AutoShape 32"/>
          <p:cNvSpPr>
            <a:spLocks/>
          </p:cNvSpPr>
          <p:nvPr/>
        </p:nvSpPr>
        <p:spPr bwMode="auto">
          <a:xfrm rot="-5400000">
            <a:off x="4076700" y="-190500"/>
            <a:ext cx="762000" cy="8305800"/>
          </a:xfrm>
          <a:prstGeom prst="leftBrace">
            <a:avLst>
              <a:gd name="adj1" fmla="val 90833"/>
              <a:gd name="adj2" fmla="val 50000"/>
            </a:avLst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2362200" y="4419600"/>
            <a:ext cx="4271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2F0A6"/>
                </a:solidFill>
              </a:rPr>
              <a:t>координатная прямая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191000" y="4343400"/>
            <a:ext cx="565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FFFF99"/>
                </a:solidFill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utoUpdateAnimBg="0"/>
      <p:bldP spid="8206" grpId="0" autoUpdateAnimBg="0"/>
      <p:bldP spid="8207" grpId="0" autoUpdateAnimBg="0"/>
      <p:bldP spid="8208" grpId="0" animBg="1"/>
      <p:bldP spid="8209" grpId="0" autoUpdateAnimBg="0"/>
      <p:bldP spid="8210" grpId="0" autoUpdateAnimBg="0"/>
      <p:bldP spid="8211" grpId="0" autoUpdateAnimBg="0"/>
      <p:bldP spid="8221" grpId="0" autoUpdateAnimBg="0"/>
      <p:bldP spid="8222" grpId="0" animBg="1"/>
      <p:bldP spid="8223" grpId="0" autoUpdateAnimBg="0"/>
      <p:bldP spid="8224" grpId="0" animBg="1"/>
      <p:bldP spid="8225" grpId="0" autoUpdateAnimBg="0"/>
      <p:bldP spid="822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162" y="169625"/>
            <a:ext cx="9260947" cy="6938169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9942"/>
              </p:ext>
            </p:extLst>
          </p:nvPr>
        </p:nvGraphicFramePr>
        <p:xfrm>
          <a:off x="-10185" y="1952627"/>
          <a:ext cx="9144006" cy="21431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0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8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08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08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08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20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20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20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20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20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5207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5207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520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5207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5207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5207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5207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5207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5207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5207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5207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5207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5207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35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6" marR="45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111" name="AutoShape 1"/>
          <p:cNvCxnSpPr>
            <a:cxnSpLocks noChangeShapeType="1"/>
          </p:cNvCxnSpPr>
          <p:nvPr/>
        </p:nvCxnSpPr>
        <p:spPr bwMode="auto">
          <a:xfrm>
            <a:off x="-79375" y="3000375"/>
            <a:ext cx="9223375" cy="4763"/>
          </a:xfrm>
          <a:prstGeom prst="straightConnector1">
            <a:avLst/>
          </a:prstGeom>
          <a:noFill/>
          <a:ln w="825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3" name="Овал 5"/>
          <p:cNvSpPr>
            <a:spLocks noChangeArrowheads="1"/>
          </p:cNvSpPr>
          <p:nvPr/>
        </p:nvSpPr>
        <p:spPr bwMode="auto">
          <a:xfrm>
            <a:off x="4429125" y="285750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cxnSp>
        <p:nvCxnSpPr>
          <p:cNvPr id="8" name="Прямая соединительная линия 7"/>
          <p:cNvCxnSpPr/>
          <p:nvPr/>
        </p:nvCxnSpPr>
        <p:spPr bwMode="auto">
          <a:xfrm rot="5400000">
            <a:off x="7180263" y="2963863"/>
            <a:ext cx="357187" cy="1587"/>
          </a:xfrm>
          <a:prstGeom prst="line">
            <a:avLst/>
          </a:prstGeom>
          <a:ln w="317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 bwMode="auto">
          <a:xfrm rot="5400000">
            <a:off x="5822950" y="2963863"/>
            <a:ext cx="357187" cy="1588"/>
          </a:xfrm>
          <a:prstGeom prst="line">
            <a:avLst/>
          </a:prstGeom>
          <a:ln w="317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 bwMode="auto">
          <a:xfrm rot="5400000">
            <a:off x="2965450" y="2963863"/>
            <a:ext cx="357187" cy="1588"/>
          </a:xfrm>
          <a:prstGeom prst="line">
            <a:avLst/>
          </a:prstGeom>
          <a:ln w="317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 bwMode="auto">
          <a:xfrm rot="5400000">
            <a:off x="1608138" y="2963863"/>
            <a:ext cx="357187" cy="1587"/>
          </a:xfrm>
          <a:prstGeom prst="line">
            <a:avLst/>
          </a:prstGeom>
          <a:ln w="317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179388" y="2963863"/>
            <a:ext cx="357187" cy="1587"/>
          </a:xfrm>
          <a:prstGeom prst="line">
            <a:avLst/>
          </a:prstGeom>
          <a:ln w="317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309" name="TextBox 12"/>
          <p:cNvSpPr txBox="1">
            <a:spLocks noChangeArrowheads="1"/>
          </p:cNvSpPr>
          <p:nvPr/>
        </p:nvSpPr>
        <p:spPr bwMode="auto">
          <a:xfrm>
            <a:off x="500063" y="2286000"/>
            <a:ext cx="571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 sz="4000" b="1" i="1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A</a:t>
            </a:r>
            <a:endParaRPr lang="ru-RU" altLang="ru-RU" sz="4000" b="1" i="1">
              <a:solidFill>
                <a:srgbClr val="0070C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4310" name="Овал 14"/>
          <p:cNvSpPr>
            <a:spLocks noChangeArrowheads="1"/>
          </p:cNvSpPr>
          <p:nvPr/>
        </p:nvSpPr>
        <p:spPr bwMode="auto">
          <a:xfrm>
            <a:off x="571500" y="2857500"/>
            <a:ext cx="214313" cy="214313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311" name="Овал 15"/>
          <p:cNvSpPr>
            <a:spLocks noChangeArrowheads="1"/>
          </p:cNvSpPr>
          <p:nvPr/>
        </p:nvSpPr>
        <p:spPr bwMode="auto">
          <a:xfrm>
            <a:off x="6215063" y="2857500"/>
            <a:ext cx="214312" cy="214313"/>
          </a:xfrm>
          <a:prstGeom prst="ellipse">
            <a:avLst/>
          </a:prstGeom>
          <a:solidFill>
            <a:srgbClr val="99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312" name="TextBox 16"/>
          <p:cNvSpPr txBox="1">
            <a:spLocks noChangeArrowheads="1"/>
          </p:cNvSpPr>
          <p:nvPr/>
        </p:nvSpPr>
        <p:spPr bwMode="auto">
          <a:xfrm>
            <a:off x="6072188" y="2286000"/>
            <a:ext cx="571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 sz="4000" b="1" i="1">
                <a:solidFill>
                  <a:srgbClr val="9900FF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B</a:t>
            </a:r>
            <a:endParaRPr lang="ru-RU" altLang="ru-RU" sz="4000" b="1" i="1">
              <a:solidFill>
                <a:srgbClr val="9900FF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4313" name="Овал 17"/>
          <p:cNvSpPr>
            <a:spLocks noChangeArrowheads="1"/>
          </p:cNvSpPr>
          <p:nvPr/>
        </p:nvSpPr>
        <p:spPr bwMode="auto">
          <a:xfrm>
            <a:off x="2286000" y="2857500"/>
            <a:ext cx="214313" cy="214313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314" name="Овал 18"/>
          <p:cNvSpPr>
            <a:spLocks noChangeArrowheads="1"/>
          </p:cNvSpPr>
          <p:nvPr/>
        </p:nvSpPr>
        <p:spPr bwMode="auto">
          <a:xfrm>
            <a:off x="8001000" y="2857500"/>
            <a:ext cx="214313" cy="214313"/>
          </a:xfrm>
          <a:prstGeom prst="ellipse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315" name="TextBox 19"/>
          <p:cNvSpPr txBox="1">
            <a:spLocks noChangeArrowheads="1"/>
          </p:cNvSpPr>
          <p:nvPr/>
        </p:nvSpPr>
        <p:spPr bwMode="auto">
          <a:xfrm>
            <a:off x="2143125" y="2286000"/>
            <a:ext cx="571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 sz="4000" b="1" i="1">
                <a:solidFill>
                  <a:srgbClr val="00B05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C</a:t>
            </a:r>
            <a:endParaRPr lang="ru-RU" altLang="ru-RU" sz="4000" b="1" i="1">
              <a:solidFill>
                <a:srgbClr val="00B05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4316" name="TextBox 20"/>
          <p:cNvSpPr txBox="1">
            <a:spLocks noChangeArrowheads="1"/>
          </p:cNvSpPr>
          <p:nvPr/>
        </p:nvSpPr>
        <p:spPr bwMode="auto">
          <a:xfrm>
            <a:off x="7786688" y="2286000"/>
            <a:ext cx="571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 sz="4000" b="1" i="1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D</a:t>
            </a:r>
            <a:endParaRPr lang="ru-RU" altLang="ru-RU" sz="4000" b="1" i="1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4317" name="TextBox 21"/>
          <p:cNvSpPr txBox="1">
            <a:spLocks noChangeArrowheads="1"/>
          </p:cNvSpPr>
          <p:nvPr/>
        </p:nvSpPr>
        <p:spPr bwMode="auto">
          <a:xfrm>
            <a:off x="4214813" y="2286000"/>
            <a:ext cx="571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 sz="4000" b="1" i="1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O</a:t>
            </a:r>
            <a:endParaRPr lang="ru-RU" altLang="ru-RU" sz="4000" b="1" i="1">
              <a:solidFill>
                <a:srgbClr val="FF00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277407"/>
              </p:ext>
            </p:extLst>
          </p:nvPr>
        </p:nvGraphicFramePr>
        <p:xfrm>
          <a:off x="2876550" y="3272321"/>
          <a:ext cx="428092" cy="440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0" name="Уравнение" r:id="rId4" imgW="203024" imgH="164957" progId="Equation.3">
                  <p:embed/>
                </p:oleObj>
              </mc:Choice>
              <mc:Fallback>
                <p:oleObj name="Уравнение" r:id="rId4" imgW="203024" imgH="164957" progId="Equation.3">
                  <p:embed/>
                  <p:pic>
                    <p:nvPicPr>
                      <p:cNvPr id="0" name="Picture 5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3272321"/>
                        <a:ext cx="428092" cy="440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628487"/>
              </p:ext>
            </p:extLst>
          </p:nvPr>
        </p:nvGraphicFramePr>
        <p:xfrm>
          <a:off x="5878512" y="3236509"/>
          <a:ext cx="216570" cy="402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1" name="Уравнение" r:id="rId6" imgW="88560" imgH="164880" progId="Equation.3">
                  <p:embed/>
                </p:oleObj>
              </mc:Choice>
              <mc:Fallback>
                <p:oleObj name="Уравнение" r:id="rId6" imgW="88560" imgH="164880" progId="Equation.3">
                  <p:embed/>
                  <p:pic>
                    <p:nvPicPr>
                      <p:cNvPr id="0" name="Picture 5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512" y="3236509"/>
                        <a:ext cx="216570" cy="4022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4376738" y="3125788"/>
          <a:ext cx="31908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2" name="Формула" r:id="rId8" imgW="126725" imgH="177415" progId="Equation.3">
                  <p:embed/>
                </p:oleObj>
              </mc:Choice>
              <mc:Fallback>
                <p:oleObj name="Формула" r:id="rId8" imgW="126725" imgH="177415" progId="Equation.3">
                  <p:embed/>
                  <p:pic>
                    <p:nvPicPr>
                      <p:cNvPr id="0" name="Picture 5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6738" y="3125788"/>
                        <a:ext cx="319087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110183"/>
              </p:ext>
            </p:extLst>
          </p:nvPr>
        </p:nvGraphicFramePr>
        <p:xfrm>
          <a:off x="290690" y="3143927"/>
          <a:ext cx="785812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3" name="Уравнение" r:id="rId10" imgW="355292" imgH="393359" progId="Equation.3">
                  <p:embed/>
                </p:oleObj>
              </mc:Choice>
              <mc:Fallback>
                <p:oleObj name="Уравнение" r:id="rId10" imgW="355292" imgH="393359" progId="Equation.3">
                  <p:embed/>
                  <p:pic>
                    <p:nvPicPr>
                      <p:cNvPr id="0" name="Picture 5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90" y="3143927"/>
                        <a:ext cx="785812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850986"/>
              </p:ext>
            </p:extLst>
          </p:nvPr>
        </p:nvGraphicFramePr>
        <p:xfrm>
          <a:off x="1884363" y="3104356"/>
          <a:ext cx="7302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4" name="Формула" r:id="rId12" imgW="330057" imgH="393529" progId="Equation.3">
                  <p:embed/>
                </p:oleObj>
              </mc:Choice>
              <mc:Fallback>
                <p:oleObj name="Формула" r:id="rId12" imgW="330057" imgH="393529" progId="Equation.3">
                  <p:embed/>
                  <p:pic>
                    <p:nvPicPr>
                      <p:cNvPr id="0" name="Picture 5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363" y="3104356"/>
                        <a:ext cx="73025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031060"/>
              </p:ext>
            </p:extLst>
          </p:nvPr>
        </p:nvGraphicFramePr>
        <p:xfrm>
          <a:off x="6167438" y="3024189"/>
          <a:ext cx="4762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5" name="Уравнение" r:id="rId14" imgW="215640" imgH="393480" progId="Equation.3">
                  <p:embed/>
                </p:oleObj>
              </mc:Choice>
              <mc:Fallback>
                <p:oleObj name="Уравнение" r:id="rId14" imgW="215640" imgH="393480" progId="Equation.3">
                  <p:embed/>
                  <p:pic>
                    <p:nvPicPr>
                      <p:cNvPr id="0" name="Picture 5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8" y="3024189"/>
                        <a:ext cx="47625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939919"/>
              </p:ext>
            </p:extLst>
          </p:nvPr>
        </p:nvGraphicFramePr>
        <p:xfrm>
          <a:off x="7841456" y="3024189"/>
          <a:ext cx="5334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6" name="Формула" r:id="rId16" imgW="241195" imgH="393529" progId="Equation.3">
                  <p:embed/>
                </p:oleObj>
              </mc:Choice>
              <mc:Fallback>
                <p:oleObj name="Формула" r:id="rId16" imgW="241195" imgH="393529" progId="Equation.3">
                  <p:embed/>
                  <p:pic>
                    <p:nvPicPr>
                      <p:cNvPr id="0" name="Picture 5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1456" y="3024189"/>
                        <a:ext cx="53340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285750" y="4643438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 dirty="0">
                <a:solidFill>
                  <a:schemeClr val="accent5">
                    <a:lumMod val="10000"/>
                  </a:schemeClr>
                </a:solidFill>
                <a:latin typeface="Monotype Corsiva" pitchFamily="66" charset="0"/>
                <a:cs typeface="Times New Roman" pitchFamily="18" charset="0"/>
              </a:rPr>
              <a:t>A</a:t>
            </a:r>
            <a:endParaRPr lang="ru-RU" sz="4000" b="1" i="1" dirty="0">
              <a:solidFill>
                <a:schemeClr val="accent5">
                  <a:lumMod val="1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2" name="Object 216"/>
          <p:cNvGraphicFramePr>
            <a:graphicFrameLocks noChangeAspect="1"/>
          </p:cNvGraphicFramePr>
          <p:nvPr/>
        </p:nvGraphicFramePr>
        <p:xfrm>
          <a:off x="804863" y="4530725"/>
          <a:ext cx="117792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7" name="Уравнение" r:id="rId18" imgW="533169" imgH="431613" progId="Equation.3">
                  <p:embed/>
                </p:oleObj>
              </mc:Choice>
              <mc:Fallback>
                <p:oleObj name="Уравнение" r:id="rId18" imgW="533169" imgH="431613" progId="Equation.3">
                  <p:embed/>
                  <p:pic>
                    <p:nvPicPr>
                      <p:cNvPr id="0" name="Picture 5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863" y="4530725"/>
                        <a:ext cx="1177925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2428875" y="4643438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 dirty="0">
                <a:solidFill>
                  <a:schemeClr val="accent5">
                    <a:lumMod val="10000"/>
                  </a:schemeClr>
                </a:solidFill>
                <a:latin typeface="Monotype Corsiva" pitchFamily="66" charset="0"/>
                <a:cs typeface="Times New Roman" pitchFamily="18" charset="0"/>
              </a:rPr>
              <a:t>B</a:t>
            </a:r>
            <a:endParaRPr lang="ru-RU" sz="4000" b="1" i="1" dirty="0">
              <a:solidFill>
                <a:schemeClr val="accent5">
                  <a:lumMod val="1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3" name="Object 217"/>
          <p:cNvGraphicFramePr>
            <a:graphicFrameLocks noChangeAspect="1"/>
          </p:cNvGraphicFramePr>
          <p:nvPr/>
        </p:nvGraphicFramePr>
        <p:xfrm>
          <a:off x="2876550" y="4530725"/>
          <a:ext cx="868363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8" name="Формула" r:id="rId20" imgW="393529" imgH="431613" progId="Equation.3">
                  <p:embed/>
                </p:oleObj>
              </mc:Choice>
              <mc:Fallback>
                <p:oleObj name="Формула" r:id="rId20" imgW="393529" imgH="431613" progId="Equation.3">
                  <p:embed/>
                  <p:pic>
                    <p:nvPicPr>
                      <p:cNvPr id="0" name="Picture 5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4530725"/>
                        <a:ext cx="868363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19"/>
          <p:cNvSpPr txBox="1">
            <a:spLocks noChangeArrowheads="1"/>
          </p:cNvSpPr>
          <p:nvPr/>
        </p:nvSpPr>
        <p:spPr bwMode="auto">
          <a:xfrm>
            <a:off x="4286250" y="4643438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 dirty="0">
                <a:solidFill>
                  <a:schemeClr val="accent5">
                    <a:lumMod val="10000"/>
                  </a:schemeClr>
                </a:solidFill>
                <a:latin typeface="Monotype Corsiva" pitchFamily="66" charset="0"/>
                <a:cs typeface="Times New Roman" pitchFamily="18" charset="0"/>
              </a:rPr>
              <a:t>C</a:t>
            </a:r>
            <a:endParaRPr lang="ru-RU" sz="4000" b="1" i="1" dirty="0">
              <a:solidFill>
                <a:schemeClr val="accent5">
                  <a:lumMod val="1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5" name="Object 218"/>
          <p:cNvGraphicFramePr>
            <a:graphicFrameLocks noChangeAspect="1"/>
          </p:cNvGraphicFramePr>
          <p:nvPr/>
        </p:nvGraphicFramePr>
        <p:xfrm>
          <a:off x="4733925" y="4530725"/>
          <a:ext cx="1122363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9" name="Формула" r:id="rId22" imgW="508000" imgH="431800" progId="Equation.3">
                  <p:embed/>
                </p:oleObj>
              </mc:Choice>
              <mc:Fallback>
                <p:oleObj name="Формула" r:id="rId22" imgW="508000" imgH="431800" progId="Equation.3">
                  <p:embed/>
                  <p:pic>
                    <p:nvPicPr>
                      <p:cNvPr id="0" name="Picture 5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925" y="4530725"/>
                        <a:ext cx="1122363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20"/>
          <p:cNvSpPr txBox="1">
            <a:spLocks noChangeArrowheads="1"/>
          </p:cNvSpPr>
          <p:nvPr/>
        </p:nvSpPr>
        <p:spPr bwMode="auto">
          <a:xfrm>
            <a:off x="6643688" y="4643438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 dirty="0">
                <a:solidFill>
                  <a:schemeClr val="accent5">
                    <a:lumMod val="10000"/>
                  </a:schemeClr>
                </a:solidFill>
                <a:latin typeface="Monotype Corsiva" pitchFamily="66" charset="0"/>
                <a:cs typeface="Times New Roman" pitchFamily="18" charset="0"/>
              </a:rPr>
              <a:t>D</a:t>
            </a:r>
            <a:endParaRPr lang="ru-RU" sz="4000" b="1" i="1" dirty="0">
              <a:solidFill>
                <a:schemeClr val="accent5">
                  <a:lumMod val="1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6" name="Object 219"/>
          <p:cNvGraphicFramePr>
            <a:graphicFrameLocks noChangeAspect="1"/>
          </p:cNvGraphicFramePr>
          <p:nvPr/>
        </p:nvGraphicFramePr>
        <p:xfrm>
          <a:off x="7116763" y="4500563"/>
          <a:ext cx="898525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60" name="Формула" r:id="rId24" imgW="406224" imgH="431613" progId="Equation.3">
                  <p:embed/>
                </p:oleObj>
              </mc:Choice>
              <mc:Fallback>
                <p:oleObj name="Формула" r:id="rId24" imgW="406224" imgH="431613" progId="Equation.3">
                  <p:embed/>
                  <p:pic>
                    <p:nvPicPr>
                      <p:cNvPr id="0" name="Picture 5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6763" y="4500563"/>
                        <a:ext cx="898525" cy="954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21"/>
          <p:cNvGraphicFramePr>
            <a:graphicFrameLocks noChangeAspect="1"/>
          </p:cNvGraphicFramePr>
          <p:nvPr/>
        </p:nvGraphicFramePr>
        <p:xfrm>
          <a:off x="4786313" y="5572125"/>
          <a:ext cx="1122362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61" name="Формула" r:id="rId26" imgW="508000" imgH="431800" progId="Equation.3">
                  <p:embed/>
                </p:oleObj>
              </mc:Choice>
              <mc:Fallback>
                <p:oleObj name="Формула" r:id="rId26" imgW="508000" imgH="431800" progId="Equation.3">
                  <p:embed/>
                  <p:pic>
                    <p:nvPicPr>
                      <p:cNvPr id="0" name="Picture 5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5572125"/>
                        <a:ext cx="1122362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22"/>
          <p:cNvGraphicFramePr>
            <a:graphicFrameLocks noChangeAspect="1"/>
          </p:cNvGraphicFramePr>
          <p:nvPr/>
        </p:nvGraphicFramePr>
        <p:xfrm>
          <a:off x="7143750" y="5572125"/>
          <a:ext cx="89852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62" name="Формула" r:id="rId28" imgW="406224" imgH="431613" progId="Equation.3">
                  <p:embed/>
                </p:oleObj>
              </mc:Choice>
              <mc:Fallback>
                <p:oleObj name="Формула" r:id="rId28" imgW="406224" imgH="431613" progId="Equation.3">
                  <p:embed/>
                  <p:pic>
                    <p:nvPicPr>
                      <p:cNvPr id="0" name="Picture 5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0" y="5572125"/>
                        <a:ext cx="898525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19"/>
          <p:cNvSpPr txBox="1">
            <a:spLocks noChangeArrowheads="1"/>
          </p:cNvSpPr>
          <p:nvPr/>
        </p:nvSpPr>
        <p:spPr bwMode="auto">
          <a:xfrm>
            <a:off x="4214813" y="571500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 dirty="0">
                <a:solidFill>
                  <a:schemeClr val="accent5">
                    <a:lumMod val="10000"/>
                  </a:schemeClr>
                </a:solidFill>
                <a:latin typeface="Monotype Corsiva" pitchFamily="66" charset="0"/>
                <a:cs typeface="Times New Roman" pitchFamily="18" charset="0"/>
              </a:rPr>
              <a:t>C</a:t>
            </a:r>
            <a:endParaRPr lang="ru-RU" sz="4000" b="1" i="1" dirty="0">
              <a:solidFill>
                <a:schemeClr val="accent5">
                  <a:lumMod val="1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2" name="TextBox 20"/>
          <p:cNvSpPr txBox="1">
            <a:spLocks noChangeArrowheads="1"/>
          </p:cNvSpPr>
          <p:nvPr/>
        </p:nvSpPr>
        <p:spPr bwMode="auto">
          <a:xfrm>
            <a:off x="6500813" y="571500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 dirty="0">
                <a:solidFill>
                  <a:schemeClr val="accent5">
                    <a:lumMod val="10000"/>
                  </a:schemeClr>
                </a:solidFill>
                <a:latin typeface="Monotype Corsiva" pitchFamily="66" charset="0"/>
                <a:cs typeface="Times New Roman" pitchFamily="18" charset="0"/>
              </a:rPr>
              <a:t>D</a:t>
            </a:r>
            <a:endParaRPr lang="ru-RU" sz="4000" b="1" i="1" dirty="0">
              <a:solidFill>
                <a:schemeClr val="accent5">
                  <a:lumMod val="1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4312" y="244902"/>
            <a:ext cx="814387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Задание </a:t>
            </a:r>
          </a:p>
          <a:p>
            <a:pPr algn="ctr">
              <a:defRPr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</a:rPr>
              <a:t>Записать координаты</a:t>
            </a:r>
          </a:p>
          <a:p>
            <a:pPr algn="ctr">
              <a:defRPr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</a:rPr>
              <a:t>точек 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</a:rPr>
              <a:t>A, B, C , D.</a:t>
            </a:r>
            <a:endParaRPr lang="ru-RU" sz="3200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3" grpId="0"/>
      <p:bldP spid="40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592561" y="980728"/>
            <a:ext cx="7867871" cy="3977280"/>
          </a:xfrm>
          <a:ln/>
        </p:spPr>
        <p:txBody>
          <a:bodyPr anchor="t"/>
          <a:lstStyle/>
          <a:p>
            <a:pPr>
              <a:lnSpc>
                <a:spcPct val="95000"/>
              </a:lnSpc>
              <a:spcAft>
                <a:spcPts val="1395"/>
              </a:spcAft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8150520" algn="l"/>
              </a:tabLst>
            </a:pPr>
            <a:r>
              <a:rPr lang="ru-RU" alt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Точки, </a:t>
            </a:r>
            <a:r>
              <a:rPr lang="ru-RU" alt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изображающие </a:t>
            </a:r>
            <a:r>
              <a:rPr lang="ru-RU" alt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рациональные числа на координатной оси называются </a:t>
            </a:r>
            <a:r>
              <a:rPr lang="ru-RU" altLang="ru-RU" sz="4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рациональными точками</a:t>
            </a:r>
            <a:r>
              <a:rPr lang="ru-RU" alt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altLang="ru-RU" sz="4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точками с рациональными </a:t>
            </a:r>
            <a:r>
              <a:rPr lang="ru-RU" altLang="ru-RU" sz="4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координатами</a:t>
            </a:r>
            <a:endParaRPr lang="ru-RU" altLang="ru-RU" sz="3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707361" y="3217321"/>
            <a:ext cx="908640" cy="47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8983" rIns="81638" bIns="4081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089"/>
              </a:spcBef>
              <a:spcAft>
                <a:spcPts val="907"/>
              </a:spcAft>
            </a:pPr>
            <a:endParaRPr lang="ru-RU" altLang="ru-RU" sz="907"/>
          </a:p>
          <a:p>
            <a:pPr>
              <a:spcBef>
                <a:spcPts val="1089"/>
              </a:spcBef>
              <a:spcAft>
                <a:spcPts val="907"/>
              </a:spcAft>
            </a:pPr>
            <a:endParaRPr lang="ru-RU" altLang="ru-RU" sz="907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43201" y="3217321"/>
            <a:ext cx="164160" cy="47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8983" rIns="81638" bIns="4081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089"/>
              </a:spcBef>
              <a:spcAft>
                <a:spcPts val="907"/>
              </a:spcAft>
            </a:pPr>
            <a:endParaRPr lang="ru-RU" altLang="ru-RU" sz="907"/>
          </a:p>
          <a:p>
            <a:pPr>
              <a:spcBef>
                <a:spcPts val="1089"/>
              </a:spcBef>
              <a:spcAft>
                <a:spcPts val="907"/>
              </a:spcAft>
            </a:pPr>
            <a:endParaRPr lang="ru-RU" altLang="ru-RU" sz="907"/>
          </a:p>
        </p:txBody>
      </p:sp>
    </p:spTree>
    <p:extLst>
      <p:ext uri="{BB962C8B-B14F-4D97-AF65-F5344CB8AC3E}">
        <p14:creationId xmlns:p14="http://schemas.microsoft.com/office/powerpoint/2010/main" val="35569621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191</Words>
  <Application>Microsoft Office PowerPoint</Application>
  <PresentationFormat>Экран (4:3)</PresentationFormat>
  <Paragraphs>62</Paragraphs>
  <Slides>13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5" baseType="lpstr">
      <vt:lpstr>Microsoft YaHei</vt:lpstr>
      <vt:lpstr>Arbat-Bold</vt:lpstr>
      <vt:lpstr>Arial</vt:lpstr>
      <vt:lpstr>Calibri</vt:lpstr>
      <vt:lpstr>Calibri Light</vt:lpstr>
      <vt:lpstr>Cambria Math</vt:lpstr>
      <vt:lpstr>Monotype Corsiva</vt:lpstr>
      <vt:lpstr>Times New Roman</vt:lpstr>
      <vt:lpstr>Тема Office</vt:lpstr>
      <vt:lpstr>1_Тема Office</vt:lpstr>
      <vt:lpstr>Уравнение</vt:lpstr>
      <vt:lpstr>Формула</vt:lpstr>
      <vt:lpstr>18 марта Классная работа</vt:lpstr>
      <vt:lpstr>Знание – самое превосходное из владений. Все стремятся к нему, само же оно не приходит      Ал - Бируни</vt:lpstr>
      <vt:lpstr>Презентация PowerPoint</vt:lpstr>
      <vt:lpstr>Рациональные числа. </vt:lpstr>
      <vt:lpstr>Целые и дробные числа вместе составляют множество рациональных чисел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АБВГДейка</vt:lpstr>
      <vt:lpstr>АБВГДейка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Изображение рациональных чисел</dc:title>
  <dc:subject>Приложение 1</dc:subject>
  <dc:creator>Бобрицкая О.В.</dc:creator>
  <cp:lastModifiedBy>User</cp:lastModifiedBy>
  <cp:revision>77</cp:revision>
  <dcterms:created xsi:type="dcterms:W3CDTF">2011-07-08T08:05:38Z</dcterms:created>
  <dcterms:modified xsi:type="dcterms:W3CDTF">2019-03-17T15:40:34Z</dcterms:modified>
</cp:coreProperties>
</file>