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1" r:id="rId3"/>
    <p:sldId id="260" r:id="rId4"/>
    <p:sldId id="263" r:id="rId5"/>
    <p:sldId id="262" r:id="rId6"/>
    <p:sldId id="283" r:id="rId7"/>
    <p:sldId id="258" r:id="rId8"/>
    <p:sldId id="270" r:id="rId9"/>
    <p:sldId id="279" r:id="rId10"/>
    <p:sldId id="280" r:id="rId11"/>
    <p:sldId id="281" r:id="rId12"/>
    <p:sldId id="266" r:id="rId13"/>
    <p:sldId id="284" r:id="rId14"/>
    <p:sldId id="273" r:id="rId15"/>
    <p:sldId id="274" r:id="rId16"/>
    <p:sldId id="269" r:id="rId17"/>
    <p:sldId id="282" r:id="rId18"/>
    <p:sldId id="259" r:id="rId19"/>
    <p:sldId id="267" r:id="rId20"/>
    <p:sldId id="268" r:id="rId21"/>
    <p:sldId id="288" r:id="rId22"/>
    <p:sldId id="289" r:id="rId23"/>
    <p:sldId id="285" r:id="rId24"/>
    <p:sldId id="286" r:id="rId25"/>
    <p:sldId id="265" r:id="rId26"/>
    <p:sldId id="271" r:id="rId27"/>
    <p:sldId id="275" r:id="rId28"/>
    <p:sldId id="277" r:id="rId29"/>
    <p:sldId id="278" r:id="rId30"/>
    <p:sldId id="29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13.03.2024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jpeg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3357562"/>
            <a:ext cx="5357850" cy="11430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Моя педагогическая находка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«Развивающая билингвальная среда  для познавательного развития детей</a:t>
            </a:r>
            <a:r>
              <a:rPr lang="en-US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дошкольного возраста</a:t>
            </a:r>
            <a:b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«Познаю мир на двух языках»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85720" y="642918"/>
            <a:ext cx="8429625" cy="80486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</a:t>
            </a:r>
            <a:r>
              <a:rPr lang="ru-RU" sz="1400" b="1" u="sng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общеобразовательное учреждение</a:t>
            </a:r>
            <a:endParaRPr lang="ru-RU" sz="1800" b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Гимназия № 9 г. Химки </a:t>
            </a:r>
          </a:p>
          <a:p>
            <a:pPr algn="ctr">
              <a:buNone/>
            </a:pPr>
            <a:r>
              <a:rPr lang="ru-RU" sz="1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Дошкольное отделение «Колосок»</a:t>
            </a:r>
            <a:endParaRPr lang="ru-RU" sz="18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2489.JPG"/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lum contrast="40000"/>
          </a:blip>
          <a:srcRect l="12500" t="4167" r="4167" b="9721"/>
          <a:stretch>
            <a:fillRect/>
          </a:stretch>
        </p:blipFill>
        <p:spPr>
          <a:xfrm rot="5400000">
            <a:off x="-162818" y="2547193"/>
            <a:ext cx="3686175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786182" y="5000636"/>
            <a:ext cx="4857784" cy="12144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Воспитатель: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Ибрагимхалилова Самира Заировна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IMG_23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348880"/>
            <a:ext cx="3766528" cy="2824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IMG_23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2924944"/>
            <a:ext cx="3786214" cy="2875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928926" y="928670"/>
            <a:ext cx="3238496" cy="714380"/>
          </a:xfrm>
          <a:prstGeom prst="rect">
            <a:avLst/>
          </a:prstGeom>
        </p:spPr>
        <p:txBody>
          <a:bodyPr vert="horz" lIns="0" rIns="0" bIns="0" anchor="b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Животные</a:t>
            </a: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3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3642049" cy="2931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IMG_23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3501008"/>
            <a:ext cx="3678560" cy="275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Зарядка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IMG_164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10000"/>
          </a:blip>
          <a:srcRect l="1444" t="10771" r="10467" b="45661"/>
          <a:stretch>
            <a:fillRect/>
          </a:stretch>
        </p:blipFill>
        <p:spPr>
          <a:xfrm>
            <a:off x="323528" y="2420888"/>
            <a:ext cx="4139952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Содержимое 7" descr="IMG_7002.PN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 l="5349" t="4534" b="5708"/>
          <a:stretch>
            <a:fillRect/>
          </a:stretch>
        </p:blipFill>
        <p:spPr>
          <a:xfrm>
            <a:off x="4932040" y="2348880"/>
            <a:ext cx="4032448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48680"/>
            <a:ext cx="4906888" cy="1010376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Игры с мячом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1640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10000"/>
          </a:blip>
          <a:srcRect t="13596" r="-1106" b="42645"/>
          <a:stretch>
            <a:fillRect/>
          </a:stretch>
        </p:blipFill>
        <p:spPr>
          <a:xfrm>
            <a:off x="2051720" y="2420887"/>
            <a:ext cx="5040560" cy="3528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Съедобное  и несъедобное»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6995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rcRect t="4773" b="6181"/>
          <a:stretch>
            <a:fillRect/>
          </a:stretch>
        </p:blipFill>
        <p:spPr>
          <a:xfrm>
            <a:off x="179512" y="2564904"/>
            <a:ext cx="4254624" cy="2958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5" name="Picture 3" descr="D:\рабочий стол\99ec64c1-65d3-4f0b-be8a-8c8f052328d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0000"/>
          </a:blip>
          <a:srcRect t="22738"/>
          <a:stretch>
            <a:fillRect/>
          </a:stretch>
        </p:blipFill>
        <p:spPr bwMode="auto">
          <a:xfrm>
            <a:off x="4644008" y="2636912"/>
            <a:ext cx="4260938" cy="29050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Игры на координацию и запоминание цветов 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7005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5840" b="7473"/>
          <a:stretch>
            <a:fillRect/>
          </a:stretch>
        </p:blipFill>
        <p:spPr>
          <a:xfrm>
            <a:off x="251520" y="2492896"/>
            <a:ext cx="4199396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IMG_1246.JPG"/>
          <p:cNvPicPr>
            <a:picLocks noChangeAspect="1"/>
          </p:cNvPicPr>
          <p:nvPr/>
        </p:nvPicPr>
        <p:blipFill>
          <a:blip r:embed="rId3" cstate="print"/>
          <a:srcRect l="12338" r="16789"/>
          <a:stretch>
            <a:fillRect/>
          </a:stretch>
        </p:blipFill>
        <p:spPr>
          <a:xfrm rot="5400000">
            <a:off x="5203383" y="1933521"/>
            <a:ext cx="3032511" cy="4151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Песни  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6987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10000"/>
          </a:blip>
          <a:srcRect t="9484" r="6675" b="10853"/>
          <a:stretch>
            <a:fillRect/>
          </a:stretch>
        </p:blipFill>
        <p:spPr>
          <a:xfrm>
            <a:off x="179512" y="2348880"/>
            <a:ext cx="4342636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IMG_6994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10000"/>
          </a:blip>
          <a:srcRect t="9640" r="3718" b="7739"/>
          <a:stretch>
            <a:fillRect/>
          </a:stretch>
        </p:blipFill>
        <p:spPr>
          <a:xfrm>
            <a:off x="4788024" y="2348880"/>
            <a:ext cx="418754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938368"/>
          </a:xfrm>
        </p:spPr>
        <p:txBody>
          <a:bodyPr/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Мои игры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6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996952"/>
            <a:ext cx="4069686" cy="3629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IMG_26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flipH="1">
            <a:off x="4572000" y="2060848"/>
            <a:ext cx="4283968" cy="3652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9" name="Группа 8"/>
          <p:cNvGrpSpPr/>
          <p:nvPr/>
        </p:nvGrpSpPr>
        <p:grpSpPr>
          <a:xfrm rot="20674602">
            <a:off x="1975839" y="1725456"/>
            <a:ext cx="1512168" cy="1800200"/>
            <a:chOff x="1259632" y="1196752"/>
            <a:chExt cx="1512168" cy="1800200"/>
          </a:xfrm>
        </p:grpSpPr>
        <p:pic>
          <p:nvPicPr>
            <p:cNvPr id="7" name="Picture 2" descr="https://static.vecteezy.com/system/resources/previews/000/367/083/original/vector-kids-engaging-in-different-activities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322" t="54717" r="33472"/>
            <a:stretch>
              <a:fillRect/>
            </a:stretch>
          </p:blipFill>
          <p:spPr bwMode="auto">
            <a:xfrm>
              <a:off x="1619672" y="1268760"/>
              <a:ext cx="1152128" cy="1728192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>
              <a:off x="1259632" y="1196752"/>
              <a:ext cx="5040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5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2492896"/>
            <a:ext cx="4048340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7" descr="IMG_252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2492896"/>
            <a:ext cx="4175324" cy="3565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51720" y="836712"/>
            <a:ext cx="4680520" cy="114300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Игры на запоминание</a:t>
            </a:r>
            <a:b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геометрических фигур 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5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4341020" cy="29791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IMG_20190412_0924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501008"/>
            <a:ext cx="4235116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463480" y="1988840"/>
            <a:ext cx="4680520" cy="6389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Мнемотаблицы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8803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Развивающая среда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508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212073" y="1276759"/>
            <a:ext cx="2448272" cy="2864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IMG_2574.JPG"/>
          <p:cNvPicPr>
            <a:picLocks noChangeAspect="1"/>
          </p:cNvPicPr>
          <p:nvPr/>
        </p:nvPicPr>
        <p:blipFill>
          <a:blip r:embed="rId3" cstate="print"/>
          <a:srcRect r="10170"/>
          <a:stretch>
            <a:fillRect/>
          </a:stretch>
        </p:blipFill>
        <p:spPr>
          <a:xfrm>
            <a:off x="1187624" y="1484784"/>
            <a:ext cx="2757341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3769412" cy="8663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«Счет  от 1 до 10»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_25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4038600" cy="3004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Содержимое 9" descr="IMG_257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3140968"/>
            <a:ext cx="4038600" cy="2644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508104" y="2348880"/>
            <a:ext cx="3056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«В 5 часов»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143000"/>
          </a:xfrm>
        </p:spPr>
        <p:txBody>
          <a:bodyPr/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Путешествие в Англию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LSPB7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12776"/>
            <a:ext cx="7272808" cy="5256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https://static.vecteezy.com/system/resources/previews/000/367/083/original/vector-kids-engaging-in-different-activiti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760" r="63885" b="45283"/>
          <a:stretch>
            <a:fillRect/>
          </a:stretch>
        </p:blipFill>
        <p:spPr bwMode="auto">
          <a:xfrm>
            <a:off x="323528" y="4127235"/>
            <a:ext cx="1224136" cy="2730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181112_16402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4755" b="4907"/>
          <a:stretch>
            <a:fillRect/>
          </a:stretch>
        </p:blipFill>
        <p:spPr>
          <a:xfrm>
            <a:off x="4788024" y="3573016"/>
            <a:ext cx="403860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4" descr="IMG_11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946" t="2191" r="11535" b="7967"/>
          <a:stretch>
            <a:fillRect/>
          </a:stretch>
        </p:blipFill>
        <p:spPr>
          <a:xfrm>
            <a:off x="467544" y="3573016"/>
            <a:ext cx="3888432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3" name="Picture 1" descr="D:\Самира\фото\фоточки\IMG_20181112_1226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620688"/>
            <a:ext cx="3738622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Диплом Путешествие в АнглиюМ.И.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764704"/>
            <a:ext cx="3639918" cy="5393451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611560" y="908720"/>
          <a:ext cx="3663631" cy="5184576"/>
        </p:xfrm>
        <a:graphic>
          <a:graphicData uri="http://schemas.openxmlformats.org/presentationml/2006/ole">
            <p:oleObj spid="_x0000_s2050" name="Acrobat Document" r:id="rId4" imgW="5667037" imgH="8019948" progId="Acrobat.Document.DC">
              <p:embed/>
            </p:oleObj>
          </a:graphicData>
        </a:graphic>
      </p:graphicFrame>
      <p:pic>
        <p:nvPicPr>
          <p:cNvPr id="4" name="Picture 2" descr="https://static.vecteezy.com/system/resources/previews/000/367/083/original/vector-kids-engaging-in-different-activitie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16" t="54717" r="48115"/>
          <a:stretch>
            <a:fillRect/>
          </a:stretch>
        </p:blipFill>
        <p:spPr bwMode="auto">
          <a:xfrm>
            <a:off x="4067944" y="5517232"/>
            <a:ext cx="815236" cy="134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c9df14f-e0ca-4f25-8373-f7b06f6aebb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2204864"/>
            <a:ext cx="4634964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Содержимое 5" descr="IMG_01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241336" y="1103480"/>
            <a:ext cx="3744417" cy="34989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NKFK8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2996952"/>
            <a:ext cx="4766064" cy="3344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Содержимое 6" descr="27d3a81c-5078-429e-b0b9-92acd6702c13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 bright="20000" contrast="10000"/>
          </a:blip>
          <a:stretch>
            <a:fillRect/>
          </a:stretch>
        </p:blipFill>
        <p:spPr>
          <a:xfrm>
            <a:off x="251520" y="1556792"/>
            <a:ext cx="4638734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11560" y="116632"/>
            <a:ext cx="7962928" cy="1000108"/>
          </a:xfrm>
          <a:prstGeom prst="rect">
            <a:avLst/>
          </a:prstGeom>
        </p:spPr>
        <p:txBody>
          <a:bodyPr vert="horz" lIns="0" rIns="0" bIns="0" anchor="b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36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Открытые</a:t>
            </a:r>
            <a:r>
              <a:rPr kumimoji="0" lang="ru-RU" sz="36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занятия с знакомыми героями </a:t>
            </a:r>
            <a:endParaRPr kumimoji="0" lang="ru-RU" sz="5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«Волшебный сундучок»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Самира\АНГл ОТКРЫТЫЙ УРОК\BBRW81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420888"/>
            <a:ext cx="4352643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D:\Самира\АНГл ОТКРЫТЫЙ УРОК\FNSY24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348880"/>
            <a:ext cx="4271895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572428" cy="8040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Консультации для родителей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c770cfaf-da67-40eb-b1cc-4f9de8d3fe9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1" y="1484784"/>
            <a:ext cx="4736329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D:\Самира\фото\фото самиры с участий\IMG_72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429000"/>
            <a:ext cx="4752528" cy="3280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1" descr="3661e89e-fcf8-4fda-aee9-1fdec5466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7364384" cy="5923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7" descr="IMG_25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44824"/>
            <a:ext cx="4453420" cy="3312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427984" y="836712"/>
            <a:ext cx="4572000" cy="732050"/>
          </a:xfrm>
          <a:prstGeom prst="rect">
            <a:avLst/>
          </a:prstGeom>
        </p:spPr>
        <p:txBody>
          <a:bodyPr vert="horz" lIns="0" rIns="0" bIns="0"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5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С</a:t>
            </a:r>
            <a:r>
              <a:rPr kumimoji="0" lang="ru-RU" sz="5000" b="1" i="0" u="none" strike="noStrike" kern="1200" normalizeH="0" baseline="0" noProof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южетные</a:t>
            </a:r>
            <a:r>
              <a:rPr kumimoji="0" lang="ru-RU" sz="5000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игры</a:t>
            </a:r>
            <a:r>
              <a:rPr kumimoji="0" lang="ru-RU" sz="5000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50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 descr="IMG_9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852936"/>
            <a:ext cx="4223411" cy="3099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8072494" cy="1362456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ru-RU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Билингвизм двуязычие</a:t>
            </a:r>
            <a:b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&lt;</a:t>
            </a:r>
            <a:r>
              <a:rPr lang="ru-RU" sz="3200" u="sng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лат</a:t>
            </a:r>
            <a: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. </a:t>
            </a:r>
            <a:r>
              <a:rPr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bi </a:t>
            </a:r>
            <a: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–</a:t>
            </a:r>
            <a:r>
              <a:rPr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«два» + </a:t>
            </a:r>
            <a:r>
              <a:rPr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lingua </a:t>
            </a:r>
            <a:r>
              <a:rPr lang="ru-RU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«язык»</a:t>
            </a:r>
            <a:endParaRPr lang="ru-RU" sz="32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501008"/>
            <a:ext cx="8568952" cy="2867476"/>
          </a:xfrm>
        </p:spPr>
        <p:txBody>
          <a:bodyPr>
            <a:norm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Сензитивный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период  </a:t>
            </a:r>
          </a:p>
          <a:p>
            <a:pPr algn="ctr"/>
            <a:r>
              <a:rPr lang="ru-RU" i="1" dirty="0" smtClean="0">
                <a:solidFill>
                  <a:schemeClr val="bg1"/>
                </a:solidFill>
              </a:rPr>
              <a:t>- это период максимальных возможностей для формирования какого-либо свойства психики ребенка.</a:t>
            </a:r>
          </a:p>
          <a:p>
            <a:pPr algn="ctr"/>
            <a:r>
              <a:rPr lang="ru-RU" i="1" dirty="0" err="1" smtClean="0">
                <a:solidFill>
                  <a:schemeClr val="bg1"/>
                </a:solidFill>
              </a:rPr>
              <a:t>Сензитивный</a:t>
            </a:r>
            <a:r>
              <a:rPr lang="ru-RU" i="1" dirty="0" smtClean="0">
                <a:solidFill>
                  <a:schemeClr val="bg1"/>
                </a:solidFill>
              </a:rPr>
              <a:t> период для начала  изучения  иностранного языка  - </a:t>
            </a:r>
            <a:r>
              <a:rPr lang="ru-RU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 – 7 лет.</a:t>
            </a:r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s://kursy-ufa.ru/blog/images/misc/i/gallery/14901/1493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204864"/>
            <a:ext cx="3960440" cy="1663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2420888"/>
            <a:ext cx="7772400" cy="150971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436096" y="3212976"/>
            <a:ext cx="2592288" cy="2664296"/>
            <a:chOff x="2627784" y="5085184"/>
            <a:chExt cx="1490464" cy="1584176"/>
          </a:xfrm>
          <a:solidFill>
            <a:schemeClr val="lt1"/>
          </a:solidFill>
        </p:grpSpPr>
        <p:pic>
          <p:nvPicPr>
            <p:cNvPr id="5" name="Picture 4" descr="https://static.vecteezy.com/system/resources/previews/000/367/083/original/vector-kids-engaging-in-different-activities.jpg"/>
            <p:cNvPicPr>
              <a:picLocks noChangeAspect="1" noChangeArrowheads="1"/>
            </p:cNvPicPr>
            <p:nvPr/>
          </p:nvPicPr>
          <p:blipFill>
            <a:blip r:embed="rId2" cstate="print"/>
            <a:srcRect l="34256" r="49624" b="46429"/>
            <a:stretch>
              <a:fillRect/>
            </a:stretch>
          </p:blipFill>
          <p:spPr bwMode="auto">
            <a:xfrm>
              <a:off x="2771800" y="5085184"/>
              <a:ext cx="946391" cy="1584176"/>
            </a:xfrm>
            <a:prstGeom prst="rect">
              <a:avLst/>
            </a:prstGeom>
            <a:grpFill/>
          </p:spPr>
        </p:pic>
        <p:sp>
          <p:nvSpPr>
            <p:cNvPr id="6" name="Прямоугольник 5"/>
            <p:cNvSpPr/>
            <p:nvPr/>
          </p:nvSpPr>
          <p:spPr>
            <a:xfrm>
              <a:off x="2627784" y="6309320"/>
              <a:ext cx="338336" cy="2880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635896" y="5445224"/>
              <a:ext cx="482352" cy="11247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4643438" y="3645024"/>
            <a:ext cx="4500562" cy="1353332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Знание  иностранного языка –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«инвестиция» в дальнейшее благополучие ребенка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gas-kvas.com/uploads/posts/2023-02/1676641048_gas-kvas-com-p-detskii-risunok-shkolnika-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797152"/>
            <a:ext cx="1728192" cy="1547309"/>
          </a:xfrm>
          <a:prstGeom prst="rect">
            <a:avLst/>
          </a:prstGeom>
          <a:noFill/>
        </p:spPr>
      </p:pic>
      <p:pic>
        <p:nvPicPr>
          <p:cNvPr id="12" name="Picture 4" descr="https://static.vecteezy.com/system/resources/previews/000/367/083/original/vector-kids-engaging-in-different-activities.jpg"/>
          <p:cNvPicPr>
            <a:picLocks noChangeAspect="1" noChangeArrowheads="1"/>
          </p:cNvPicPr>
          <p:nvPr/>
        </p:nvPicPr>
        <p:blipFill>
          <a:blip r:embed="rId3" cstate="print"/>
          <a:srcRect l="18135" t="54673" r="61714"/>
          <a:stretch>
            <a:fillRect/>
          </a:stretch>
        </p:blipFill>
        <p:spPr bwMode="auto">
          <a:xfrm>
            <a:off x="6084168" y="3789040"/>
            <a:ext cx="1080120" cy="1223836"/>
          </a:xfrm>
          <a:prstGeom prst="rect">
            <a:avLst/>
          </a:prstGeom>
          <a:noFill/>
        </p:spPr>
      </p:pic>
      <p:pic>
        <p:nvPicPr>
          <p:cNvPr id="11" name="Picture 4" descr="https://static.vecteezy.com/system/resources/previews/000/367/083/original/vector-kids-engaging-in-different-activities.jpg"/>
          <p:cNvPicPr>
            <a:picLocks noChangeAspect="1" noChangeArrowheads="1"/>
          </p:cNvPicPr>
          <p:nvPr/>
        </p:nvPicPr>
        <p:blipFill>
          <a:blip r:embed="rId4" cstate="print"/>
          <a:srcRect r="75819" b="47994"/>
          <a:stretch>
            <a:fillRect/>
          </a:stretch>
        </p:blipFill>
        <p:spPr bwMode="auto">
          <a:xfrm>
            <a:off x="3707904" y="2420888"/>
            <a:ext cx="1224136" cy="1326147"/>
          </a:xfrm>
          <a:prstGeom prst="rect">
            <a:avLst/>
          </a:prstGeom>
          <a:noFill/>
        </p:spPr>
      </p:pic>
      <p:pic>
        <p:nvPicPr>
          <p:cNvPr id="18434" name="Picture 2" descr="https://cdn-edge.kwork.ru/pics/t3/79/27915708-64a2cf37cf7e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764704"/>
            <a:ext cx="3059832" cy="2039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692696"/>
            <a:ext cx="5796136" cy="122072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Создать условия для развития познавательного и речевого потенциала ребенка в различных видах деятельности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3645024"/>
            <a:ext cx="428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Погружение в языковую среду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4221088"/>
            <a:ext cx="4572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Событийные формы деятельности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4797152"/>
            <a:ext cx="4429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5589240"/>
            <a:ext cx="22322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Обогащение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РППС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51520" y="2060848"/>
            <a:ext cx="3456384" cy="151216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Задачи: 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404664"/>
            <a:ext cx="1521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Цель: </a:t>
            </a:r>
            <a:endParaRPr lang="ru-RU" sz="36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2267744" y="4653136"/>
            <a:ext cx="1490464" cy="1584176"/>
            <a:chOff x="2627784" y="5085184"/>
            <a:chExt cx="1490464" cy="1584176"/>
          </a:xfrm>
        </p:grpSpPr>
        <p:pic>
          <p:nvPicPr>
            <p:cNvPr id="13" name="Picture 4" descr="https://static.vecteezy.com/system/resources/previews/000/367/083/original/vector-kids-engaging-in-different-activities.jpg"/>
            <p:cNvPicPr>
              <a:picLocks noChangeAspect="1" noChangeArrowheads="1"/>
            </p:cNvPicPr>
            <p:nvPr/>
          </p:nvPicPr>
          <p:blipFill>
            <a:blip r:embed="rId6" cstate="print"/>
            <a:srcRect l="34256" r="49624" b="46429"/>
            <a:stretch>
              <a:fillRect/>
            </a:stretch>
          </p:blipFill>
          <p:spPr bwMode="auto">
            <a:xfrm>
              <a:off x="2771800" y="5085184"/>
              <a:ext cx="946391" cy="1584176"/>
            </a:xfrm>
            <a:prstGeom prst="rect">
              <a:avLst/>
            </a:prstGeom>
            <a:noFill/>
          </p:spPr>
        </p:pic>
        <p:sp>
          <p:nvSpPr>
            <p:cNvPr id="14" name="Прямоугольник 13"/>
            <p:cNvSpPr/>
            <p:nvPr/>
          </p:nvSpPr>
          <p:spPr>
            <a:xfrm>
              <a:off x="2627784" y="6309320"/>
              <a:ext cx="33833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35896" y="5445224"/>
              <a:ext cx="482352" cy="1124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548680"/>
            <a:ext cx="3357586" cy="428628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Петр Яковлевич Гальперин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804248" y="6237312"/>
            <a:ext cx="2196752" cy="35092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+mj-ea"/>
                <a:cs typeface="Times New Roman" pitchFamily="18" charset="0"/>
              </a:rPr>
              <a:t>Михайлов </a:t>
            </a:r>
            <a:r>
              <a:rPr kumimoji="0" lang="ru-RU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Матвей Михайлович</a:t>
            </a:r>
            <a:endParaRPr kumimoji="0" lang="ru-RU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347864" y="6309320"/>
            <a:ext cx="3571900" cy="21203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Алексей Алексеевич Леонтьев</a:t>
            </a:r>
            <a:endParaRPr kumimoji="0" lang="ru-RU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9552" y="5949280"/>
            <a:ext cx="2880320" cy="56922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Никитенко</a:t>
            </a:r>
            <a:r>
              <a:rPr kumimoji="0" lang="ru-RU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normalizeH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Зинаида Николаевна</a:t>
            </a:r>
            <a:endParaRPr kumimoji="0" lang="ru-RU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Рисунок 7" descr="Galperin_Petr_Yakovlevi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052736"/>
            <a:ext cx="1584176" cy="1945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5967636" y="620688"/>
            <a:ext cx="3176364" cy="4286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Лев Семенович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Выготский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</a:pPr>
            <a:endParaRPr kumimoji="0" lang="ru-RU" b="1" i="0" u="none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Рисунок 9" descr="1674158764_flomaster-club-p-vigotskii-portret-instagram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2632" y="1052736"/>
            <a:ext cx="1541828" cy="1872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X44CKT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4005064"/>
            <a:ext cx="2664296" cy="19978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iZZ3DIXN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3933056"/>
            <a:ext cx="1512168" cy="20867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LPLFRPM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3933056"/>
            <a:ext cx="1944216" cy="1944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10400"/>
          </a:xfrm>
        </p:spPr>
        <p:txBody>
          <a:bodyPr/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Содержимое 4" descr="IMG_24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22693" y="2005699"/>
            <a:ext cx="3602198" cy="4144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Содержимое 4" descr="IMG_24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968758" y="2096138"/>
            <a:ext cx="3672408" cy="4177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4139952" y="4653136"/>
            <a:ext cx="1296144" cy="2016224"/>
            <a:chOff x="4499992" y="4221088"/>
            <a:chExt cx="1224136" cy="2088232"/>
          </a:xfrm>
        </p:grpSpPr>
        <p:pic>
          <p:nvPicPr>
            <p:cNvPr id="5" name="Picture 2" descr="https://static.vecteezy.com/system/resources/previews/000/367/083/original/vector-kids-engaging-in-different-activities.jpg"/>
            <p:cNvPicPr>
              <a:picLocks noChangeAspect="1" noChangeArrowheads="1"/>
            </p:cNvPicPr>
            <p:nvPr/>
          </p:nvPicPr>
          <p:blipFill>
            <a:blip r:embed="rId2" cstate="print"/>
            <a:srcRect l="48470" r="36324" b="45283"/>
            <a:stretch>
              <a:fillRect/>
            </a:stretch>
          </p:blipFill>
          <p:spPr bwMode="auto">
            <a:xfrm>
              <a:off x="4572000" y="4221088"/>
              <a:ext cx="1152128" cy="2088232"/>
            </a:xfrm>
            <a:prstGeom prst="rect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>
              <a:off x="4499992" y="4221088"/>
              <a:ext cx="28803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785794"/>
            <a:ext cx="4000528" cy="115327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        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«В магазине»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Самира\АНГл ОТКРЫТЫЙ УРОК\DEKH6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15430"/>
          <a:stretch>
            <a:fillRect/>
          </a:stretch>
        </p:blipFill>
        <p:spPr bwMode="auto">
          <a:xfrm>
            <a:off x="5364088" y="1988840"/>
            <a:ext cx="3168352" cy="3649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C:\Users\User\Downloads\IMG_26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988840"/>
            <a:ext cx="3816424" cy="3643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5544616" cy="785818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IMG_2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132856"/>
            <a:ext cx="4512501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Содержимое 4" descr="IMG_260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283968" y="2996952"/>
            <a:ext cx="4608511" cy="3456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1419</TotalTime>
  <Words>152</Words>
  <Application>Microsoft Office PowerPoint</Application>
  <PresentationFormat>Экран (4:3)</PresentationFormat>
  <Paragraphs>48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Поток</vt:lpstr>
      <vt:lpstr>Acrobat Document</vt:lpstr>
      <vt:lpstr>Моя педагогическая находка  «Развивающая билингвальная среда  для познавательного развития детей дошкольного возраста «Познаю мир на двух языках»</vt:lpstr>
      <vt:lpstr>   Развивающая среда</vt:lpstr>
      <vt:lpstr>  Билингвизм двуязычие  &lt;лат. bi – «два» + lingua «язык»</vt:lpstr>
      <vt:lpstr>Слайд 4</vt:lpstr>
      <vt:lpstr> Создать условия для развития познавательного и речевого потенциала ребенка в различных видах деятельности</vt:lpstr>
      <vt:lpstr>Слайд 6</vt:lpstr>
      <vt:lpstr>Игра </vt:lpstr>
      <vt:lpstr>                                       «В магазине» </vt:lpstr>
      <vt:lpstr>Дидактические игры </vt:lpstr>
      <vt:lpstr>  </vt:lpstr>
      <vt:lpstr>Слайд 11</vt:lpstr>
      <vt:lpstr>  Зарядка</vt:lpstr>
      <vt:lpstr>Игры с мячом</vt:lpstr>
      <vt:lpstr>«Съедобное  и несъедобное» </vt:lpstr>
      <vt:lpstr>Игры на координацию и запоминание цветов  </vt:lpstr>
      <vt:lpstr>Песни   </vt:lpstr>
      <vt:lpstr>Мои игры</vt:lpstr>
      <vt:lpstr>Игры на запоминание  геометрических фигур  </vt:lpstr>
      <vt:lpstr>Мнемотаблицы</vt:lpstr>
      <vt:lpstr>«Счет  от 1 до 10» </vt:lpstr>
      <vt:lpstr>Путешествие в Англию</vt:lpstr>
      <vt:lpstr>Слайд 22</vt:lpstr>
      <vt:lpstr>Слайд 23</vt:lpstr>
      <vt:lpstr>Слайд 24</vt:lpstr>
      <vt:lpstr>Слайд 25</vt:lpstr>
      <vt:lpstr>«Волшебный сундучок»</vt:lpstr>
      <vt:lpstr>Консультации для родителей 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«Развивающая билингвальная среда  для познавательного развития детей»</dc:title>
  <dc:creator>Пользователь</dc:creator>
  <cp:lastModifiedBy>Пользователь</cp:lastModifiedBy>
  <cp:revision>142</cp:revision>
  <dcterms:created xsi:type="dcterms:W3CDTF">2023-11-13T08:52:03Z</dcterms:created>
  <dcterms:modified xsi:type="dcterms:W3CDTF">2024-03-13T15:52:25Z</dcterms:modified>
</cp:coreProperties>
</file>