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6" r:id="rId5"/>
    <p:sldId id="265" r:id="rId6"/>
    <p:sldId id="263" r:id="rId7"/>
    <p:sldId id="264" r:id="rId8"/>
    <p:sldId id="272" r:id="rId9"/>
    <p:sldId id="274" r:id="rId10"/>
    <p:sldId id="271" r:id="rId11"/>
    <p:sldId id="273" r:id="rId12"/>
    <p:sldId id="275" r:id="rId13"/>
    <p:sldId id="276" r:id="rId14"/>
    <p:sldId id="277" r:id="rId15"/>
    <p:sldId id="278" r:id="rId16"/>
    <p:sldId id="279" r:id="rId17"/>
    <p:sldId id="269" r:id="rId18"/>
    <p:sldId id="280" r:id="rId19"/>
    <p:sldId id="267" r:id="rId20"/>
    <p:sldId id="282" r:id="rId21"/>
    <p:sldId id="281" r:id="rId22"/>
    <p:sldId id="268" r:id="rId23"/>
    <p:sldId id="290" r:id="rId24"/>
    <p:sldId id="291" r:id="rId25"/>
    <p:sldId id="293" r:id="rId26"/>
    <p:sldId id="292" r:id="rId27"/>
    <p:sldId id="294" r:id="rId28"/>
    <p:sldId id="289" r:id="rId29"/>
    <p:sldId id="288" r:id="rId30"/>
    <p:sldId id="287" r:id="rId31"/>
    <p:sldId id="286" r:id="rId32"/>
    <p:sldId id="285" r:id="rId33"/>
    <p:sldId id="284" r:id="rId34"/>
    <p:sldId id="295" r:id="rId35"/>
    <p:sldId id="283" r:id="rId36"/>
    <p:sldId id="302" r:id="rId37"/>
    <p:sldId id="301" r:id="rId38"/>
    <p:sldId id="300" r:id="rId39"/>
    <p:sldId id="299" r:id="rId40"/>
    <p:sldId id="298" r:id="rId41"/>
    <p:sldId id="297" r:id="rId42"/>
    <p:sldId id="296" r:id="rId43"/>
    <p:sldId id="258" r:id="rId44"/>
    <p:sldId id="303" r:id="rId45"/>
    <p:sldId id="308" r:id="rId46"/>
    <p:sldId id="309" r:id="rId47"/>
    <p:sldId id="310" r:id="rId48"/>
    <p:sldId id="311" r:id="rId49"/>
    <p:sldId id="306" r:id="rId50"/>
    <p:sldId id="307" r:id="rId51"/>
    <p:sldId id="305" r:id="rId52"/>
    <p:sldId id="304" r:id="rId53"/>
    <p:sldId id="313" r:id="rId54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44" y="-90"/>
      </p:cViewPr>
      <p:guideLst>
        <p:guide orient="horz" pos="216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1v8u1ev1s9e4n.cloudfront.net/525cc2b863dade586409edbd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640" b="38638"/>
          <a:stretch/>
        </p:blipFill>
        <p:spPr bwMode="auto">
          <a:xfrm>
            <a:off x="7300465" y="3356992"/>
            <a:ext cx="3500885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10102" y="2130428"/>
            <a:ext cx="9181147" cy="1470025"/>
          </a:xfrm>
        </p:spPr>
        <p:txBody>
          <a:bodyPr/>
          <a:lstStyle>
            <a:lvl1pPr>
              <a:defRPr b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dirty="0" smtClean="0"/>
              <a:t>Шаблон презентации</a:t>
            </a:r>
            <a:br>
              <a:rPr lang="ru-RU" dirty="0" smtClean="0"/>
            </a:br>
            <a:r>
              <a:rPr lang="ru-RU" dirty="0" smtClean="0"/>
              <a:t>«Космос»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www.wallmonkeys.com/blog/wp-content/gallery/blog-4/Fotolia_6324299_1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24" t="27936" b="33102"/>
          <a:stretch/>
        </p:blipFill>
        <p:spPr bwMode="auto">
          <a:xfrm>
            <a:off x="68159" y="59597"/>
            <a:ext cx="4120595" cy="2096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3771">
            <a:off x="7207311" y="3319036"/>
            <a:ext cx="2740053" cy="3137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728267" y="5229200"/>
            <a:ext cx="6306746" cy="1158756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Автор: учитель начальных классов </a:t>
            </a:r>
          </a:p>
          <a:p>
            <a:pPr lvl="0"/>
            <a:r>
              <a:rPr lang="ru-RU" dirty="0" smtClean="0"/>
              <a:t>МБОУ Первомайской СОШ им. А.С. Ерёмина</a:t>
            </a:r>
          </a:p>
          <a:p>
            <a:pPr lvl="0"/>
            <a:r>
              <a:rPr lang="ru-RU" dirty="0" smtClean="0"/>
              <a:t>Татарского района   Новосибирской области </a:t>
            </a:r>
          </a:p>
          <a:p>
            <a:pPr lvl="0"/>
            <a:r>
              <a:rPr lang="ru-RU" dirty="0" smtClean="0"/>
              <a:t>Игнатова Лариса Юрьевна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  <a:lvl2pPr>
              <a:defRPr>
                <a:latin typeface="Gungsuh" pitchFamily="18" charset="-127"/>
                <a:ea typeface="Gungsuh" pitchFamily="18" charset="-127"/>
              </a:defRPr>
            </a:lvl2pPr>
            <a:lvl3pPr>
              <a:defRPr>
                <a:latin typeface="Gungsuh" pitchFamily="18" charset="-127"/>
                <a:ea typeface="Gungsuh" pitchFamily="18" charset="-127"/>
              </a:defRPr>
            </a:lvl3pPr>
            <a:lvl4pPr>
              <a:defRPr>
                <a:latin typeface="Gungsuh" pitchFamily="18" charset="-127"/>
                <a:ea typeface="Gungsuh" pitchFamily="18" charset="-127"/>
              </a:defRPr>
            </a:lvl4pPr>
            <a:lvl5pPr>
              <a:defRPr>
                <a:latin typeface="Gungsuh" pitchFamily="18" charset="-127"/>
                <a:ea typeface="Gungsuh" pitchFamily="18" charset="-127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3" y="4406903"/>
            <a:ext cx="9181147" cy="1362075"/>
          </a:xfrm>
        </p:spPr>
        <p:txBody>
          <a:bodyPr anchor="t"/>
          <a:lstStyle>
            <a:lvl1pPr algn="l">
              <a:defRPr sz="4000" b="1" cap="all"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3" y="2906713"/>
            <a:ext cx="918114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ungsuh" pitchFamily="18" charset="-127"/>
                <a:ea typeface="Gungsuh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600203"/>
            <a:ext cx="4770597" cy="4525963"/>
          </a:xfrm>
        </p:spPr>
        <p:txBody>
          <a:bodyPr/>
          <a:lstStyle>
            <a:lvl1pPr>
              <a:defRPr sz="2800">
                <a:latin typeface="Gungsuh" pitchFamily="18" charset="-127"/>
                <a:ea typeface="Gungsuh" pitchFamily="18" charset="-127"/>
              </a:defRPr>
            </a:lvl1pPr>
            <a:lvl2pPr>
              <a:defRPr sz="2400">
                <a:latin typeface="Gungsuh" pitchFamily="18" charset="-127"/>
                <a:ea typeface="Gungsuh" pitchFamily="18" charset="-127"/>
              </a:defRPr>
            </a:lvl2pPr>
            <a:lvl3pPr>
              <a:defRPr sz="2000">
                <a:latin typeface="Gungsuh" pitchFamily="18" charset="-127"/>
                <a:ea typeface="Gungsuh" pitchFamily="18" charset="-127"/>
              </a:defRPr>
            </a:lvl3pPr>
            <a:lvl4pPr>
              <a:defRPr sz="1800">
                <a:latin typeface="Gungsuh" pitchFamily="18" charset="-127"/>
                <a:ea typeface="Gungsuh" pitchFamily="18" charset="-127"/>
              </a:defRPr>
            </a:lvl4pPr>
            <a:lvl5pPr>
              <a:defRPr sz="1800">
                <a:latin typeface="Gungsuh" pitchFamily="18" charset="-127"/>
                <a:ea typeface="Gungsuh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600203"/>
            <a:ext cx="4770597" cy="4525963"/>
          </a:xfrm>
        </p:spPr>
        <p:txBody>
          <a:bodyPr/>
          <a:lstStyle>
            <a:lvl1pPr>
              <a:defRPr sz="2800">
                <a:latin typeface="Gungsuh" pitchFamily="18" charset="-127"/>
                <a:ea typeface="Gungsuh" pitchFamily="18" charset="-127"/>
              </a:defRPr>
            </a:lvl1pPr>
            <a:lvl2pPr>
              <a:defRPr sz="2400">
                <a:latin typeface="Gungsuh" pitchFamily="18" charset="-127"/>
                <a:ea typeface="Gungsuh" pitchFamily="18" charset="-127"/>
              </a:defRPr>
            </a:lvl2pPr>
            <a:lvl3pPr>
              <a:defRPr sz="2000">
                <a:latin typeface="Gungsuh" pitchFamily="18" charset="-127"/>
                <a:ea typeface="Gungsuh" pitchFamily="18" charset="-127"/>
              </a:defRPr>
            </a:lvl3pPr>
            <a:lvl4pPr>
              <a:defRPr sz="1800">
                <a:latin typeface="Gungsuh" pitchFamily="18" charset="-127"/>
                <a:ea typeface="Gungsuh" pitchFamily="18" charset="-127"/>
              </a:defRPr>
            </a:lvl4pPr>
            <a:lvl5pPr>
              <a:defRPr sz="1800">
                <a:latin typeface="Gungsuh" pitchFamily="18" charset="-127"/>
                <a:ea typeface="Gungsuh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ngsuh" pitchFamily="18" charset="-127"/>
                <a:ea typeface="Gungsuh" pitchFamily="18" charset="-127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720155" y="447890"/>
            <a:ext cx="9433048" cy="6120680"/>
          </a:xfrm>
          <a:prstGeom prst="round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40068" y="6356353"/>
            <a:ext cx="2520315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http://images.easyfreeclipart.com/1254/rocket-launch-free-cliparts-that-you-can-download-to-computer-12542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4112">
            <a:off x="9003970" y="4716992"/>
            <a:ext cx="1817983" cy="2081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00203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2" y="6356353"/>
            <a:ext cx="3420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6356353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0696"/>
            <a:ext cx="1440235" cy="466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91.jpeg"/><Relationship Id="rId1" Type="http://schemas.openxmlformats.org/officeDocument/2006/relationships/audio" Target="file:///C:\Users\Doom\Desktop\1&#1073;%202020-2021\&#1082;&#1086;&#1089;&#1084;&#1086;&#1089;\&#1058;&#1072;&#1081;&#1085;&#1099;%20&#1079;&#1074;&#1105;&#1079;&#1076;&#1085;&#1099;&#1093;%20&#1084;&#1080;&#1088;&#1086;&#1074;\Kosmicheskaya_muzyka_-_muzyka_na_fortepiano_(iPlayer.fm).mp3" TargetMode="Externa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081" y="2143116"/>
            <a:ext cx="9181147" cy="1470025"/>
          </a:xfrm>
        </p:spPr>
        <p:txBody>
          <a:bodyPr>
            <a:noAutofit/>
          </a:bodyPr>
          <a:lstStyle/>
          <a:p>
            <a:r>
              <a:rPr lang="ru-RU" sz="6000" dirty="0" smtClean="0"/>
              <a:t>Тайны звёздных миров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0213" y="4572008"/>
            <a:ext cx="6306746" cy="1730260"/>
          </a:xfrm>
        </p:spPr>
        <p:txBody>
          <a:bodyPr anchor="b">
            <a:normAutofit fontScale="25000" lnSpcReduction="20000"/>
          </a:bodyPr>
          <a:lstStyle>
            <a:lvl1pPr marL="0" indent="0" algn="ctr">
              <a:buNone/>
              <a:defRPr sz="1400">
                <a:solidFill>
                  <a:srgbClr val="0070C0"/>
                </a:solidFill>
                <a:latin typeface="Gungsuh" pitchFamily="18" charset="-127"/>
                <a:ea typeface="Gungsuh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6400" dirty="0" smtClean="0">
                <a:solidFill>
                  <a:srgbClr val="FF0000"/>
                </a:solidFill>
              </a:rPr>
              <a:t>МБОУ «</a:t>
            </a:r>
            <a:r>
              <a:rPr lang="ru-RU" sz="6400" dirty="0" err="1" smtClean="0">
                <a:solidFill>
                  <a:srgbClr val="FF0000"/>
                </a:solidFill>
              </a:rPr>
              <a:t>Потьминская</a:t>
            </a:r>
            <a:r>
              <a:rPr lang="ru-RU" sz="6400" dirty="0" smtClean="0">
                <a:solidFill>
                  <a:srgbClr val="FF0000"/>
                </a:solidFill>
              </a:rPr>
              <a:t> СОШ»</a:t>
            </a:r>
          </a:p>
          <a:p>
            <a:r>
              <a:rPr lang="ru-RU" sz="6400" dirty="0" smtClean="0">
                <a:solidFill>
                  <a:srgbClr val="FF0000"/>
                </a:solidFill>
              </a:rPr>
              <a:t>п.Потьма</a:t>
            </a:r>
          </a:p>
          <a:p>
            <a:r>
              <a:rPr lang="ru-RU" sz="6400" dirty="0" smtClean="0">
                <a:solidFill>
                  <a:srgbClr val="FF0000"/>
                </a:solidFill>
              </a:rPr>
              <a:t>Тюрина Ольга Алексеевна</a:t>
            </a:r>
          </a:p>
          <a:p>
            <a:r>
              <a:rPr lang="ru-RU" sz="6400" dirty="0" smtClean="0">
                <a:solidFill>
                  <a:srgbClr val="FF0000"/>
                </a:solidFill>
              </a:rPr>
              <a:t>Учитель начальных классов</a:t>
            </a:r>
          </a:p>
          <a:p>
            <a:r>
              <a:rPr lang="ru-RU" sz="6400" dirty="0" smtClean="0">
                <a:solidFill>
                  <a:srgbClr val="FF0000"/>
                </a:solidFill>
              </a:rPr>
              <a:t>Март , 2021г.</a:t>
            </a:r>
          </a:p>
          <a:p>
            <a:r>
              <a:rPr lang="ru-RU" sz="6400" dirty="0" smtClean="0"/>
              <a:t>                                                </a:t>
            </a:r>
          </a:p>
          <a:p>
            <a:pPr lvl="0"/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9585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d7840317de3a54a6aad15866a27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983"/>
            <a:ext cx="10801350" cy="608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8469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1" y="500042"/>
            <a:ext cx="8958324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7543" y="4857750"/>
            <a:ext cx="9704338" cy="2000250"/>
          </a:xfrm>
        </p:spPr>
        <p:txBody>
          <a:bodyPr rtlCol="0">
            <a:normAutofit fontScale="5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/>
              <a:t>     </a:t>
            </a:r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Кроме России космосом интересовались так же и американцы. Они так же использовали животных для испытания новой ракетной техники. Первой в Америке, на ракете «</a:t>
            </a:r>
            <a:r>
              <a:rPr lang="ru-RU" sz="4400" b="1" dirty="0" err="1" smtClean="0">
                <a:solidFill>
                  <a:srgbClr val="C00000"/>
                </a:solidFill>
                <a:latin typeface="+mn-lt"/>
              </a:rPr>
              <a:t>Рэд-Стоун</a:t>
            </a:r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», в космос полетела обезьянка.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3221" y="500042"/>
            <a:ext cx="4894362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8577" y="3929066"/>
            <a:ext cx="10210652" cy="2725737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/>
              <a:t>        </a:t>
            </a:r>
            <a:r>
              <a:rPr lang="ru-RU" sz="3300" b="1" dirty="0" smtClean="0">
                <a:solidFill>
                  <a:srgbClr val="C00000"/>
                </a:solidFill>
              </a:rPr>
              <a:t>После удачного полета в космос животных, стала открытой дорога человеку к звёздам. Через 8 месяцев на таком же космическом корабле, на котором летали собаки Белка и Стрелка , в космос отправился и человек.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C00000"/>
                </a:solidFill>
              </a:rPr>
              <a:t>        12 апреля 1961 года в 6:07 с космодрома Байконур стартовала ракета-носитель "Восток«.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300" b="1" dirty="0" smtClean="0">
                <a:solidFill>
                  <a:srgbClr val="C00000"/>
                </a:solidFill>
              </a:rPr>
              <a:t>       Впервые в мире космический корабль с человеком на борту ворвался в просторы </a:t>
            </a:r>
            <a:r>
              <a:rPr lang="en-US" sz="3300" b="1" dirty="0" smtClean="0">
                <a:solidFill>
                  <a:srgbClr val="C00000"/>
                </a:solidFill>
              </a:rPr>
              <a:t> </a:t>
            </a:r>
            <a:r>
              <a:rPr lang="ru-RU" sz="3300" b="1" dirty="0" smtClean="0">
                <a:solidFill>
                  <a:srgbClr val="C00000"/>
                </a:solidFill>
              </a:rPr>
              <a:t>Вселенной.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b="1" dirty="0" smtClean="0"/>
              <a:t>     </a:t>
            </a:r>
            <a:endParaRPr lang="ru-RU" sz="2900" b="1" dirty="0"/>
          </a:p>
        </p:txBody>
      </p:sp>
      <p:pic>
        <p:nvPicPr>
          <p:cNvPr id="14339" name="Picture 2" descr="C:\Мои документы\Рисунки\Фото\Космос. Фото\000187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907" y="428604"/>
            <a:ext cx="5889058" cy="3988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15" y="4857760"/>
            <a:ext cx="10210652" cy="1571625"/>
          </a:xfrm>
        </p:spPr>
        <p:txBody>
          <a:bodyPr rtlCol="0">
            <a:normAutofit fontScale="850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C00000"/>
                </a:solidFill>
              </a:rPr>
              <a:t>Корабль пилотировал советский космонавт Юрий Алексеевич Гагарин.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    Он был первым человеком, который собственными глазами увидел, что Земля действительно круглая, действительно большей частью покрыта водой и действительно великолепна.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9808" y="357188"/>
            <a:ext cx="3966120" cy="4502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400015" y="357166"/>
            <a:ext cx="9696836" cy="11525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Первый космонавт</a:t>
            </a:r>
          </a:p>
          <a:p>
            <a:pPr algn="ctr"/>
            <a:r>
              <a:rPr lang="ru-RU" sz="40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Земли</a:t>
            </a:r>
          </a:p>
        </p:txBody>
      </p:sp>
      <p:pic>
        <p:nvPicPr>
          <p:cNvPr id="12293" name="Picture 5" descr="7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516" y="1557338"/>
            <a:ext cx="3600450" cy="415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4" name="Picture 6" descr="46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4223" y="1557338"/>
            <a:ext cx="3356670" cy="4176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5" name="Picture 7" descr="102256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7774" y="1557338"/>
            <a:ext cx="3459807" cy="4176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00015" y="5786454"/>
            <a:ext cx="1020690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S Zombie Cyr" pitchFamily="34" charset="0"/>
              </a:rPr>
              <a:t>Юрий Алексеевич Гагарин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09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3274159" y="3357564"/>
            <a:ext cx="2565321" cy="333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1903" y="0"/>
            <a:ext cx="1037754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Знаете,  каким он парнем был?</a:t>
            </a:r>
          </a:p>
        </p:txBody>
      </p:sp>
      <p:pic>
        <p:nvPicPr>
          <p:cNvPr id="13317" name="Picture 5" descr="gagarinB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382548" y="836613"/>
            <a:ext cx="3937992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8" name="Picture 6" descr="07"/>
          <p:cNvPicPr>
            <a:picLocks noChangeAspect="1" noChangeArrowheads="1"/>
          </p:cNvPicPr>
          <p:nvPr/>
        </p:nvPicPr>
        <p:blipFill>
          <a:blip r:embed="rId4">
            <a:lum bright="-6000" contrast="48000"/>
          </a:blip>
          <a:srcRect/>
          <a:stretch>
            <a:fillRect/>
          </a:stretch>
        </p:blipFill>
        <p:spPr bwMode="auto">
          <a:xfrm>
            <a:off x="288787" y="3302001"/>
            <a:ext cx="2531566" cy="3440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329106" y="549274"/>
            <a:ext cx="61436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C00000"/>
                </a:solidFill>
              </a:rPr>
              <a:t>Ю.А.Гагарин родился в 1934 году под Смоленском, учился в ремесленном училище, в индустриальном техникуме, в аэроклубе, затем в авиационном училище.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C00000"/>
                </a:solidFill>
              </a:rPr>
              <a:t>В отряд космонавтов он был выбран из всех самых лучших, здоровых и подготовленных.</a:t>
            </a:r>
          </a:p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C00000"/>
                </a:solidFill>
              </a:rPr>
              <a:t>Своим мужеством, трудолюбием, целеустремлённостью он доказал, что возможности человека неисчерпаемы.</a:t>
            </a:r>
          </a:p>
        </p:txBody>
      </p:sp>
      <p:pic>
        <p:nvPicPr>
          <p:cNvPr id="13321" name="Picture 9" descr="16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5910739" y="3933826"/>
            <a:ext cx="4676835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5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65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3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65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3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65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3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395" y="571480"/>
            <a:ext cx="8429684" cy="5715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934" y="188914"/>
            <a:ext cx="2932867" cy="331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5" name="Picture 5" descr="gagarin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9191" y="188914"/>
            <a:ext cx="2679711" cy="3455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Picture 6" descr="gagarin-u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935" y="3789364"/>
            <a:ext cx="5104388" cy="290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7" descr="normal_Gagar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6418" y="260351"/>
            <a:ext cx="4080510" cy="561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614989" y="5715016"/>
            <a:ext cx="492922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Люди Земли всегда будут помнить его добрую улыбку!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907" y="428604"/>
            <a:ext cx="5072098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27" y="428604"/>
            <a:ext cx="6000792" cy="614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742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sz="half" idx="1"/>
          </p:nvPr>
        </p:nvSpPr>
        <p:spPr>
          <a:xfrm>
            <a:off x="1856482" y="5572125"/>
            <a:ext cx="8236029" cy="97155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 запуске и спуске  ракеты космонавты ложатся в специальное «Ложе».</a:t>
            </a:r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687712" y="571501"/>
            <a:ext cx="7679085" cy="487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01350" cy="688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451497_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089" y="642918"/>
            <a:ext cx="6443682" cy="4580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28775" y="5429264"/>
            <a:ext cx="6400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     Одежда космонавта -  скафандр.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 Его космонавты     надевают при запуске и спуске            ракеты, когда выходят в открытый космос.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75084" y="214314"/>
            <a:ext cx="9721215" cy="796925"/>
          </a:xfrm>
        </p:spPr>
        <p:txBody>
          <a:bodyPr/>
          <a:lstStyle/>
          <a:p>
            <a:pPr eaLnBrk="1" hangingPunct="1"/>
            <a:r>
              <a:rPr lang="ru-RU" smtClean="0"/>
              <a:t>Что едят космонавты?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97688" y="1714501"/>
            <a:ext cx="3825478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13" y="1214438"/>
            <a:ext cx="5850731" cy="371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133" name="Содержимое 8"/>
          <p:cNvSpPr>
            <a:spLocks noGrp="1"/>
          </p:cNvSpPr>
          <p:nvPr>
            <p:ph sz="half" idx="1"/>
          </p:nvPr>
        </p:nvSpPr>
        <p:spPr>
          <a:xfrm>
            <a:off x="542891" y="5072074"/>
            <a:ext cx="9644130" cy="150019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400" dirty="0" smtClean="0"/>
              <a:t>     </a:t>
            </a:r>
            <a:r>
              <a:rPr lang="ru-RU" sz="2400" b="1" dirty="0" smtClean="0">
                <a:solidFill>
                  <a:srgbClr val="C00000"/>
                </a:solidFill>
              </a:rPr>
              <a:t>Едят космонавты продукты питания, которые хранятся в консервированном виде. Перед использованием консервы и тюбики разогревают, а пакеты с первым и вторым блюдами, разводят водой.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1900213" y="5643578"/>
            <a:ext cx="7358114" cy="92869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Набор продуктов для космонавтов.</a:t>
            </a:r>
          </a:p>
        </p:txBody>
      </p:sp>
      <p:pic>
        <p:nvPicPr>
          <p:cNvPr id="49155" name="Picture 6" descr="1518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081" y="427256"/>
            <a:ext cx="3714776" cy="2803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 descr="yandex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287" y="3429000"/>
            <a:ext cx="3517663" cy="259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 descr="f_174323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493" y="500042"/>
            <a:ext cx="3842599" cy="2759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891" y="142852"/>
            <a:ext cx="10084279" cy="642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05" y="500042"/>
            <a:ext cx="9464353" cy="6000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114395" y="4500570"/>
            <a:ext cx="878687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300" b="1" u="sng" dirty="0">
                <a:solidFill>
                  <a:srgbClr val="A40000"/>
                </a:solidFill>
                <a:cs typeface="Times New Roman" pitchFamily="18" charset="0"/>
              </a:rPr>
              <a:t>Владимир </a:t>
            </a:r>
            <a:r>
              <a:rPr lang="ru-RU" sz="2300" b="1" u="sng" dirty="0" err="1">
                <a:solidFill>
                  <a:srgbClr val="A40000"/>
                </a:solidFill>
                <a:cs typeface="Times New Roman" pitchFamily="18" charset="0"/>
              </a:rPr>
              <a:t>Дежуров</a:t>
            </a:r>
            <a:r>
              <a:rPr lang="ru-RU" sz="2300" b="1" u="sng" dirty="0">
                <a:solidFill>
                  <a:srgbClr val="A40000"/>
                </a:solidFill>
                <a:cs typeface="Times New Roman" pitchFamily="18" charset="0"/>
              </a:rPr>
              <a:t> </a:t>
            </a:r>
            <a:r>
              <a:rPr lang="ru-RU" sz="2300" b="1" dirty="0">
                <a:solidFill>
                  <a:srgbClr val="A40000"/>
                </a:solidFill>
                <a:cs typeface="Times New Roman" pitchFamily="18" charset="0"/>
              </a:rPr>
              <a:t>- единственный космонавт уроженец Мордовии. Свой полет он совершил 14 марта 1995 года в качестве командира международного российско-американского экипажа на корабле «Союз ТМ-21» . После возвращения он был удостоен звания Героя Российской Федерации </a:t>
            </a:r>
          </a:p>
        </p:txBody>
      </p:sp>
      <p:pic>
        <p:nvPicPr>
          <p:cNvPr id="14339" name="Picture 5" descr="Картинка 208 из 6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0411" y="714356"/>
            <a:ext cx="4143404" cy="3929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450056" y="0"/>
            <a:ext cx="9721215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 </a:t>
            </a:r>
            <a:r>
              <a:rPr lang="ru-RU" sz="4900" b="1" dirty="0">
                <a:solidFill>
                  <a:srgbClr val="FF0000"/>
                </a:solidFill>
                <a:latin typeface="Arial Black" pitchFamily="34" charset="0"/>
              </a:rPr>
              <a:t>РОДОМ ИЗ МОРДОВИИ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AGTNoWXsAAyl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05" y="1285860"/>
            <a:ext cx="9507290" cy="529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43155" y="428604"/>
            <a:ext cx="5829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Вид Земли с космоса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46507359_uu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03" y="428604"/>
            <a:ext cx="6115902" cy="4495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71849" y="5214950"/>
            <a:ext cx="4289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Фото Луны с лунохода</a:t>
            </a:r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32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43" y="2928934"/>
            <a:ext cx="4614857" cy="357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https://i.ytimg.com/vi/wkkP5R8Al6s/hqdefa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400675" y="285728"/>
            <a:ext cx="4572032" cy="3471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ff64e071925fdde6701ceb9e7466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3155" y="500042"/>
            <a:ext cx="6303248" cy="5022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757469" y="5643578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Луноход  1</a:t>
            </a:r>
            <a:endParaRPr lang="ru-RU" sz="3600" b="1" dirty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09" y="571480"/>
            <a:ext cx="8193048" cy="546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1" y="428604"/>
            <a:ext cx="9144064" cy="5994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19" y="0"/>
            <a:ext cx="9279532" cy="6560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ages.forwallpaper.com/files/thumbs/preview/16/169391__space-earth-sun-stars_p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19" y="500042"/>
            <a:ext cx="9044013" cy="57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2791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3089" y="428604"/>
            <a:ext cx="6429396" cy="6429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279" y="357166"/>
            <a:ext cx="6286520" cy="6286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3155" y="357166"/>
            <a:ext cx="6286544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1717" y="500042"/>
            <a:ext cx="6143644" cy="6143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279" y="357166"/>
            <a:ext cx="6215082" cy="621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день космонавтики 007"/>
          <p:cNvPicPr>
            <a:picLocks noChangeAspect="1" noChangeArrowheads="1"/>
          </p:cNvPicPr>
          <p:nvPr/>
        </p:nvPicPr>
        <p:blipFill>
          <a:blip r:embed="rId2"/>
          <a:srcRect l="20589"/>
          <a:stretch>
            <a:fillRect/>
          </a:stretch>
        </p:blipFill>
        <p:spPr>
          <a:xfrm>
            <a:off x="2686031" y="500042"/>
            <a:ext cx="4687882" cy="6072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28709" y="6000768"/>
            <a:ext cx="742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Константин Эдуардович Циолковский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3155" y="428604"/>
            <a:ext cx="6072230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593" y="428604"/>
            <a:ext cx="6215082" cy="621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593" y="428604"/>
            <a:ext cx="6215058" cy="621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age_0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99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01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ge_00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99" y="0"/>
            <a:ext cx="9700752" cy="6858000"/>
          </a:xfrm>
          <a:prstGeom prst="rect">
            <a:avLst/>
          </a:prstGeom>
        </p:spPr>
      </p:pic>
      <p:pic>
        <p:nvPicPr>
          <p:cNvPr id="4" name="Рисунок 3" descr="меркурий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61" y="3143248"/>
            <a:ext cx="851304" cy="78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венер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279" y="2071678"/>
            <a:ext cx="1250311" cy="1215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емл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00411" y="3071810"/>
            <a:ext cx="1063294" cy="1072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арс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43" y="1928802"/>
            <a:ext cx="652450" cy="647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юпи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29" y="1714488"/>
            <a:ext cx="1713798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атур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15376">
            <a:off x="3513394" y="4701249"/>
            <a:ext cx="1643074" cy="1542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уран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6559" y="1000108"/>
            <a:ext cx="1725121" cy="1168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neptun-128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43881" y="1285860"/>
            <a:ext cx="1607355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б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99" y="571480"/>
            <a:ext cx="7715304" cy="4604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00411" y="5357826"/>
            <a:ext cx="3962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Звёздное небо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0069" y="274638"/>
            <a:ext cx="5541318" cy="1143000"/>
          </a:xfrm>
        </p:spPr>
        <p:txBody>
          <a:bodyPr>
            <a:normAutofit/>
          </a:bodyPr>
          <a:lstStyle/>
          <a:p>
            <a:r>
              <a:rPr lang="ru-RU" sz="4300" b="1" dirty="0">
                <a:solidFill>
                  <a:srgbClr val="002060"/>
                </a:solidFill>
                <a:latin typeface="Comic Sans MS" pitchFamily="66" charset="0"/>
              </a:rPr>
              <a:t>Солнце – это…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655708" y="434976"/>
            <a:ext cx="3774917" cy="77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667" tIns="54334" rIns="108667" bIns="54334">
            <a:spAutoFit/>
          </a:bodyPr>
          <a:lstStyle/>
          <a:p>
            <a:r>
              <a:rPr lang="ru-RU" sz="4300" dirty="0">
                <a:solidFill>
                  <a:srgbClr val="C00000"/>
                </a:solidFill>
                <a:latin typeface="Comic Sans MS" pitchFamily="66" charset="0"/>
              </a:rPr>
              <a:t>одна из звёзд</a:t>
            </a:r>
          </a:p>
        </p:txBody>
      </p:sp>
      <p:pic>
        <p:nvPicPr>
          <p:cNvPr id="15362" name="Picture 2" descr="http://img.izismile.com/img/img5/20120124/640/majestic_wallpaper_640_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356" y="1784000"/>
            <a:ext cx="6719697" cy="397484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52637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15" y="214290"/>
            <a:ext cx="9721215" cy="126875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3300" dirty="0"/>
              <a:t>		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3300" dirty="0"/>
              <a:t>		</a:t>
            </a:r>
            <a:r>
              <a:rPr lang="ru-RU" sz="7000" b="1" dirty="0">
                <a:solidFill>
                  <a:srgbClr val="002060"/>
                </a:solidFill>
                <a:latin typeface="Comic Sans MS" pitchFamily="66" charset="0"/>
              </a:rPr>
              <a:t>Есть звёзды – гиганты, а есть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7000" b="1" dirty="0">
                <a:solidFill>
                  <a:srgbClr val="002060"/>
                </a:solidFill>
                <a:latin typeface="Comic Sans MS" pitchFamily="66" charset="0"/>
              </a:rPr>
              <a:t> звёзды – карлики.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328709" y="1571612"/>
            <a:ext cx="3482612" cy="7017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08667" tIns="54334" rIns="108667" bIns="54334">
            <a:spAutoFit/>
          </a:bodyPr>
          <a:lstStyle/>
          <a:p>
            <a:r>
              <a:rPr lang="ru-RU" sz="3800" dirty="0">
                <a:latin typeface="Comic Sans MS" pitchFamily="66" charset="0"/>
              </a:rPr>
              <a:t>Звезда-гигант</a:t>
            </a:r>
            <a:endParaRPr lang="ru-RU" sz="4300" dirty="0">
              <a:latin typeface="Comic Sans MS" pitchFamily="66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257931" y="1500174"/>
            <a:ext cx="3579184" cy="7017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08667" tIns="54334" rIns="108667" bIns="54334">
            <a:spAutoFit/>
          </a:bodyPr>
          <a:lstStyle/>
          <a:p>
            <a:r>
              <a:rPr lang="ru-RU" sz="3800" dirty="0">
                <a:latin typeface="Comic Sans MS" pitchFamily="66" charset="0"/>
              </a:rPr>
              <a:t>Звезда-карлик</a:t>
            </a:r>
            <a:endParaRPr lang="ru-RU" sz="4300" dirty="0">
              <a:latin typeface="Comic Sans MS" pitchFamily="66" charset="0"/>
            </a:endParaRPr>
          </a:p>
        </p:txBody>
      </p:sp>
      <p:pic>
        <p:nvPicPr>
          <p:cNvPr id="16388" name="Picture 4" descr="http://www.stihi.ru/pics/2016/12/27/1028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243141" y="2927349"/>
            <a:ext cx="3422034" cy="309394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019010" y="2219266"/>
            <a:ext cx="0" cy="7080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040861" y="2166184"/>
            <a:ext cx="0" cy="7080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6" descr="https://upload.wikimedia.org/wikipedia/commons/thumb/f/ff/Dust_Cloud_in_a_R_CrB_Star_%28Artist%27s_Impression%29.jpg/440px-Dust_Cloud_in_a_R_CrB_Star_%28Artist%27s_Impression%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553" y="2927348"/>
            <a:ext cx="3180132" cy="309017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7716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9" grpId="0" animBg="1"/>
      <p:bldP spid="133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1257271" y="428604"/>
            <a:ext cx="8643999" cy="1214446"/>
          </a:xfrm>
          <a:prstGeom prst="wedgeRoundRectCallout">
            <a:avLst>
              <a:gd name="adj1" fmla="val 46904"/>
              <a:gd name="adj2" fmla="val 26390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667" tIns="54334" rIns="108667" bIns="54334" rtlCol="0" anchor="ctr"/>
          <a:lstStyle/>
          <a:p>
            <a:pPr algn="ctr">
              <a:buFontTx/>
              <a:buNone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Созвездие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– это группа наиболее ярких, </a:t>
            </a:r>
          </a:p>
          <a:p>
            <a:pPr algn="ctr">
              <a:buFontTx/>
              <a:buNone/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</a:rPr>
              <a:t>заметных на тёмном небе звёзд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. Они напоминали людям различные предметы, животных, мифических героев, за что получили свои названия.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4578" name="Picture 2" descr="https://ds03.infourok.ru/uploads/ex/0345/00019d6c-2b565bd9/640/img1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543023" y="1571612"/>
            <a:ext cx="7858180" cy="4877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16557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дведиц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95" y="428604"/>
            <a:ext cx="8615385" cy="4847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900213" y="5429264"/>
            <a:ext cx="6637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Созвездие Большая Медведица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3155" y="428604"/>
            <a:ext cx="5357850" cy="614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ыр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13" y="428604"/>
            <a:ext cx="7143799" cy="5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900345" y="5572140"/>
            <a:ext cx="4916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Чёрная дыра в космосе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е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27" y="500042"/>
            <a:ext cx="7077213" cy="4429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829039" y="5143512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Комета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стерои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8841" y="428604"/>
            <a:ext cx="6400846" cy="4000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7601" y="4643446"/>
            <a:ext cx="38988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Астероиды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им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о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оо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ооо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орл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51" y="0"/>
            <a:ext cx="10793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64df311f835b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023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600x720-9455583b914935b6832b406a84fbfb5f_95895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0981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20407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10981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1464777868_15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0981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i (3)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0981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koltsa_planeti_1600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Meteoritkosmicheskoe-telo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0801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1013593012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79375"/>
            <a:ext cx="10981373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Kosmicheskaya_muzyka_-_muzyka_na_fortepiano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9991249" y="320675"/>
            <a:ext cx="6300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4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5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0"/>
                            </p:stCondLst>
                            <p:childTnLst>
                              <p:par>
                                <p:cTn id="5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3000"/>
                            </p:stCondLst>
                            <p:childTnLst>
                              <p:par>
                                <p:cTn id="7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8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8000"/>
                            </p:stCondLst>
                            <p:childTnLst>
                              <p:par>
                                <p:cTn id="8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6000"/>
                            </p:stCondLst>
                            <p:childTnLst>
                              <p:par>
                                <p:cTn id="9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1000"/>
                            </p:stCondLst>
                            <p:childTnLst>
                              <p:par>
                                <p:cTn id="9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4000"/>
                            </p:stCondLst>
                            <p:childTnLst>
                              <p:par>
                                <p:cTn id="102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7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2000"/>
                            </p:stCondLst>
                            <p:childTnLst>
                              <p:par>
                                <p:cTn id="112" presetID="21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3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0"/>
                            </p:stCondLst>
                            <p:childTnLst>
                              <p:par>
                                <p:cTn id="1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8000"/>
                            </p:stCondLst>
                            <p:childTnLst>
                              <p:par>
                                <p:cTn id="121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236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67" y="428604"/>
            <a:ext cx="9501254" cy="614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27" y="1500174"/>
            <a:ext cx="6896100" cy="500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400279" y="500042"/>
            <a:ext cx="6143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Искусственный спутник Земли.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4 октября 1957год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208782343_108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1981" y="500042"/>
            <a:ext cx="2419350" cy="3240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971783" y="450057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0147" y="3857628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Прежде чем человек полетел в космос, </a:t>
            </a:r>
            <a:r>
              <a:rPr lang="ru-RU" sz="2400" b="1" dirty="0" smtClean="0">
                <a:solidFill>
                  <a:srgbClr val="C00000"/>
                </a:solidFill>
                <a:latin typeface="Arial" charset="0"/>
              </a:rPr>
              <a:t>там </a:t>
            </a:r>
            <a:r>
              <a:rPr lang="ru-RU" sz="2400" b="1" dirty="0" smtClean="0">
                <a:solidFill>
                  <a:srgbClr val="C00000"/>
                </a:solidFill>
              </a:rPr>
              <a:t>побывали животные.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   Первой в космос отправилась  собака Лайка. 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</a:rPr>
              <a:t>    В то время люди ещё очень мало знали о космосе, а космические аппараты ещё не умели возвращать с орбиты. Поэтому Лайка навсегда осталась в космическом пространств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9410_1234963524_full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3257535" y="428604"/>
            <a:ext cx="3929090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828907" y="5643578"/>
            <a:ext cx="5530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Памятник Лайке в городе Москва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476</Words>
  <Application>Microsoft Office PowerPoint</Application>
  <PresentationFormat>Произвольный</PresentationFormat>
  <Paragraphs>61</Paragraphs>
  <Slides>53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Тайны звёздных миров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Что едят космонавты?</vt:lpstr>
      <vt:lpstr>Набор продуктов для космонавтов.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Солнце – это…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Doom</cp:lastModifiedBy>
  <cp:revision>31</cp:revision>
  <dcterms:created xsi:type="dcterms:W3CDTF">2017-03-14T13:50:57Z</dcterms:created>
  <dcterms:modified xsi:type="dcterms:W3CDTF">2021-04-04T15:12:00Z</dcterms:modified>
</cp:coreProperties>
</file>