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9" r:id="rId3"/>
    <p:sldId id="290" r:id="rId4"/>
    <p:sldId id="257" r:id="rId5"/>
    <p:sldId id="291" r:id="rId6"/>
    <p:sldId id="258" r:id="rId7"/>
    <p:sldId id="29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99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94501-7EE0-495C-8EE8-68A92E535F1C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4042B-7522-4A04-A326-FF46432E3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20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042B-7522-4A04-A326-FF46432E3F4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88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042B-7522-4A04-A326-FF46432E3F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933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042B-7522-4A04-A326-FF46432E3F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933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042B-7522-4A04-A326-FF46432E3F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142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вуч\Desktop\Фоны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p.vk.me/c618923/v618923614/b23e/fE9I6JOog_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A7DD4"/>
              </a:clrFrom>
              <a:clrTo>
                <a:srgbClr val="3A7DD4">
                  <a:alpha val="0"/>
                </a:srgbClr>
              </a:clrTo>
            </a:clrChange>
          </a:blip>
          <a:srcRect l="22351" r="41639" b="40281"/>
          <a:stretch>
            <a:fillRect/>
          </a:stretch>
        </p:blipFill>
        <p:spPr bwMode="auto">
          <a:xfrm>
            <a:off x="233628" y="188641"/>
            <a:ext cx="881988" cy="1034056"/>
          </a:xfrm>
          <a:prstGeom prst="rect">
            <a:avLst/>
          </a:prstGeom>
          <a:noFill/>
        </p:spPr>
      </p:pic>
      <p:pic>
        <p:nvPicPr>
          <p:cNvPr id="2" name="Picture 2" descr="C:\Users\Завуч\Desktop\Рабочий стол\завуч начал кл\Пед конкурсы\Школа Оренбуржья-2015\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48" t="22011" r="25752" b="47937"/>
          <a:stretch/>
        </p:blipFill>
        <p:spPr bwMode="auto">
          <a:xfrm>
            <a:off x="233628" y="4336443"/>
            <a:ext cx="2610180" cy="2331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7823" y="1222697"/>
            <a:ext cx="7776864" cy="3289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274320" algn="l"/>
              </a:tabLst>
            </a:pPr>
            <a:r>
              <a:rPr lang="ru-RU" sz="2800" b="1" kern="0" dirty="0" smtClean="0">
                <a:latin typeface="Times New Roman"/>
                <a:ea typeface="Times New Roman"/>
              </a:rPr>
              <a:t>  </a:t>
            </a:r>
            <a:r>
              <a:rPr lang="ru-RU" sz="3600" b="1" kern="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Средства и методы повышения мотивации и качества образования на уроках иностранного языка в условиях реализации ФГОС</a:t>
            </a:r>
            <a:endParaRPr lang="ru-RU" sz="2800" b="1" kern="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Arial"/>
              <a:buChar char=""/>
              <a:tabLst>
                <a:tab pos="274320" algn="l"/>
              </a:tabLst>
            </a:pPr>
            <a:endParaRPr lang="ru-RU" sz="1400" b="1" kern="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</a:t>
            </a:r>
            <a:endParaRPr lang="ru-RU" sz="3200" b="1" dirty="0">
              <a:solidFill>
                <a:srgbClr val="003399"/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37145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	</a:t>
            </a:r>
            <a:endParaRPr lang="ru-RU" sz="2400" b="1" i="1" dirty="0">
              <a:solidFill>
                <a:srgbClr val="333399"/>
              </a:solidFill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81399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Автор: Кичаева А.Н.</a:t>
            </a:r>
          </a:p>
          <a:p>
            <a:pPr algn="r"/>
            <a:r>
              <a:rPr lang="ru-RU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r"/>
            <a:r>
              <a:rPr lang="ru-RU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Акбулакская  СОШ</a:t>
            </a:r>
            <a:r>
              <a:rPr lang="ru-RU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№3 </a:t>
            </a:r>
          </a:p>
          <a:p>
            <a:pPr algn="r"/>
            <a:endParaRPr lang="ru-RU" i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9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pp.vk.me/c618923/v618923614/b23e/fE9I6JOog_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A7DD4"/>
              </a:clrFrom>
              <a:clrTo>
                <a:srgbClr val="3A7DD4">
                  <a:alpha val="0"/>
                </a:srgbClr>
              </a:clrTo>
            </a:clrChange>
          </a:blip>
          <a:srcRect l="22351" r="41639" b="40281"/>
          <a:stretch>
            <a:fillRect/>
          </a:stretch>
        </p:blipFill>
        <p:spPr bwMode="auto">
          <a:xfrm>
            <a:off x="231206" y="165097"/>
            <a:ext cx="895503" cy="10499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175" b="38565"/>
          <a:stretch/>
        </p:blipFill>
        <p:spPr bwMode="auto">
          <a:xfrm>
            <a:off x="3419872" y="4745171"/>
            <a:ext cx="2664296" cy="1985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0034" y="785794"/>
            <a:ext cx="8286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 (от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movere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—это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1)побуждение к действию;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2)динамический процесс физиологического и психологического плана, управляющий поведением человека, определяющий его направленность, организованность, активность и устойчивость;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3)способность человека через труд, удовлетворять свои материальные потребности.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4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pp.vk.me/c618923/v618923614/b23e/fE9I6JOog_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A7DD4"/>
              </a:clrFrom>
              <a:clrTo>
                <a:srgbClr val="3A7DD4">
                  <a:alpha val="0"/>
                </a:srgbClr>
              </a:clrTo>
            </a:clrChange>
          </a:blip>
          <a:srcRect l="22351" r="41639" b="40281"/>
          <a:stretch>
            <a:fillRect/>
          </a:stretch>
        </p:blipFill>
        <p:spPr bwMode="auto">
          <a:xfrm>
            <a:off x="231206" y="165097"/>
            <a:ext cx="895503" cy="10499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175" b="38565"/>
          <a:stretch/>
        </p:blipFill>
        <p:spPr bwMode="auto">
          <a:xfrm>
            <a:off x="3419872" y="4745171"/>
            <a:ext cx="2664296" cy="1985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928670"/>
            <a:ext cx="82153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Внешняя мотивация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(экстринсивная) — мотивация, не связанная с содержанием определенной деятельности, но обусловленная внешними по отношению к субъекту обстоятельствами.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Внутренняя мотивация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(интринсивная) — мотивация, связанная не с внешними обстоятельствами, а с самим содержанием деятельности.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4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вуч\Desktop\Фоны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3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pp.vk.me/c618923/v618923614/b23e/fE9I6JOog_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A7DD4"/>
              </a:clrFrom>
              <a:clrTo>
                <a:srgbClr val="3A7DD4">
                  <a:alpha val="0"/>
                </a:srgbClr>
              </a:clrTo>
            </a:clrChange>
          </a:blip>
          <a:srcRect l="22351" r="41639" b="40281"/>
          <a:stretch>
            <a:fillRect/>
          </a:stretch>
        </p:blipFill>
        <p:spPr bwMode="auto">
          <a:xfrm>
            <a:off x="275560" y="194745"/>
            <a:ext cx="834085" cy="1002007"/>
          </a:xfrm>
          <a:prstGeom prst="rect">
            <a:avLst/>
          </a:prstGeom>
          <a:noFill/>
        </p:spPr>
      </p:pic>
      <p:pic>
        <p:nvPicPr>
          <p:cNvPr id="1026" name="Picture 2" descr="DSC_0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277"/>
          <a:stretch>
            <a:fillRect/>
          </a:stretch>
        </p:blipFill>
        <p:spPr bwMode="auto">
          <a:xfrm>
            <a:off x="2278067" y="4245949"/>
            <a:ext cx="4941421" cy="2518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642918"/>
            <a:ext cx="84296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Уровень новизны.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Степень сложности задания.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возможности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мотивации личного примера и ролевого поведения учителя.</a:t>
            </a:r>
            <a:endParaRPr lang="ru-RU" sz="28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5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pp.vk.me/c618923/v618923614/b23e/fE9I6JOog_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A7DD4"/>
              </a:clrFrom>
              <a:clrTo>
                <a:srgbClr val="3A7DD4">
                  <a:alpha val="0"/>
                </a:srgbClr>
              </a:clrTo>
            </a:clrChange>
          </a:blip>
          <a:srcRect l="22351" r="41639" b="40281"/>
          <a:stretch>
            <a:fillRect/>
          </a:stretch>
        </p:blipFill>
        <p:spPr bwMode="auto">
          <a:xfrm>
            <a:off x="231206" y="165097"/>
            <a:ext cx="895503" cy="1049901"/>
          </a:xfrm>
          <a:prstGeom prst="rect">
            <a:avLst/>
          </a:prstGeom>
          <a:noFill/>
        </p:spPr>
      </p:pic>
      <p:sp>
        <p:nvSpPr>
          <p:cNvPr id="12" name="AutoShape 9" descr="https://cdn.pixabay.com/photo/2013/07/12/13/52/arrow-14746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1" descr="https://cdn.pixabay.com/photo/2013/07/12/13/52/arrow-147464_128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3" descr="https://cdn.pixabay.com/photo/2013/07/12/13/52/arrow-147464_128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8" descr="https://cdn.pixabay.com/photo/2012/04/05/02/02/arrow-25894_6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857232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               </a:t>
            </a:r>
            <a:r>
              <a:rPr lang="ru-RU" b="1" i="1" u="sng" dirty="0" smtClean="0">
                <a:solidFill>
                  <a:srgbClr val="FF0000"/>
                </a:solidFill>
              </a:rPr>
              <a:t>     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Принципы работы</a:t>
            </a:r>
            <a:endParaRPr lang="ru-RU" sz="3600" i="1" u="sng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1.Принцип новизны.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Принцип учёта возрастных особенностей и языковой подготовки учащихся.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Принцип доброжелательности.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Принцип неожиданности.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Завуч\Desktop\Рабочий стол\завуч начал кл\Пед конкурсы\Школа Оренбуржья-2015\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48" t="22011" r="25752" b="47937"/>
          <a:stretch/>
        </p:blipFill>
        <p:spPr bwMode="auto">
          <a:xfrm>
            <a:off x="233628" y="4770825"/>
            <a:ext cx="2123794" cy="1896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2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вуч\Desktop\Фоны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p.vk.me/c618923/v618923614/b23e/fE9I6JOog_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A7DD4"/>
              </a:clrFrom>
              <a:clrTo>
                <a:srgbClr val="3A7DD4">
                  <a:alpha val="0"/>
                </a:srgbClr>
              </a:clrTo>
            </a:clrChange>
          </a:blip>
          <a:srcRect l="22351" r="41639" b="40281"/>
          <a:stretch>
            <a:fillRect/>
          </a:stretch>
        </p:blipFill>
        <p:spPr bwMode="auto">
          <a:xfrm>
            <a:off x="220112" y="188640"/>
            <a:ext cx="895503" cy="1049901"/>
          </a:xfrm>
          <a:prstGeom prst="rect">
            <a:avLst/>
          </a:prstGeom>
          <a:noFill/>
        </p:spPr>
      </p:pic>
      <p:pic>
        <p:nvPicPr>
          <p:cNvPr id="7" name="Picture 2" descr="C:\Users\Завуч\Desktop\Рабочий стол\завуч начал кл\Пед конкурсы\Школа Оренбуржья-2015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48" t="22011" r="25752" b="47937"/>
          <a:stretch/>
        </p:blipFill>
        <p:spPr bwMode="auto">
          <a:xfrm>
            <a:off x="233628" y="4400752"/>
            <a:ext cx="2538172" cy="2266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698" y="332656"/>
            <a:ext cx="821676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Виды нестандартных уроков.</a:t>
            </a:r>
            <a:r>
              <a:rPr lang="ru-RU" sz="2800" b="1" i="1" u="sng" dirty="0" smtClean="0"/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Уроки - игры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Уроки - сказки, уроки – путешествия.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Уроки – состязания.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4. Урок - суд, урок - аукцион, урок - биржа знаний.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Интернет – уроки.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Уроки исследование, изобретательство, анализ первоисточников, комментарий, мозговая атака, интервью, репортаж.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Урок – экскурсия.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Урок-спектакль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9. Урок-праздник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Интегрированный урок.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Видео-урок.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9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вуч\Desktop\Фоны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857232"/>
            <a:ext cx="84296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Иностранный язык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средство выражения мысли, а мысль приводится в движение мотивом, потребностью. Поэтому современный учитель должен искать всё новые и новые пути в своей работе, чтобы мотивированная мысль учащихся находила свои средства выражения.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> </a:t>
            </a:r>
            <a:endParaRPr lang="ru-RU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Завуч\Desktop\Рабочий стол\завуч начал кл\Пед конкурсы\Школа Оренбуржья-2015\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48" t="22011" r="25752" b="47937"/>
          <a:stretch/>
        </p:blipFill>
        <p:spPr bwMode="auto">
          <a:xfrm>
            <a:off x="6357950" y="4591205"/>
            <a:ext cx="2538172" cy="2266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p.vk.me/c618923/v618923614/b23e/fE9I6JOog_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A7DD4"/>
              </a:clrFrom>
              <a:clrTo>
                <a:srgbClr val="3A7DD4">
                  <a:alpha val="0"/>
                </a:srgbClr>
              </a:clrTo>
            </a:clrChange>
          </a:blip>
          <a:srcRect l="22351" r="41639" b="40281"/>
          <a:stretch>
            <a:fillRect/>
          </a:stretch>
        </p:blipFill>
        <p:spPr bwMode="auto">
          <a:xfrm>
            <a:off x="214282" y="0"/>
            <a:ext cx="895503" cy="1049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59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4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s://pp.vk.me/c618923/v618923614/b23e/fE9I6JOog_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A7DD4"/>
              </a:clrFrom>
              <a:clrTo>
                <a:srgbClr val="3A7DD4">
                  <a:alpha val="0"/>
                </a:srgbClr>
              </a:clrTo>
            </a:clrChange>
          </a:blip>
          <a:srcRect l="22351" r="41639" b="40281"/>
          <a:stretch>
            <a:fillRect/>
          </a:stretch>
        </p:blipFill>
        <p:spPr bwMode="auto">
          <a:xfrm>
            <a:off x="231206" y="36905"/>
            <a:ext cx="743607" cy="8718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1447" y="532428"/>
            <a:ext cx="7997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" name="Picture 2" descr="C:\Users\Завуч\Desktop\Рабочий стол\завуч начал кл\Пед конкурсы\Школа Оренбуржья-2015\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48" t="22011" r="25752" b="47937"/>
          <a:stretch/>
        </p:blipFill>
        <p:spPr bwMode="auto">
          <a:xfrm>
            <a:off x="233628" y="4850915"/>
            <a:ext cx="2034116" cy="181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cstor.nn2.ru/forum/data/forum/images/2019-01/223575987-0029-094-engli-speaking-countries-qui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571612"/>
            <a:ext cx="2846358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51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1267</TotalTime>
  <Words>114</Words>
  <Application>Microsoft Office PowerPoint</Application>
  <PresentationFormat>Экран (4:3)</PresentationFormat>
  <Paragraphs>43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</dc:creator>
  <cp:lastModifiedBy>1</cp:lastModifiedBy>
  <cp:revision>151</cp:revision>
  <dcterms:created xsi:type="dcterms:W3CDTF">2017-02-19T09:51:26Z</dcterms:created>
  <dcterms:modified xsi:type="dcterms:W3CDTF">2020-01-28T14:53:21Z</dcterms:modified>
</cp:coreProperties>
</file>