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docProps/custom.xml" ContentType="application/vnd.openxmlformats-officedocument.custom-properties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71" r:id="rId4"/>
    <p:sldId id="275" r:id="rId5"/>
    <p:sldId id="274" r:id="rId6"/>
    <p:sldId id="277" r:id="rId7"/>
    <p:sldId id="279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80" r:id="rId18"/>
    <p:sldId id="273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1\&#1089;&#1086;&#1090;&#1088;&#1091;&#1076;&#1085;&#1080;&#1082;&#1080;%20&#1095;&#1080;&#1088;&#1087;&#1086;\&#1043;&#1091;&#1083;&#1102;&#1084;&#1086;&#1074;&#1072;%20&#1052;.&#1040;\&#1054;&#1073;&#1097;&#1072;&#1103;\&#1062;&#1077;&#1085;&#1090;&#1088;%20&#1087;&#1088;&#1086;&#1092;&#1077;&#1089;&#1089;&#1080;&#1086;&#1085;&#1072;&#1083;&#1100;&#1085;&#1086;&#1075;&#1086;%20&#1089;&#1072;&#1084;&#1086;&#1086;&#1087;&#1088;&#1077;&#1076;&#1077;&#1083;&#1077;&#1085;&#1080;&#1103;\&#1052;&#1086;&#1085;&#1080;&#1090;&#1086;&#1088;&#1080;&#1085;&#1075;%20&#1101;&#1092;&#1092;&#1077;&#1082;&#1090;&#1080;&#1074;&#1085;&#1086;&#1089;&#1090;&#1080;%20&#1056;&#1062;&#1054;&#1050;&#1048;&#1054;\&#1052;&#1086;&#1085;&#1080;&#1090;&#1086;&#1088;&#1080;&#1085;&#1075;%202022\&#1042;&#1099;&#1075;&#1088;&#1091;&#1079;&#1082;&#1072;%2020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1\&#1089;&#1086;&#1090;&#1088;&#1091;&#1076;&#1085;&#1080;&#1082;&#1080;%20&#1095;&#1080;&#1088;&#1087;&#1086;\&#1043;&#1091;&#1083;&#1102;&#1084;&#1086;&#1074;&#1072;%20&#1052;.&#1040;\&#1054;&#1073;&#1097;&#1072;&#1103;\&#1062;&#1077;&#1085;&#1090;&#1088;%20&#1087;&#1088;&#1086;&#1092;&#1077;&#1089;&#1089;&#1080;&#1086;&#1085;&#1072;&#1083;&#1100;&#1085;&#1086;&#1075;&#1086;%20&#1089;&#1072;&#1084;&#1086;&#1086;&#1087;&#1088;&#1077;&#1076;&#1077;&#1083;&#1077;&#1085;&#1080;&#1103;\&#1052;&#1086;&#1085;&#1080;&#1090;&#1086;&#1088;&#1080;&#1085;&#1075;%20&#1101;&#1092;&#1092;&#1077;&#1082;&#1090;&#1080;&#1074;&#1085;&#1086;&#1089;&#1090;&#1080;%20&#1056;&#1062;&#1054;&#1050;&#1048;&#1054;\&#1052;&#1086;&#1085;&#1080;&#1090;&#1086;&#1088;&#1080;&#1085;&#1075;%202022\&#1042;&#1099;&#1075;&#1088;&#1091;&#1079;&#1082;&#1072;%2020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1\&#1089;&#1086;&#1090;&#1088;&#1091;&#1076;&#1085;&#1080;&#1082;&#1080;%20&#1095;&#1080;&#1088;&#1087;&#1086;\&#1043;&#1091;&#1083;&#1102;&#1084;&#1086;&#1074;&#1072;%20&#1052;.&#1040;\&#1054;&#1073;&#1097;&#1072;&#1103;\&#1062;&#1077;&#1085;&#1090;&#1088;%20&#1087;&#1088;&#1086;&#1092;&#1077;&#1089;&#1089;&#1080;&#1086;&#1085;&#1072;&#1083;&#1100;&#1085;&#1086;&#1075;&#1086;%20&#1089;&#1072;&#1084;&#1086;&#1086;&#1087;&#1088;&#1077;&#1076;&#1077;&#1083;&#1077;&#1085;&#1080;&#1103;\&#1052;&#1086;&#1085;&#1080;&#1090;&#1086;&#1088;&#1080;&#1085;&#1075;%20&#1101;&#1092;&#1092;&#1077;&#1082;&#1090;&#1080;&#1074;&#1085;&#1086;&#1089;&#1090;&#1080;%20&#1056;&#1062;&#1054;&#1050;&#1048;&#1054;\&#1052;&#1086;&#1085;&#1080;&#1090;&#1086;&#1088;&#1080;&#1085;&#1075;%202022\&#1042;&#1099;&#1075;&#1088;&#1091;&#1079;&#1082;&#1072;%20202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47;&#1072;&#1089;&#1077;&#1076;&#1072;&#1085;&#1080;&#1077;\&#1052;&#1086;&#1081;%20&#1076;&#1086;&#1082;&#1083;&#1072;&#1076;\&#1051;&#1080;&#1089;&#1090;%20Microsoft%20Office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47;&#1072;&#1089;&#1077;&#1076;&#1072;&#1085;&#1080;&#1077;\&#1052;&#1086;&#1081;%20&#1076;&#1086;&#1082;&#1083;&#1072;&#1076;\&#1051;&#1080;&#1089;&#1090;%20Microsoft%20Office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47;&#1072;&#1089;&#1077;&#1076;&#1072;&#1085;&#1080;&#1077;\&#1052;&#1086;&#1081;%20&#1076;&#1086;&#1082;&#1083;&#1072;&#1076;\&#1051;&#1080;&#1089;&#1090;%20Microsoft%20Office%20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47;&#1072;&#1089;&#1077;&#1076;&#1072;&#1085;&#1080;&#1077;\&#1052;&#1086;&#1081;%20&#1076;&#1086;&#1082;&#1083;&#1072;&#1076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0.27859558453720884"/>
          <c:y val="0.22646413739564339"/>
          <c:w val="0.45546175057664628"/>
          <c:h val="0.65980408659583634"/>
        </c:manualLayout>
      </c:layout>
      <c:pie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Обучающиеся дошкольных образовательных организаций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Лист1!$B$1:$C$1</c:f>
              <c:strCache>
                <c:ptCount val="2"/>
                <c:pt idx="0">
                  <c:v>Участвуют</c:v>
                </c:pt>
                <c:pt idx="1">
                  <c:v>Не участвуют</c:v>
                </c:pt>
              </c:strCache>
            </c:strRef>
          </c:cat>
          <c:val>
            <c:numRef>
              <c:f>Лист1!$B$2:$C$2</c:f>
              <c:numCache>
                <c:formatCode>0.00%</c:formatCode>
                <c:ptCount val="2"/>
                <c:pt idx="0">
                  <c:v>0.69429143995880549</c:v>
                </c:pt>
                <c:pt idx="1">
                  <c:v>0.30570856004119928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8.51619426480065E-2"/>
          <c:y val="0.15200289974731934"/>
          <c:w val="0.60753764284774547"/>
          <c:h val="0.66768825921427755"/>
        </c:manualLayout>
      </c:layout>
      <c:pieChart>
        <c:varyColors val="1"/>
        <c:ser>
          <c:idx val="0"/>
          <c:order val="0"/>
          <c:tx>
            <c:strRef>
              <c:f>Лист1!$A$4</c:f>
              <c:strCache>
                <c:ptCount val="1"/>
                <c:pt idx="0">
                  <c:v>Обучающиеся общеобразовательных организаций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807687116967792"/>
                  <c:y val="-0.166150215983948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491020518462149"/>
                  <c:y val="0.1056256986591625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Лист1!$B$3:$C$3</c:f>
              <c:strCache>
                <c:ptCount val="2"/>
                <c:pt idx="0">
                  <c:v>Участвуют</c:v>
                </c:pt>
                <c:pt idx="1">
                  <c:v>Не участвуют</c:v>
                </c:pt>
              </c:strCache>
            </c:strRef>
          </c:cat>
          <c:val>
            <c:numRef>
              <c:f>Лист1!$B$4:$C$4</c:f>
              <c:numCache>
                <c:formatCode>0.00%</c:formatCode>
                <c:ptCount val="2"/>
                <c:pt idx="0">
                  <c:v>0.86370000000000313</c:v>
                </c:pt>
                <c:pt idx="1">
                  <c:v>0.1363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Лист1!$A$6</c:f>
              <c:strCache>
                <c:ptCount val="1"/>
                <c:pt idx="0">
                  <c:v>Обучающиеся организаций дополнительного образования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Лист1!$B$5:$C$5</c:f>
              <c:strCache>
                <c:ptCount val="2"/>
                <c:pt idx="0">
                  <c:v>Участвуют</c:v>
                </c:pt>
                <c:pt idx="1">
                  <c:v>Не участвуют</c:v>
                </c:pt>
              </c:strCache>
            </c:strRef>
          </c:cat>
          <c:val>
            <c:numRef>
              <c:f>Лист1!$B$6:$C$6</c:f>
              <c:numCache>
                <c:formatCode>0.00%</c:formatCode>
                <c:ptCount val="2"/>
                <c:pt idx="0">
                  <c:v>0.25441914023914386</c:v>
                </c:pt>
                <c:pt idx="1">
                  <c:v>0.7455808597608562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0.24141956301199091"/>
          <c:y val="0.11993226692259193"/>
          <c:w val="0.65337930541341438"/>
          <c:h val="0.73460994440159622"/>
        </c:manualLayout>
      </c:layout>
      <c:pieChart>
        <c:varyColors val="1"/>
        <c:ser>
          <c:idx val="0"/>
          <c:order val="0"/>
          <c:tx>
            <c:strRef>
              <c:f>Лист1!$A$8</c:f>
              <c:strCache>
                <c:ptCount val="1"/>
                <c:pt idx="0">
                  <c:v>Обучающиеся профессиональных образовательных организаций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3458135639736413"/>
                  <c:y val="-0.1376650448216530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Лист1!$B$7:$C$7</c:f>
              <c:strCache>
                <c:ptCount val="2"/>
                <c:pt idx="0">
                  <c:v>Участвуют</c:v>
                </c:pt>
                <c:pt idx="1">
                  <c:v>Не участвуют</c:v>
                </c:pt>
              </c:strCache>
            </c:strRef>
          </c:cat>
          <c:val>
            <c:numRef>
              <c:f>Лист1!$B$8:$C$8</c:f>
              <c:numCache>
                <c:formatCode>0.00%</c:formatCode>
                <c:ptCount val="2"/>
                <c:pt idx="0">
                  <c:v>0.86401299133058862</c:v>
                </c:pt>
                <c:pt idx="1">
                  <c:v>0.13598700866941171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Лист1!$A$7:$A$8</c:f>
              <c:strCache>
                <c:ptCount val="2"/>
                <c:pt idx="0">
                  <c:v>Участвуют</c:v>
                </c:pt>
                <c:pt idx="1">
                  <c:v>Не участвуют</c:v>
                </c:pt>
              </c:strCache>
            </c:strRef>
          </c:cat>
          <c:val>
            <c:numRef>
              <c:f>Лист1!$B$7:$B$8</c:f>
              <c:numCache>
                <c:formatCode>0.00%</c:formatCode>
                <c:ptCount val="2"/>
                <c:pt idx="0">
                  <c:v>0.72190000000000065</c:v>
                </c:pt>
                <c:pt idx="1">
                  <c:v>0.27810000000000001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7791306028144083"/>
          <c:y val="9.199375974408483E-2"/>
          <c:w val="0.31725602551939935"/>
          <c:h val="0.4182163740031100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1"/>
              <c:layout>
                <c:manualLayout>
                  <c:x val="4.4748779407827233E-2"/>
                  <c:y val="4.220656592708651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Лист1!$A$27:$A$28</c:f>
              <c:strCache>
                <c:ptCount val="2"/>
                <c:pt idx="0">
                  <c:v>Участвуют</c:v>
                </c:pt>
                <c:pt idx="1">
                  <c:v>Не участвуют</c:v>
                </c:pt>
              </c:strCache>
            </c:strRef>
          </c:cat>
          <c:val>
            <c:numRef>
              <c:f>Лист1!$B$27:$B$28</c:f>
              <c:numCache>
                <c:formatCode>0.00%</c:formatCode>
                <c:ptCount val="2"/>
                <c:pt idx="0">
                  <c:v>0.85320000000000062</c:v>
                </c:pt>
                <c:pt idx="1">
                  <c:v>0.14680000000000001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7423434237411299E-2"/>
          <c:y val="0.12870166853080731"/>
          <c:w val="0.53458431170333565"/>
          <c:h val="0.7870266807001971"/>
        </c:manualLayout>
      </c:layout>
      <c:pie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showVal val="1"/>
            <c:showLeaderLines val="1"/>
          </c:dLbls>
          <c:cat>
            <c:strRef>
              <c:f>Лист1!$A$41:$A$42</c:f>
              <c:strCache>
                <c:ptCount val="2"/>
                <c:pt idx="0">
                  <c:v>Участвуют</c:v>
                </c:pt>
                <c:pt idx="1">
                  <c:v>Не участвуют</c:v>
                </c:pt>
              </c:strCache>
            </c:strRef>
          </c:cat>
          <c:val>
            <c:numRef>
              <c:f>Лист1!$B$41:$B$42</c:f>
              <c:numCache>
                <c:formatCode>0.00%</c:formatCode>
                <c:ptCount val="2"/>
                <c:pt idx="0">
                  <c:v>0.35269920502865598</c:v>
                </c:pt>
                <c:pt idx="1">
                  <c:v>0.64730000000000065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0340988626421689E-2"/>
          <c:y val="0.11625038423725972"/>
          <c:w val="0.47857321166884448"/>
          <c:h val="0.70198209824456914"/>
        </c:manualLayout>
      </c:layout>
      <c:pieChart>
        <c:varyColors val="1"/>
        <c:ser>
          <c:idx val="0"/>
          <c:order val="0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Лист1!$A$59:$A$60</c:f>
              <c:strCache>
                <c:ptCount val="2"/>
                <c:pt idx="0">
                  <c:v>Участвуют</c:v>
                </c:pt>
                <c:pt idx="1">
                  <c:v>Не участвуют</c:v>
                </c:pt>
              </c:strCache>
            </c:strRef>
          </c:cat>
          <c:val>
            <c:numRef>
              <c:f>Лист1!$B$59:$B$60</c:f>
              <c:numCache>
                <c:formatCode>0.00%</c:formatCode>
                <c:ptCount val="2"/>
                <c:pt idx="0">
                  <c:v>0.91039999999999999</c:v>
                </c:pt>
                <c:pt idx="1">
                  <c:v>8.9600000000000068E-2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77240" y="0"/>
            <a:ext cx="7543800" cy="6200140"/>
          </a:xfrm>
          <a:custGeom>
            <a:avLst/>
            <a:gdLst/>
            <a:ahLst/>
            <a:cxnLst/>
            <a:rect l="l" t="t" r="r" b="b"/>
            <a:pathLst>
              <a:path w="7543800" h="6200140">
                <a:moveTo>
                  <a:pt x="7543800" y="6172200"/>
                </a:moveTo>
                <a:lnTo>
                  <a:pt x="0" y="6172200"/>
                </a:lnTo>
                <a:lnTo>
                  <a:pt x="0" y="6199632"/>
                </a:lnTo>
                <a:lnTo>
                  <a:pt x="7543800" y="6199632"/>
                </a:lnTo>
                <a:lnTo>
                  <a:pt x="7543800" y="6172200"/>
                </a:lnTo>
                <a:close/>
              </a:path>
              <a:path w="7543800" h="6200140">
                <a:moveTo>
                  <a:pt x="7543800" y="0"/>
                </a:moveTo>
                <a:lnTo>
                  <a:pt x="0" y="0"/>
                </a:lnTo>
                <a:lnTo>
                  <a:pt x="0" y="381000"/>
                </a:lnTo>
                <a:lnTo>
                  <a:pt x="7543800" y="381000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42759"/>
            <a:ext cx="9141714" cy="10142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278E-A62B-45FA-B89E-E12639136DC3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7E6D-1BDC-45B0-B5B7-7F9C124CA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81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5539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1373592E-D8A4-4FC2-95FB-66739DA89D0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5A9F7F73-D4A3-43F4-855A-CBDA7F420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77240" y="0"/>
            <a:ext cx="7543800" cy="6200140"/>
          </a:xfrm>
          <a:custGeom>
            <a:avLst/>
            <a:gdLst/>
            <a:ahLst/>
            <a:cxnLst/>
            <a:rect l="l" t="t" r="r" b="b"/>
            <a:pathLst>
              <a:path w="7543800" h="6200140">
                <a:moveTo>
                  <a:pt x="7543800" y="6172200"/>
                </a:moveTo>
                <a:lnTo>
                  <a:pt x="0" y="6172200"/>
                </a:lnTo>
                <a:lnTo>
                  <a:pt x="0" y="6199632"/>
                </a:lnTo>
                <a:lnTo>
                  <a:pt x="7543800" y="6199632"/>
                </a:lnTo>
                <a:lnTo>
                  <a:pt x="7543800" y="6172200"/>
                </a:lnTo>
                <a:close/>
              </a:path>
              <a:path w="7543800" h="6200140">
                <a:moveTo>
                  <a:pt x="7543800" y="0"/>
                </a:moveTo>
                <a:lnTo>
                  <a:pt x="0" y="0"/>
                </a:lnTo>
                <a:lnTo>
                  <a:pt x="0" y="381000"/>
                </a:lnTo>
                <a:lnTo>
                  <a:pt x="7543800" y="381000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5345" y="1286002"/>
            <a:ext cx="8233308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7037" y="1160144"/>
            <a:ext cx="8305165" cy="4538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.jpe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1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6.png"/><Relationship Id="rId7" Type="http://schemas.openxmlformats.org/officeDocument/2006/relationships/chart" Target="../charts/chart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11" Type="http://schemas.openxmlformats.org/officeDocument/2006/relationships/chart" Target="../charts/chart8.xml"/><Relationship Id="rId5" Type="http://schemas.openxmlformats.org/officeDocument/2006/relationships/chart" Target="../charts/chart2.xml"/><Relationship Id="rId10" Type="http://schemas.openxmlformats.org/officeDocument/2006/relationships/chart" Target="../charts/chart7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2633" y="6190894"/>
            <a:ext cx="537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smtClean="0">
                <a:latin typeface="Times New Roman"/>
                <a:cs typeface="Times New Roman"/>
              </a:rPr>
              <a:t>202</a:t>
            </a:r>
            <a:r>
              <a:rPr lang="ru-RU" sz="2000" b="1" spc="5" dirty="0" smtClean="0">
                <a:latin typeface="Times New Roman"/>
                <a:cs typeface="Times New Roman"/>
              </a:rPr>
              <a:t>4</a:t>
            </a:r>
            <a:endParaRPr sz="2000" b="1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345" y="1828800"/>
            <a:ext cx="8233308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0" marR="5080" indent="-1036955" algn="ctr">
              <a:lnSpc>
                <a:spcPct val="100000"/>
              </a:lnSpc>
              <a:spcBef>
                <a:spcPts val="100"/>
              </a:spcBef>
            </a:pPr>
            <a:r>
              <a:rPr lang="ru-RU" spc="-30" dirty="0" smtClean="0"/>
              <a:t/>
            </a:r>
            <a:br>
              <a:rPr lang="ru-RU" spc="-30" dirty="0" smtClean="0"/>
            </a:br>
            <a:r>
              <a:rPr lang="ru-RU" spc="-30" dirty="0" smtClean="0">
                <a:solidFill>
                  <a:srgbClr val="FF0000"/>
                </a:solidFill>
              </a:rPr>
              <a:t>Перспективы </a:t>
            </a:r>
            <a:r>
              <a:rPr spc="-30" smtClean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формирования </a:t>
            </a:r>
            <a:r>
              <a:rPr spc="-10" dirty="0">
                <a:solidFill>
                  <a:srgbClr val="FF0000"/>
                </a:solidFill>
              </a:rPr>
              <a:t>инженерного </a:t>
            </a:r>
            <a:r>
              <a:rPr spc="-78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образовательного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кластера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48000" y="4191000"/>
            <a:ext cx="535749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b="1" dirty="0" smtClean="0">
                <a:latin typeface="Times New Roman"/>
                <a:cs typeface="Times New Roman"/>
              </a:rPr>
              <a:t>Тимофеева Юлия </a:t>
            </a:r>
            <a:r>
              <a:rPr lang="ru-RU" sz="2400" b="1" dirty="0" err="1" smtClean="0">
                <a:latin typeface="Times New Roman"/>
                <a:cs typeface="Times New Roman"/>
              </a:rPr>
              <a:t>Вячеславна</a:t>
            </a:r>
            <a:r>
              <a:rPr lang="ru-RU" sz="2400" b="1" dirty="0" smtClean="0">
                <a:latin typeface="Times New Roman"/>
                <a:cs typeface="Times New Roman"/>
              </a:rPr>
              <a:t>, учитель физики МБОУ «Школа №20» г. Пласта</a:t>
            </a:r>
            <a:endParaRPr sz="2400" b="1">
              <a:latin typeface="Times New Roman"/>
              <a:cs typeface="Times New Roman"/>
            </a:endParaRPr>
          </a:p>
        </p:txBody>
      </p:sp>
      <p:pic>
        <p:nvPicPr>
          <p:cNvPr id="5" name="Picture 2" descr="C:\Users\user\Desktop\im287_1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948070" cy="22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1_480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600950" cy="22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635729" cy="22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z1L_lYkBQH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03" b="7353"/>
          <a:stretch/>
        </p:blipFill>
        <p:spPr bwMode="auto">
          <a:xfrm>
            <a:off x="457200" y="3581399"/>
            <a:ext cx="1981200" cy="236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9147"/>
            <a:ext cx="9141714" cy="9182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857" y="1030985"/>
            <a:ext cx="8473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5" dirty="0">
                <a:solidFill>
                  <a:srgbClr val="FF0000"/>
                </a:solidFill>
                <a:latin typeface="Cambria"/>
                <a:cs typeface="Cambria"/>
              </a:rPr>
              <a:t>Дефициты</a:t>
            </a:r>
            <a:r>
              <a:rPr sz="3000" b="0" spc="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000" b="0" spc="-5" dirty="0">
                <a:solidFill>
                  <a:srgbClr val="FF0000"/>
                </a:solidFill>
                <a:latin typeface="Cambria"/>
                <a:cs typeface="Cambria"/>
              </a:rPr>
              <a:t>участников</a:t>
            </a:r>
            <a:r>
              <a:rPr sz="3000" b="0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000" b="0" dirty="0">
                <a:solidFill>
                  <a:srgbClr val="FF0000"/>
                </a:solidFill>
                <a:latin typeface="Cambria"/>
                <a:cs typeface="Cambria"/>
              </a:rPr>
              <a:t>сетевого</a:t>
            </a:r>
            <a:r>
              <a:rPr sz="3000" b="0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000" b="0" spc="-10" dirty="0">
                <a:solidFill>
                  <a:srgbClr val="FF0000"/>
                </a:solidFill>
                <a:latin typeface="Cambria"/>
                <a:cs typeface="Cambria"/>
              </a:rPr>
              <a:t>взаимодействия</a:t>
            </a:r>
            <a:endParaRPr sz="300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7424" y="2060575"/>
            <a:ext cx="8709025" cy="2738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Низкий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уровень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предадаптации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будущей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профессии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26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7100"/>
              </a:lnSpc>
              <a:buFont typeface="Wingdings"/>
              <a:buChar char=""/>
              <a:tabLst>
                <a:tab pos="356235" algn="l"/>
                <a:tab pos="2532380" algn="l"/>
                <a:tab pos="2829560" algn="l"/>
                <a:tab pos="4582160" algn="l"/>
                <a:tab pos="6673215" algn="l"/>
                <a:tab pos="8365490" algn="l"/>
              </a:tabLst>
            </a:pPr>
            <a:r>
              <a:rPr sz="2400" b="1" dirty="0">
                <a:latin typeface="Times New Roman"/>
                <a:cs typeface="Times New Roman"/>
              </a:rPr>
              <a:t>Ра</a:t>
            </a:r>
            <a:r>
              <a:rPr sz="2400" b="1" spc="-20" dirty="0">
                <a:latin typeface="Times New Roman"/>
                <a:cs typeface="Times New Roman"/>
              </a:rPr>
              <a:t>з</a:t>
            </a:r>
            <a:r>
              <a:rPr sz="2400" b="1" spc="-60" dirty="0">
                <a:latin typeface="Times New Roman"/>
                <a:cs typeface="Times New Roman"/>
              </a:rPr>
              <a:t>о</a:t>
            </a:r>
            <a:r>
              <a:rPr sz="2400" b="1" dirty="0">
                <a:latin typeface="Times New Roman"/>
                <a:cs typeface="Times New Roman"/>
              </a:rPr>
              <a:t>чар</a:t>
            </a:r>
            <a:r>
              <a:rPr sz="2400" b="1" spc="-60" dirty="0">
                <a:latin typeface="Times New Roman"/>
                <a:cs typeface="Times New Roman"/>
              </a:rPr>
              <a:t>о</a:t>
            </a:r>
            <a:r>
              <a:rPr sz="2400" b="1" spc="-5" dirty="0">
                <a:latin typeface="Times New Roman"/>
                <a:cs typeface="Times New Roman"/>
              </a:rPr>
              <a:t>вани</a:t>
            </a:r>
            <a:r>
              <a:rPr sz="2400" b="1" dirty="0">
                <a:latin typeface="Times New Roman"/>
                <a:cs typeface="Times New Roman"/>
              </a:rPr>
              <a:t>е	в	</a:t>
            </a:r>
            <a:r>
              <a:rPr sz="2400" b="1" spc="-5" dirty="0">
                <a:latin typeface="Times New Roman"/>
                <a:cs typeface="Times New Roman"/>
              </a:rPr>
              <a:t>вы</a:t>
            </a:r>
            <a:r>
              <a:rPr sz="2400" b="1" spc="5" dirty="0">
                <a:latin typeface="Times New Roman"/>
                <a:cs typeface="Times New Roman"/>
              </a:rPr>
              <a:t>б</a:t>
            </a:r>
            <a:r>
              <a:rPr sz="2400" b="1" spc="-5" dirty="0">
                <a:latin typeface="Times New Roman"/>
                <a:cs typeface="Times New Roman"/>
              </a:rPr>
              <a:t>ра</a:t>
            </a:r>
            <a:r>
              <a:rPr sz="2400" b="1" dirty="0">
                <a:latin typeface="Times New Roman"/>
                <a:cs typeface="Times New Roman"/>
              </a:rPr>
              <a:t>н</a:t>
            </a:r>
            <a:r>
              <a:rPr sz="2400" b="1" spc="-5" dirty="0">
                <a:latin typeface="Times New Roman"/>
                <a:cs typeface="Times New Roman"/>
              </a:rPr>
              <a:t>ны</a:t>
            </a:r>
            <a:r>
              <a:rPr sz="2400" b="1" dirty="0">
                <a:latin typeface="Times New Roman"/>
                <a:cs typeface="Times New Roman"/>
              </a:rPr>
              <a:t>х	</a:t>
            </a:r>
            <a:r>
              <a:rPr sz="2400" b="1" spc="-5" dirty="0">
                <a:latin typeface="Times New Roman"/>
                <a:cs typeface="Times New Roman"/>
              </a:rPr>
              <a:t>н</a:t>
            </a:r>
            <a:r>
              <a:rPr sz="2400" b="1" spc="-30" dirty="0">
                <a:latin typeface="Times New Roman"/>
                <a:cs typeface="Times New Roman"/>
              </a:rPr>
              <a:t>а</a:t>
            </a:r>
            <a:r>
              <a:rPr sz="2400" b="1" spc="-5" dirty="0">
                <a:latin typeface="Times New Roman"/>
                <a:cs typeface="Times New Roman"/>
              </a:rPr>
              <a:t>пр</a:t>
            </a:r>
            <a:r>
              <a:rPr sz="2400" b="1" dirty="0">
                <a:latin typeface="Times New Roman"/>
                <a:cs typeface="Times New Roman"/>
              </a:rPr>
              <a:t>а</a:t>
            </a:r>
            <a:r>
              <a:rPr sz="2400" b="1" spc="-40" dirty="0">
                <a:latin typeface="Times New Roman"/>
                <a:cs typeface="Times New Roman"/>
              </a:rPr>
              <a:t>в</a:t>
            </a:r>
            <a:r>
              <a:rPr sz="2400" b="1" spc="-5" dirty="0">
                <a:latin typeface="Times New Roman"/>
                <a:cs typeface="Times New Roman"/>
              </a:rPr>
              <a:t>ле</a:t>
            </a:r>
            <a:r>
              <a:rPr sz="2400" b="1" spc="5" dirty="0">
                <a:latin typeface="Times New Roman"/>
                <a:cs typeface="Times New Roman"/>
              </a:rPr>
              <a:t>н</a:t>
            </a:r>
            <a:r>
              <a:rPr sz="2400" b="1" spc="-5" dirty="0">
                <a:latin typeface="Times New Roman"/>
                <a:cs typeface="Times New Roman"/>
              </a:rPr>
              <a:t>и</a:t>
            </a:r>
            <a:r>
              <a:rPr sz="2400" b="1" dirty="0">
                <a:latin typeface="Times New Roman"/>
                <a:cs typeface="Times New Roman"/>
              </a:rPr>
              <a:t>ях	</a:t>
            </a:r>
            <a:r>
              <a:rPr sz="2400" b="1" spc="-5" dirty="0">
                <a:latin typeface="Times New Roman"/>
                <a:cs typeface="Times New Roman"/>
              </a:rPr>
              <a:t>п</a:t>
            </a:r>
            <a:r>
              <a:rPr sz="2400" b="1" spc="-75" dirty="0">
                <a:latin typeface="Times New Roman"/>
                <a:cs typeface="Times New Roman"/>
              </a:rPr>
              <a:t>о</a:t>
            </a:r>
            <a:r>
              <a:rPr sz="2400" b="1" dirty="0">
                <a:latin typeface="Times New Roman"/>
                <a:cs typeface="Times New Roman"/>
              </a:rPr>
              <a:t>д</a:t>
            </a:r>
            <a:r>
              <a:rPr sz="2400" b="1" spc="-60" dirty="0">
                <a:latin typeface="Times New Roman"/>
                <a:cs typeface="Times New Roman"/>
              </a:rPr>
              <a:t>г</a:t>
            </a:r>
            <a:r>
              <a:rPr sz="2400" b="1" spc="-40" dirty="0">
                <a:latin typeface="Times New Roman"/>
                <a:cs typeface="Times New Roman"/>
              </a:rPr>
              <a:t>от</a:t>
            </a:r>
            <a:r>
              <a:rPr sz="2400" b="1" spc="-50" dirty="0">
                <a:latin typeface="Times New Roman"/>
                <a:cs typeface="Times New Roman"/>
              </a:rPr>
              <a:t>о</a:t>
            </a:r>
            <a:r>
              <a:rPr sz="2400" b="1" spc="5" dirty="0">
                <a:latin typeface="Times New Roman"/>
                <a:cs typeface="Times New Roman"/>
              </a:rPr>
              <a:t>в</a:t>
            </a:r>
            <a:r>
              <a:rPr sz="2400" b="1" spc="-5" dirty="0">
                <a:latin typeface="Times New Roman"/>
                <a:cs typeface="Times New Roman"/>
              </a:rPr>
              <a:t>к</a:t>
            </a:r>
            <a:r>
              <a:rPr sz="2400" b="1" dirty="0">
                <a:latin typeface="Times New Roman"/>
                <a:cs typeface="Times New Roman"/>
              </a:rPr>
              <a:t>и	</a:t>
            </a:r>
            <a:r>
              <a:rPr sz="2400" b="1" spc="5" dirty="0">
                <a:latin typeface="Times New Roman"/>
                <a:cs typeface="Times New Roman"/>
              </a:rPr>
              <a:t>на  </a:t>
            </a:r>
            <a:r>
              <a:rPr sz="2400" b="1" spc="-5" dirty="0">
                <a:latin typeface="Times New Roman"/>
                <a:cs typeface="Times New Roman"/>
              </a:rPr>
              <a:t>разных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стадиях </a:t>
            </a:r>
            <a:r>
              <a:rPr sz="2400" b="1" spc="-15" dirty="0">
                <a:latin typeface="Times New Roman"/>
                <a:cs typeface="Times New Roman"/>
              </a:rPr>
              <a:t>обучения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650">
              <a:latin typeface="Times New Roman"/>
              <a:cs typeface="Times New Roman"/>
            </a:endParaRPr>
          </a:p>
          <a:p>
            <a:pPr marL="355600" marR="6350" indent="-343535">
              <a:lnSpc>
                <a:spcPct val="106700"/>
              </a:lnSpc>
              <a:buFont typeface="Wingdings"/>
              <a:buChar char=""/>
              <a:tabLst>
                <a:tab pos="356235" algn="l"/>
                <a:tab pos="1858010" algn="l"/>
                <a:tab pos="3402329" algn="l"/>
                <a:tab pos="6457315" algn="l"/>
              </a:tabLst>
            </a:pPr>
            <a:r>
              <a:rPr sz="2400" b="1" dirty="0">
                <a:latin typeface="Times New Roman"/>
                <a:cs typeface="Times New Roman"/>
              </a:rPr>
              <a:t>Низкий	ур</a:t>
            </a:r>
            <a:r>
              <a:rPr sz="2400" b="1" spc="-60" dirty="0">
                <a:latin typeface="Times New Roman"/>
                <a:cs typeface="Times New Roman"/>
              </a:rPr>
              <a:t>о</a:t>
            </a:r>
            <a:r>
              <a:rPr sz="2400" b="1" spc="-5" dirty="0">
                <a:latin typeface="Times New Roman"/>
                <a:cs typeface="Times New Roman"/>
              </a:rPr>
              <a:t>ве</a:t>
            </a:r>
            <a:r>
              <a:rPr sz="2400" b="1" dirty="0">
                <a:latin typeface="Times New Roman"/>
                <a:cs typeface="Times New Roman"/>
              </a:rPr>
              <a:t>нь	</a:t>
            </a:r>
            <a:r>
              <a:rPr sz="2400" b="1" spc="-5" dirty="0">
                <a:latin typeface="Times New Roman"/>
                <a:cs typeface="Times New Roman"/>
              </a:rPr>
              <a:t>пр</a:t>
            </a:r>
            <a:r>
              <a:rPr sz="2400" b="1" spc="15" dirty="0">
                <a:latin typeface="Times New Roman"/>
                <a:cs typeface="Times New Roman"/>
              </a:rPr>
              <a:t>о</a:t>
            </a:r>
            <a:r>
              <a:rPr sz="2400" b="1" spc="-30" dirty="0">
                <a:latin typeface="Times New Roman"/>
                <a:cs typeface="Times New Roman"/>
              </a:rPr>
              <a:t>ф</a:t>
            </a:r>
            <a:r>
              <a:rPr sz="2400" b="1" spc="20" dirty="0">
                <a:latin typeface="Times New Roman"/>
                <a:cs typeface="Times New Roman"/>
              </a:rPr>
              <a:t>е</a:t>
            </a:r>
            <a:r>
              <a:rPr sz="2400" b="1" dirty="0">
                <a:latin typeface="Times New Roman"/>
                <a:cs typeface="Times New Roman"/>
              </a:rPr>
              <a:t>сси</a:t>
            </a:r>
            <a:r>
              <a:rPr sz="2400" b="1" spc="10" dirty="0">
                <a:latin typeface="Times New Roman"/>
                <a:cs typeface="Times New Roman"/>
              </a:rPr>
              <a:t>о</a:t>
            </a:r>
            <a:r>
              <a:rPr sz="2400" b="1" spc="-5" dirty="0">
                <a:latin typeface="Times New Roman"/>
                <a:cs typeface="Times New Roman"/>
              </a:rPr>
              <a:t>н</a:t>
            </a:r>
            <a:r>
              <a:rPr sz="2400" b="1" spc="15" dirty="0">
                <a:latin typeface="Times New Roman"/>
                <a:cs typeface="Times New Roman"/>
              </a:rPr>
              <a:t>а</a:t>
            </a:r>
            <a:r>
              <a:rPr sz="2400" b="1" spc="-5" dirty="0">
                <a:latin typeface="Times New Roman"/>
                <a:cs typeface="Times New Roman"/>
              </a:rPr>
              <a:t>л</a:t>
            </a:r>
            <a:r>
              <a:rPr sz="2400" b="1" spc="5" dirty="0">
                <a:latin typeface="Times New Roman"/>
                <a:cs typeface="Times New Roman"/>
              </a:rPr>
              <a:t>ь</a:t>
            </a:r>
            <a:r>
              <a:rPr sz="2400" b="1" spc="-5" dirty="0">
                <a:latin typeface="Times New Roman"/>
                <a:cs typeface="Times New Roman"/>
              </a:rPr>
              <a:t>но</a:t>
            </a:r>
            <a:r>
              <a:rPr sz="2400" b="1" dirty="0">
                <a:latin typeface="Times New Roman"/>
                <a:cs typeface="Times New Roman"/>
              </a:rPr>
              <a:t>й	</a:t>
            </a:r>
            <a:r>
              <a:rPr sz="2400" b="1" spc="-40" dirty="0">
                <a:latin typeface="Times New Roman"/>
                <a:cs typeface="Times New Roman"/>
              </a:rPr>
              <a:t>ко</a:t>
            </a:r>
            <a:r>
              <a:rPr sz="2400" b="1" spc="-5" dirty="0">
                <a:latin typeface="Times New Roman"/>
                <a:cs typeface="Times New Roman"/>
              </a:rPr>
              <a:t>мпе</a:t>
            </a:r>
            <a:r>
              <a:rPr sz="2400" b="1" dirty="0">
                <a:latin typeface="Times New Roman"/>
                <a:cs typeface="Times New Roman"/>
              </a:rPr>
              <a:t>тентнос</a:t>
            </a:r>
            <a:r>
              <a:rPr sz="2400" b="1" spc="5" dirty="0">
                <a:latin typeface="Times New Roman"/>
                <a:cs typeface="Times New Roman"/>
              </a:rPr>
              <a:t>т</a:t>
            </a:r>
            <a:r>
              <a:rPr sz="2400" b="1" dirty="0">
                <a:latin typeface="Times New Roman"/>
                <a:cs typeface="Times New Roman"/>
              </a:rPr>
              <a:t>и  </a:t>
            </a:r>
            <a:r>
              <a:rPr sz="2400" b="1" spc="-20" dirty="0">
                <a:latin typeface="Times New Roman"/>
                <a:cs typeface="Times New Roman"/>
              </a:rPr>
              <a:t>выпускников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Picture 2" descr="C:\Users\user\Desktop\z1L_lYkBQH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03" b="7353"/>
          <a:stretch/>
        </p:blipFill>
        <p:spPr bwMode="auto">
          <a:xfrm>
            <a:off x="8242936" y="0"/>
            <a:ext cx="901064" cy="10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327" y="0"/>
            <a:ext cx="6941058" cy="6652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8783" y="109855"/>
            <a:ext cx="62655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solidFill>
                  <a:srgbClr val="FF0000"/>
                </a:solidFill>
                <a:latin typeface="Cambria"/>
                <a:cs typeface="Cambria"/>
              </a:rPr>
              <a:t>Связи</a:t>
            </a:r>
            <a:r>
              <a:rPr sz="2000" b="0" spc="-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FF0000"/>
                </a:solidFill>
                <a:latin typeface="Cambria"/>
                <a:cs typeface="Cambria"/>
              </a:rPr>
              <a:t>и</a:t>
            </a:r>
            <a:r>
              <a:rPr sz="2000" b="0" spc="-5" dirty="0">
                <a:solidFill>
                  <a:srgbClr val="FF0000"/>
                </a:solidFill>
                <a:latin typeface="Cambria"/>
                <a:cs typeface="Cambria"/>
              </a:rPr>
              <a:t> отношения</a:t>
            </a:r>
            <a:r>
              <a:rPr sz="2000" b="0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0" spc="-5" dirty="0">
                <a:solidFill>
                  <a:srgbClr val="FF0000"/>
                </a:solidFill>
                <a:latin typeface="Cambria"/>
                <a:cs typeface="Cambria"/>
              </a:rPr>
              <a:t>внутри</a:t>
            </a:r>
            <a:r>
              <a:rPr sz="2000" b="0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FF0000"/>
                </a:solidFill>
                <a:latin typeface="Cambria"/>
                <a:cs typeface="Cambria"/>
              </a:rPr>
              <a:t>образовательной</a:t>
            </a:r>
            <a:r>
              <a:rPr sz="2000" b="0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FF0000"/>
                </a:solidFill>
                <a:latin typeface="Cambria"/>
                <a:cs typeface="Cambria"/>
              </a:rPr>
              <a:t>системы</a:t>
            </a:r>
            <a:endParaRPr sz="2000">
              <a:solidFill>
                <a:srgbClr val="FF0000"/>
              </a:solidFill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19252" y="2456624"/>
            <a:ext cx="2237740" cy="661670"/>
            <a:chOff x="6719252" y="2456624"/>
            <a:chExt cx="2237740" cy="661670"/>
          </a:xfrm>
        </p:grpSpPr>
        <p:sp>
          <p:nvSpPr>
            <p:cNvPr id="5" name="object 5"/>
            <p:cNvSpPr/>
            <p:nvPr/>
          </p:nvSpPr>
          <p:spPr>
            <a:xfrm>
              <a:off x="6732270" y="2469641"/>
              <a:ext cx="2211705" cy="635635"/>
            </a:xfrm>
            <a:custGeom>
              <a:avLst/>
              <a:gdLst/>
              <a:ahLst/>
              <a:cxnLst/>
              <a:rect l="l" t="t" r="r" b="b"/>
              <a:pathLst>
                <a:path w="2211704" h="635635">
                  <a:moveTo>
                    <a:pt x="2105405" y="0"/>
                  </a:moveTo>
                  <a:lnTo>
                    <a:pt x="105918" y="0"/>
                  </a:lnTo>
                  <a:lnTo>
                    <a:pt x="64668" y="8316"/>
                  </a:lnTo>
                  <a:lnTo>
                    <a:pt x="31003" y="31003"/>
                  </a:lnTo>
                  <a:lnTo>
                    <a:pt x="8316" y="64668"/>
                  </a:lnTo>
                  <a:lnTo>
                    <a:pt x="0" y="105918"/>
                  </a:lnTo>
                  <a:lnTo>
                    <a:pt x="0" y="529590"/>
                  </a:lnTo>
                  <a:lnTo>
                    <a:pt x="8316" y="570839"/>
                  </a:lnTo>
                  <a:lnTo>
                    <a:pt x="31003" y="604504"/>
                  </a:lnTo>
                  <a:lnTo>
                    <a:pt x="64668" y="627191"/>
                  </a:lnTo>
                  <a:lnTo>
                    <a:pt x="105918" y="635508"/>
                  </a:lnTo>
                  <a:lnTo>
                    <a:pt x="2105405" y="635508"/>
                  </a:lnTo>
                  <a:lnTo>
                    <a:pt x="2146655" y="627191"/>
                  </a:lnTo>
                  <a:lnTo>
                    <a:pt x="2180320" y="604504"/>
                  </a:lnTo>
                  <a:lnTo>
                    <a:pt x="2203007" y="570839"/>
                  </a:lnTo>
                  <a:lnTo>
                    <a:pt x="2211324" y="529590"/>
                  </a:lnTo>
                  <a:lnTo>
                    <a:pt x="2211324" y="105918"/>
                  </a:lnTo>
                  <a:lnTo>
                    <a:pt x="2203007" y="64668"/>
                  </a:lnTo>
                  <a:lnTo>
                    <a:pt x="2180320" y="31003"/>
                  </a:lnTo>
                  <a:lnTo>
                    <a:pt x="2146655" y="8316"/>
                  </a:lnTo>
                  <a:lnTo>
                    <a:pt x="2105405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32270" y="2469641"/>
              <a:ext cx="2211705" cy="635635"/>
            </a:xfrm>
            <a:custGeom>
              <a:avLst/>
              <a:gdLst/>
              <a:ahLst/>
              <a:cxnLst/>
              <a:rect l="l" t="t" r="r" b="b"/>
              <a:pathLst>
                <a:path w="2211704" h="635635">
                  <a:moveTo>
                    <a:pt x="0" y="105918"/>
                  </a:moveTo>
                  <a:lnTo>
                    <a:pt x="8316" y="64668"/>
                  </a:lnTo>
                  <a:lnTo>
                    <a:pt x="31003" y="31003"/>
                  </a:lnTo>
                  <a:lnTo>
                    <a:pt x="64668" y="8316"/>
                  </a:lnTo>
                  <a:lnTo>
                    <a:pt x="105918" y="0"/>
                  </a:lnTo>
                  <a:lnTo>
                    <a:pt x="2105405" y="0"/>
                  </a:lnTo>
                  <a:lnTo>
                    <a:pt x="2146655" y="8316"/>
                  </a:lnTo>
                  <a:lnTo>
                    <a:pt x="2180320" y="31003"/>
                  </a:lnTo>
                  <a:lnTo>
                    <a:pt x="2203007" y="64668"/>
                  </a:lnTo>
                  <a:lnTo>
                    <a:pt x="2211324" y="105918"/>
                  </a:lnTo>
                  <a:lnTo>
                    <a:pt x="2211324" y="529590"/>
                  </a:lnTo>
                  <a:lnTo>
                    <a:pt x="2203007" y="570839"/>
                  </a:lnTo>
                  <a:lnTo>
                    <a:pt x="2180320" y="604504"/>
                  </a:lnTo>
                  <a:lnTo>
                    <a:pt x="2146655" y="627191"/>
                  </a:lnTo>
                  <a:lnTo>
                    <a:pt x="2105405" y="635508"/>
                  </a:lnTo>
                  <a:lnTo>
                    <a:pt x="105918" y="635508"/>
                  </a:lnTo>
                  <a:lnTo>
                    <a:pt x="64668" y="627191"/>
                  </a:lnTo>
                  <a:lnTo>
                    <a:pt x="31003" y="604504"/>
                  </a:lnTo>
                  <a:lnTo>
                    <a:pt x="8316" y="570839"/>
                  </a:lnTo>
                  <a:lnTo>
                    <a:pt x="0" y="529590"/>
                  </a:lnTo>
                  <a:lnTo>
                    <a:pt x="0" y="105918"/>
                  </a:lnTo>
                  <a:close/>
                </a:path>
              </a:pathLst>
            </a:custGeom>
            <a:ln w="25908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944614" y="2518410"/>
            <a:ext cx="17862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2610" marR="5080" indent="-55054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622422"/>
                </a:solidFill>
                <a:latin typeface="Calibri"/>
                <a:cs typeface="Calibri"/>
              </a:rPr>
              <a:t>Отбор и </a:t>
            </a:r>
            <a:r>
              <a:rPr sz="1600" b="1" spc="-10" dirty="0">
                <a:solidFill>
                  <a:srgbClr val="622422"/>
                </a:solidFill>
                <a:latin typeface="Calibri"/>
                <a:cs typeface="Calibri"/>
              </a:rPr>
              <a:t>поддержка </a:t>
            </a:r>
            <a:r>
              <a:rPr sz="1600" b="1" spc="-350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22422"/>
                </a:solidFill>
                <a:latin typeface="Calibri"/>
                <a:cs typeface="Calibri"/>
              </a:rPr>
              <a:t>лучших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20440" y="3072358"/>
            <a:ext cx="1920239" cy="668020"/>
            <a:chOff x="3520440" y="3072358"/>
            <a:chExt cx="1920239" cy="66802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0440" y="3107435"/>
              <a:ext cx="1920239" cy="5440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4636" y="3072358"/>
              <a:ext cx="1866900" cy="66753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7684" y="3134867"/>
              <a:ext cx="1830324" cy="45415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67684" y="3134867"/>
              <a:ext cx="1830705" cy="454659"/>
            </a:xfrm>
            <a:custGeom>
              <a:avLst/>
              <a:gdLst/>
              <a:ahLst/>
              <a:cxnLst/>
              <a:rect l="l" t="t" r="r" b="b"/>
              <a:pathLst>
                <a:path w="1830704" h="454660">
                  <a:moveTo>
                    <a:pt x="0" y="75692"/>
                  </a:moveTo>
                  <a:lnTo>
                    <a:pt x="5951" y="46237"/>
                  </a:lnTo>
                  <a:lnTo>
                    <a:pt x="22177" y="22177"/>
                  </a:lnTo>
                  <a:lnTo>
                    <a:pt x="46237" y="5951"/>
                  </a:lnTo>
                  <a:lnTo>
                    <a:pt x="75691" y="0"/>
                  </a:lnTo>
                  <a:lnTo>
                    <a:pt x="1754631" y="0"/>
                  </a:lnTo>
                  <a:lnTo>
                    <a:pt x="1784086" y="5951"/>
                  </a:lnTo>
                  <a:lnTo>
                    <a:pt x="1808146" y="22177"/>
                  </a:lnTo>
                  <a:lnTo>
                    <a:pt x="1824372" y="46237"/>
                  </a:lnTo>
                  <a:lnTo>
                    <a:pt x="1830324" y="75692"/>
                  </a:lnTo>
                  <a:lnTo>
                    <a:pt x="1830324" y="378460"/>
                  </a:lnTo>
                  <a:lnTo>
                    <a:pt x="1824372" y="407914"/>
                  </a:lnTo>
                  <a:lnTo>
                    <a:pt x="1808146" y="431974"/>
                  </a:lnTo>
                  <a:lnTo>
                    <a:pt x="1784086" y="448200"/>
                  </a:lnTo>
                  <a:lnTo>
                    <a:pt x="1754631" y="454152"/>
                  </a:lnTo>
                  <a:lnTo>
                    <a:pt x="75691" y="454152"/>
                  </a:lnTo>
                  <a:lnTo>
                    <a:pt x="46237" y="448200"/>
                  </a:lnTo>
                  <a:lnTo>
                    <a:pt x="22177" y="431974"/>
                  </a:lnTo>
                  <a:lnTo>
                    <a:pt x="5951" y="407914"/>
                  </a:lnTo>
                  <a:lnTo>
                    <a:pt x="0" y="378460"/>
                  </a:lnTo>
                  <a:lnTo>
                    <a:pt x="0" y="75692"/>
                  </a:lnTo>
                  <a:close/>
                </a:path>
              </a:pathLst>
            </a:custGeom>
            <a:ln w="9143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701922" y="3123945"/>
            <a:ext cx="15646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5780" marR="5080" indent="-51371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622422"/>
                </a:solidFill>
                <a:latin typeface="Calibri"/>
                <a:cs typeface="Calibri"/>
              </a:rPr>
              <a:t>Профессиональные </a:t>
            </a:r>
            <a:r>
              <a:rPr sz="1400" b="1" spc="-30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22422"/>
                </a:solidFill>
                <a:latin typeface="Calibri"/>
                <a:cs typeface="Calibri"/>
              </a:rPr>
              <a:t>пробы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83079" y="812279"/>
            <a:ext cx="1509521" cy="75058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140966" y="1001014"/>
            <a:ext cx="795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22422"/>
                </a:solidFill>
                <a:latin typeface="Calibri"/>
                <a:cs typeface="Calibri"/>
              </a:rPr>
              <a:t>ШКО</a:t>
            </a:r>
            <a:r>
              <a:rPr sz="1800" b="1" spc="-10" dirty="0">
                <a:solidFill>
                  <a:srgbClr val="622422"/>
                </a:solidFill>
                <a:latin typeface="Calibri"/>
                <a:cs typeface="Calibri"/>
              </a:rPr>
              <a:t>Л</a:t>
            </a:r>
            <a:r>
              <a:rPr sz="1800" b="1" dirty="0">
                <a:solidFill>
                  <a:srgbClr val="622422"/>
                </a:solidFill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13403" y="812279"/>
            <a:ext cx="1530858" cy="75058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797046" y="984250"/>
            <a:ext cx="11671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22422"/>
                </a:solidFill>
                <a:latin typeface="Calibri"/>
                <a:cs typeface="Calibri"/>
              </a:rPr>
              <a:t>КОЛЛЕ</a:t>
            </a:r>
            <a:r>
              <a:rPr sz="2000" b="1" spc="-10" dirty="0">
                <a:solidFill>
                  <a:srgbClr val="622422"/>
                </a:solidFill>
                <a:latin typeface="Calibri"/>
                <a:cs typeface="Calibri"/>
              </a:rPr>
              <a:t>Д</a:t>
            </a:r>
            <a:r>
              <a:rPr sz="2000" b="1" dirty="0">
                <a:solidFill>
                  <a:srgbClr val="622422"/>
                </a:solidFill>
                <a:latin typeface="Calibri"/>
                <a:cs typeface="Calibri"/>
              </a:rPr>
              <a:t>Ж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55920" y="812279"/>
            <a:ext cx="1509522" cy="84507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916548" y="917193"/>
            <a:ext cx="591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622422"/>
                </a:solidFill>
                <a:latin typeface="Calibri"/>
                <a:cs typeface="Calibri"/>
              </a:rPr>
              <a:t>В</a:t>
            </a:r>
            <a:r>
              <a:rPr sz="2800" b="1" dirty="0">
                <a:solidFill>
                  <a:srgbClr val="622422"/>
                </a:solidFill>
                <a:latin typeface="Calibri"/>
                <a:cs typeface="Calibri"/>
              </a:rPr>
              <a:t>У</a:t>
            </a:r>
            <a:r>
              <a:rPr sz="2800" b="1" spc="-5" dirty="0">
                <a:solidFill>
                  <a:srgbClr val="622422"/>
                </a:solidFill>
                <a:latin typeface="Calibri"/>
                <a:cs typeface="Calibri"/>
              </a:rPr>
              <a:t>З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214116" y="909827"/>
            <a:ext cx="2339340" cy="1336675"/>
            <a:chOff x="3214116" y="909827"/>
            <a:chExt cx="2339340" cy="1336675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14116" y="928103"/>
              <a:ext cx="509003" cy="5517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61360" y="960119"/>
              <a:ext cx="417575" cy="44653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261360" y="960119"/>
              <a:ext cx="417830" cy="447040"/>
            </a:xfrm>
            <a:custGeom>
              <a:avLst/>
              <a:gdLst/>
              <a:ahLst/>
              <a:cxnLst/>
              <a:rect l="l" t="t" r="r" b="b"/>
              <a:pathLst>
                <a:path w="417829" h="447040">
                  <a:moveTo>
                    <a:pt x="0" y="111632"/>
                  </a:moveTo>
                  <a:lnTo>
                    <a:pt x="208787" y="111632"/>
                  </a:lnTo>
                  <a:lnTo>
                    <a:pt x="208787" y="0"/>
                  </a:lnTo>
                  <a:lnTo>
                    <a:pt x="417575" y="223265"/>
                  </a:lnTo>
                  <a:lnTo>
                    <a:pt x="208787" y="446531"/>
                  </a:lnTo>
                  <a:lnTo>
                    <a:pt x="208787" y="334899"/>
                  </a:lnTo>
                  <a:lnTo>
                    <a:pt x="0" y="334899"/>
                  </a:lnTo>
                  <a:lnTo>
                    <a:pt x="0" y="111632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45964" y="909827"/>
              <a:ext cx="507491" cy="5532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93208" y="941831"/>
              <a:ext cx="416051" cy="44805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093208" y="941831"/>
              <a:ext cx="416559" cy="448309"/>
            </a:xfrm>
            <a:custGeom>
              <a:avLst/>
              <a:gdLst/>
              <a:ahLst/>
              <a:cxnLst/>
              <a:rect l="l" t="t" r="r" b="b"/>
              <a:pathLst>
                <a:path w="416560" h="448309">
                  <a:moveTo>
                    <a:pt x="0" y="112013"/>
                  </a:moveTo>
                  <a:lnTo>
                    <a:pt x="208025" y="112013"/>
                  </a:lnTo>
                  <a:lnTo>
                    <a:pt x="208025" y="0"/>
                  </a:lnTo>
                  <a:lnTo>
                    <a:pt x="416051" y="224027"/>
                  </a:lnTo>
                  <a:lnTo>
                    <a:pt x="208025" y="448055"/>
                  </a:lnTo>
                  <a:lnTo>
                    <a:pt x="208025" y="336041"/>
                  </a:lnTo>
                  <a:lnTo>
                    <a:pt x="0" y="336041"/>
                  </a:lnTo>
                  <a:lnTo>
                    <a:pt x="0" y="112013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65170" y="1648205"/>
              <a:ext cx="2146300" cy="585470"/>
            </a:xfrm>
            <a:custGeom>
              <a:avLst/>
              <a:gdLst/>
              <a:ahLst/>
              <a:cxnLst/>
              <a:rect l="l" t="t" r="r" b="b"/>
              <a:pathLst>
                <a:path w="2146300" h="585469">
                  <a:moveTo>
                    <a:pt x="2048255" y="0"/>
                  </a:moveTo>
                  <a:lnTo>
                    <a:pt x="97535" y="0"/>
                  </a:lnTo>
                  <a:lnTo>
                    <a:pt x="59578" y="7667"/>
                  </a:lnTo>
                  <a:lnTo>
                    <a:pt x="28575" y="28575"/>
                  </a:lnTo>
                  <a:lnTo>
                    <a:pt x="7667" y="59578"/>
                  </a:lnTo>
                  <a:lnTo>
                    <a:pt x="0" y="97536"/>
                  </a:lnTo>
                  <a:lnTo>
                    <a:pt x="0" y="487680"/>
                  </a:lnTo>
                  <a:lnTo>
                    <a:pt x="7667" y="525637"/>
                  </a:lnTo>
                  <a:lnTo>
                    <a:pt x="28575" y="556641"/>
                  </a:lnTo>
                  <a:lnTo>
                    <a:pt x="59578" y="577548"/>
                  </a:lnTo>
                  <a:lnTo>
                    <a:pt x="97535" y="585216"/>
                  </a:lnTo>
                  <a:lnTo>
                    <a:pt x="2048255" y="585216"/>
                  </a:lnTo>
                  <a:lnTo>
                    <a:pt x="2086213" y="577548"/>
                  </a:lnTo>
                  <a:lnTo>
                    <a:pt x="2117216" y="556641"/>
                  </a:lnTo>
                  <a:lnTo>
                    <a:pt x="2138124" y="525637"/>
                  </a:lnTo>
                  <a:lnTo>
                    <a:pt x="2145791" y="487680"/>
                  </a:lnTo>
                  <a:lnTo>
                    <a:pt x="2145791" y="97536"/>
                  </a:lnTo>
                  <a:lnTo>
                    <a:pt x="2138124" y="59578"/>
                  </a:lnTo>
                  <a:lnTo>
                    <a:pt x="2117216" y="28575"/>
                  </a:lnTo>
                  <a:lnTo>
                    <a:pt x="2086213" y="7667"/>
                  </a:lnTo>
                  <a:lnTo>
                    <a:pt x="2048255" y="0"/>
                  </a:lnTo>
                  <a:close/>
                </a:path>
              </a:pathLst>
            </a:custGeom>
            <a:solidFill>
              <a:srgbClr val="E3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65170" y="1648205"/>
              <a:ext cx="2146300" cy="585470"/>
            </a:xfrm>
            <a:custGeom>
              <a:avLst/>
              <a:gdLst/>
              <a:ahLst/>
              <a:cxnLst/>
              <a:rect l="l" t="t" r="r" b="b"/>
              <a:pathLst>
                <a:path w="2146300" h="585469">
                  <a:moveTo>
                    <a:pt x="0" y="97536"/>
                  </a:moveTo>
                  <a:lnTo>
                    <a:pt x="7667" y="59578"/>
                  </a:lnTo>
                  <a:lnTo>
                    <a:pt x="28575" y="28575"/>
                  </a:lnTo>
                  <a:lnTo>
                    <a:pt x="59578" y="7667"/>
                  </a:lnTo>
                  <a:lnTo>
                    <a:pt x="97535" y="0"/>
                  </a:lnTo>
                  <a:lnTo>
                    <a:pt x="2048255" y="0"/>
                  </a:lnTo>
                  <a:lnTo>
                    <a:pt x="2086213" y="7667"/>
                  </a:lnTo>
                  <a:lnTo>
                    <a:pt x="2117216" y="28575"/>
                  </a:lnTo>
                  <a:lnTo>
                    <a:pt x="2138124" y="59578"/>
                  </a:lnTo>
                  <a:lnTo>
                    <a:pt x="2145791" y="97536"/>
                  </a:lnTo>
                  <a:lnTo>
                    <a:pt x="2145791" y="487680"/>
                  </a:lnTo>
                  <a:lnTo>
                    <a:pt x="2138124" y="525637"/>
                  </a:lnTo>
                  <a:lnTo>
                    <a:pt x="2117216" y="556641"/>
                  </a:lnTo>
                  <a:lnTo>
                    <a:pt x="2086213" y="577548"/>
                  </a:lnTo>
                  <a:lnTo>
                    <a:pt x="2048255" y="585216"/>
                  </a:lnTo>
                  <a:lnTo>
                    <a:pt x="97535" y="585216"/>
                  </a:lnTo>
                  <a:lnTo>
                    <a:pt x="59578" y="577548"/>
                  </a:lnTo>
                  <a:lnTo>
                    <a:pt x="28575" y="556641"/>
                  </a:lnTo>
                  <a:lnTo>
                    <a:pt x="7667" y="525637"/>
                  </a:lnTo>
                  <a:lnTo>
                    <a:pt x="0" y="487680"/>
                  </a:lnTo>
                  <a:lnTo>
                    <a:pt x="0" y="97536"/>
                  </a:lnTo>
                  <a:close/>
                </a:path>
              </a:pathLst>
            </a:custGeom>
            <a:ln w="25908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470528" y="1671573"/>
            <a:ext cx="17348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1630" marR="5080" indent="-32956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622422"/>
                </a:solidFill>
                <a:latin typeface="Calibri"/>
                <a:cs typeface="Calibri"/>
              </a:rPr>
              <a:t>Проф</a:t>
            </a:r>
            <a:r>
              <a:rPr sz="1600" b="1" spc="-10" dirty="0">
                <a:solidFill>
                  <a:srgbClr val="622422"/>
                </a:solidFill>
                <a:latin typeface="Calibri"/>
                <a:cs typeface="Calibri"/>
              </a:rPr>
              <a:t>е</a:t>
            </a:r>
            <a:r>
              <a:rPr sz="1600" b="1" spc="-5" dirty="0">
                <a:solidFill>
                  <a:srgbClr val="622422"/>
                </a:solidFill>
                <a:latin typeface="Calibri"/>
                <a:cs typeface="Calibri"/>
              </a:rPr>
              <a:t>ссио</a:t>
            </a:r>
            <a:r>
              <a:rPr sz="1600" b="1" spc="5" dirty="0">
                <a:solidFill>
                  <a:srgbClr val="622422"/>
                </a:solidFill>
                <a:latin typeface="Calibri"/>
                <a:cs typeface="Calibri"/>
              </a:rPr>
              <a:t>н</a:t>
            </a:r>
            <a:r>
              <a:rPr sz="1600" b="1" spc="-5" dirty="0">
                <a:solidFill>
                  <a:srgbClr val="622422"/>
                </a:solidFill>
                <a:latin typeface="Calibri"/>
                <a:cs typeface="Calibri"/>
              </a:rPr>
              <a:t>ал</a:t>
            </a:r>
            <a:r>
              <a:rPr sz="1600" b="1" dirty="0">
                <a:solidFill>
                  <a:srgbClr val="622422"/>
                </a:solidFill>
                <a:latin typeface="Calibri"/>
                <a:cs typeface="Calibri"/>
              </a:rPr>
              <a:t>ь</a:t>
            </a:r>
            <a:r>
              <a:rPr sz="1600" b="1" spc="-5" dirty="0">
                <a:solidFill>
                  <a:srgbClr val="622422"/>
                </a:solidFill>
                <a:latin typeface="Calibri"/>
                <a:cs typeface="Calibri"/>
              </a:rPr>
              <a:t>ная  ориентация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500628" y="4405858"/>
            <a:ext cx="1918970" cy="777875"/>
            <a:chOff x="3500628" y="4405858"/>
            <a:chExt cx="1918970" cy="777875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00628" y="4405858"/>
              <a:ext cx="1918716" cy="77726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47872" y="4433315"/>
              <a:ext cx="1828800" cy="68732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547872" y="4433315"/>
              <a:ext cx="1828800" cy="687705"/>
            </a:xfrm>
            <a:custGeom>
              <a:avLst/>
              <a:gdLst/>
              <a:ahLst/>
              <a:cxnLst/>
              <a:rect l="l" t="t" r="r" b="b"/>
              <a:pathLst>
                <a:path w="1828800" h="687704">
                  <a:moveTo>
                    <a:pt x="0" y="114553"/>
                  </a:moveTo>
                  <a:lnTo>
                    <a:pt x="9005" y="69973"/>
                  </a:lnTo>
                  <a:lnTo>
                    <a:pt x="33559" y="33559"/>
                  </a:lnTo>
                  <a:lnTo>
                    <a:pt x="69973" y="9005"/>
                  </a:lnTo>
                  <a:lnTo>
                    <a:pt x="114553" y="0"/>
                  </a:lnTo>
                  <a:lnTo>
                    <a:pt x="1714245" y="0"/>
                  </a:lnTo>
                  <a:lnTo>
                    <a:pt x="1758826" y="9005"/>
                  </a:lnTo>
                  <a:lnTo>
                    <a:pt x="1795240" y="33559"/>
                  </a:lnTo>
                  <a:lnTo>
                    <a:pt x="1819794" y="69973"/>
                  </a:lnTo>
                  <a:lnTo>
                    <a:pt x="1828800" y="114553"/>
                  </a:lnTo>
                  <a:lnTo>
                    <a:pt x="1828800" y="572769"/>
                  </a:lnTo>
                  <a:lnTo>
                    <a:pt x="1819794" y="617350"/>
                  </a:lnTo>
                  <a:lnTo>
                    <a:pt x="1795240" y="653764"/>
                  </a:lnTo>
                  <a:lnTo>
                    <a:pt x="1758826" y="678318"/>
                  </a:lnTo>
                  <a:lnTo>
                    <a:pt x="1714245" y="687323"/>
                  </a:lnTo>
                  <a:lnTo>
                    <a:pt x="114553" y="687323"/>
                  </a:lnTo>
                  <a:lnTo>
                    <a:pt x="69973" y="678318"/>
                  </a:lnTo>
                  <a:lnTo>
                    <a:pt x="33559" y="653764"/>
                  </a:lnTo>
                  <a:lnTo>
                    <a:pt x="9005" y="617350"/>
                  </a:lnTo>
                  <a:lnTo>
                    <a:pt x="0" y="572769"/>
                  </a:lnTo>
                  <a:lnTo>
                    <a:pt x="0" y="114553"/>
                  </a:lnTo>
                  <a:close/>
                </a:path>
              </a:pathLst>
            </a:custGeom>
            <a:ln w="9143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870452" y="4646802"/>
            <a:ext cx="1183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622422"/>
                </a:solidFill>
                <a:latin typeface="Calibri"/>
                <a:cs typeface="Calibri"/>
              </a:rPr>
              <a:t>Маст</a:t>
            </a:r>
            <a:r>
              <a:rPr sz="1400" b="1" spc="-5" dirty="0">
                <a:solidFill>
                  <a:srgbClr val="622422"/>
                </a:solidFill>
                <a:latin typeface="Calibri"/>
                <a:cs typeface="Calibri"/>
              </a:rPr>
              <a:t>е</a:t>
            </a:r>
            <a:r>
              <a:rPr sz="1400" b="1" dirty="0">
                <a:solidFill>
                  <a:srgbClr val="622422"/>
                </a:solidFill>
                <a:latin typeface="Calibri"/>
                <a:cs typeface="Calibri"/>
              </a:rPr>
              <a:t>р</a:t>
            </a:r>
            <a:r>
              <a:rPr sz="1400" b="1" spc="-30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22422"/>
                </a:solidFill>
                <a:latin typeface="Calibri"/>
                <a:cs typeface="Calibri"/>
              </a:rPr>
              <a:t>к</a:t>
            </a:r>
            <a:r>
              <a:rPr sz="1400" b="1" spc="5" dirty="0">
                <a:solidFill>
                  <a:srgbClr val="622422"/>
                </a:solidFill>
                <a:latin typeface="Calibri"/>
                <a:cs typeface="Calibri"/>
              </a:rPr>
              <a:t>л</a:t>
            </a:r>
            <a:r>
              <a:rPr sz="1400" b="1" dirty="0">
                <a:solidFill>
                  <a:srgbClr val="622422"/>
                </a:solidFill>
                <a:latin typeface="Calibri"/>
                <a:cs typeface="Calibri"/>
              </a:rPr>
              <a:t>ассы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534155" y="3721582"/>
            <a:ext cx="1918970" cy="668020"/>
            <a:chOff x="3534155" y="3721582"/>
            <a:chExt cx="1918970" cy="668020"/>
          </a:xfrm>
        </p:grpSpPr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34155" y="3729227"/>
              <a:ext cx="1918716" cy="59893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35907" y="3721582"/>
              <a:ext cx="1353312" cy="66753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81399" y="3756659"/>
              <a:ext cx="1828800" cy="50901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581399" y="3756659"/>
              <a:ext cx="1828800" cy="509270"/>
            </a:xfrm>
            <a:custGeom>
              <a:avLst/>
              <a:gdLst/>
              <a:ahLst/>
              <a:cxnLst/>
              <a:rect l="l" t="t" r="r" b="b"/>
              <a:pathLst>
                <a:path w="1828800" h="509270">
                  <a:moveTo>
                    <a:pt x="0" y="84835"/>
                  </a:moveTo>
                  <a:lnTo>
                    <a:pt x="6665" y="51810"/>
                  </a:lnTo>
                  <a:lnTo>
                    <a:pt x="24844" y="24844"/>
                  </a:lnTo>
                  <a:lnTo>
                    <a:pt x="51810" y="6665"/>
                  </a:lnTo>
                  <a:lnTo>
                    <a:pt x="84836" y="0"/>
                  </a:lnTo>
                  <a:lnTo>
                    <a:pt x="1743964" y="0"/>
                  </a:lnTo>
                  <a:lnTo>
                    <a:pt x="1776989" y="6665"/>
                  </a:lnTo>
                  <a:lnTo>
                    <a:pt x="1803955" y="24844"/>
                  </a:lnTo>
                  <a:lnTo>
                    <a:pt x="1822134" y="51810"/>
                  </a:lnTo>
                  <a:lnTo>
                    <a:pt x="1828800" y="84835"/>
                  </a:lnTo>
                  <a:lnTo>
                    <a:pt x="1828800" y="424179"/>
                  </a:lnTo>
                  <a:lnTo>
                    <a:pt x="1822134" y="457205"/>
                  </a:lnTo>
                  <a:lnTo>
                    <a:pt x="1803955" y="484171"/>
                  </a:lnTo>
                  <a:lnTo>
                    <a:pt x="1776989" y="502350"/>
                  </a:lnTo>
                  <a:lnTo>
                    <a:pt x="1743964" y="509015"/>
                  </a:lnTo>
                  <a:lnTo>
                    <a:pt x="84836" y="509015"/>
                  </a:lnTo>
                  <a:lnTo>
                    <a:pt x="51810" y="502350"/>
                  </a:lnTo>
                  <a:lnTo>
                    <a:pt x="24844" y="484171"/>
                  </a:lnTo>
                  <a:lnTo>
                    <a:pt x="6665" y="457205"/>
                  </a:lnTo>
                  <a:lnTo>
                    <a:pt x="0" y="424179"/>
                  </a:lnTo>
                  <a:lnTo>
                    <a:pt x="0" y="84835"/>
                  </a:lnTo>
                  <a:close/>
                </a:path>
              </a:pathLst>
            </a:custGeom>
            <a:ln w="9143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972814" y="3773804"/>
            <a:ext cx="10483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622422"/>
                </a:solidFill>
                <a:latin typeface="Calibri"/>
                <a:cs typeface="Calibri"/>
              </a:rPr>
              <a:t>Экскурсии</a:t>
            </a:r>
            <a:r>
              <a:rPr sz="1400" b="1" spc="-4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22422"/>
                </a:solidFill>
                <a:latin typeface="Calibri"/>
                <a:cs typeface="Calibri"/>
              </a:rPr>
              <a:t>на  </a:t>
            </a:r>
            <a:r>
              <a:rPr sz="1400" b="1" dirty="0">
                <a:solidFill>
                  <a:srgbClr val="622422"/>
                </a:solidFill>
                <a:latin typeface="Calibri"/>
                <a:cs typeface="Calibri"/>
              </a:rPr>
              <a:t>пред</a:t>
            </a:r>
            <a:r>
              <a:rPr sz="1400" b="1" spc="5" dirty="0">
                <a:solidFill>
                  <a:srgbClr val="622422"/>
                </a:solidFill>
                <a:latin typeface="Calibri"/>
                <a:cs typeface="Calibri"/>
              </a:rPr>
              <a:t>п</a:t>
            </a:r>
            <a:r>
              <a:rPr sz="1400" b="1" dirty="0">
                <a:solidFill>
                  <a:srgbClr val="622422"/>
                </a:solidFill>
                <a:latin typeface="Calibri"/>
                <a:cs typeface="Calibri"/>
              </a:rPr>
              <a:t>рият</a:t>
            </a:r>
            <a:r>
              <a:rPr sz="1400" b="1" spc="-15" dirty="0">
                <a:solidFill>
                  <a:srgbClr val="622422"/>
                </a:solidFill>
                <a:latin typeface="Calibri"/>
                <a:cs typeface="Calibri"/>
              </a:rPr>
              <a:t>и</a:t>
            </a:r>
            <a:r>
              <a:rPr sz="1400" b="1" dirty="0">
                <a:solidFill>
                  <a:srgbClr val="622422"/>
                </a:solidFill>
                <a:latin typeface="Calibri"/>
                <a:cs typeface="Calibri"/>
              </a:rPr>
              <a:t>е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0" y="3407664"/>
            <a:ext cx="3487674" cy="2818638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205536" y="3577590"/>
            <a:ext cx="3021965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01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622422"/>
                </a:solidFill>
                <a:latin typeface="Calibri"/>
                <a:cs typeface="Calibri"/>
              </a:rPr>
              <a:t>ПАРТНЕРЫ:</a:t>
            </a:r>
            <a:endParaRPr sz="1600">
              <a:latin typeface="Calibri"/>
              <a:cs typeface="Calibri"/>
            </a:endParaRPr>
          </a:p>
          <a:p>
            <a:pPr marL="227329" marR="455930" indent="-215265">
              <a:lnSpc>
                <a:spcPct val="100000"/>
              </a:lnSpc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600" b="1" spc="-5" dirty="0">
                <a:solidFill>
                  <a:srgbClr val="622422"/>
                </a:solidFill>
                <a:latin typeface="Calibri"/>
                <a:cs typeface="Calibri"/>
              </a:rPr>
              <a:t>Вузы и </a:t>
            </a:r>
            <a:r>
              <a:rPr sz="1600" b="1" spc="-5">
                <a:solidFill>
                  <a:srgbClr val="622422"/>
                </a:solidFill>
                <a:latin typeface="Calibri"/>
                <a:cs typeface="Calibri"/>
              </a:rPr>
              <a:t>колледжи </a:t>
            </a:r>
            <a:r>
              <a:rPr lang="ru-RU" sz="1600" b="1" spc="-10" dirty="0" smtClean="0">
                <a:solidFill>
                  <a:srgbClr val="622422"/>
                </a:solidFill>
                <a:latin typeface="Calibri"/>
                <a:cs typeface="Calibri"/>
              </a:rPr>
              <a:t>региона</a:t>
            </a:r>
            <a:endParaRPr sz="1600">
              <a:latin typeface="Calibri"/>
              <a:cs typeface="Calibri"/>
            </a:endParaRPr>
          </a:p>
          <a:p>
            <a:pPr marL="273050" indent="-260985">
              <a:lnSpc>
                <a:spcPct val="100000"/>
              </a:lnSpc>
              <a:buFont typeface="Arial MT"/>
              <a:buChar char="•"/>
              <a:tabLst>
                <a:tab pos="273050" algn="l"/>
                <a:tab pos="273685" algn="l"/>
              </a:tabLst>
            </a:pPr>
            <a:endParaRPr sz="1600">
              <a:latin typeface="Calibri"/>
              <a:cs typeface="Calibri"/>
            </a:endParaRPr>
          </a:p>
          <a:p>
            <a:pPr marL="227329" indent="-215265">
              <a:lnSpc>
                <a:spcPct val="100000"/>
              </a:lnSpc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lang="ru-RU" sz="1600" b="1" spc="-10" dirty="0" smtClean="0">
                <a:solidFill>
                  <a:srgbClr val="622422"/>
                </a:solidFill>
                <a:latin typeface="Calibri"/>
                <a:cs typeface="Calibri"/>
              </a:rPr>
              <a:t>ОАО «ЮГК»</a:t>
            </a:r>
          </a:p>
          <a:p>
            <a:pPr marL="227329" indent="-215265">
              <a:lnSpc>
                <a:spcPct val="100000"/>
              </a:lnSpc>
              <a:buFont typeface="Arial MT"/>
              <a:buChar char="•"/>
              <a:tabLst>
                <a:tab pos="227329" algn="l"/>
                <a:tab pos="227965" algn="l"/>
              </a:tabLst>
            </a:pPr>
            <a:endParaRPr lang="ru-RU" sz="1600" b="1" spc="-10" dirty="0">
              <a:solidFill>
                <a:srgbClr val="622422"/>
              </a:solidFill>
              <a:latin typeface="Calibri"/>
              <a:cs typeface="Calibri"/>
            </a:endParaRPr>
          </a:p>
          <a:p>
            <a:pPr marL="227329" indent="-215265">
              <a:lnSpc>
                <a:spcPct val="100000"/>
              </a:lnSpc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lang="ru-RU" sz="1600" b="1" spc="-10" dirty="0" smtClean="0">
                <a:solidFill>
                  <a:srgbClr val="622422"/>
                </a:solidFill>
                <a:latin typeface="Calibri"/>
                <a:cs typeface="Calibri"/>
              </a:rPr>
              <a:t>Администрация ПМР</a:t>
            </a:r>
          </a:p>
          <a:p>
            <a:pPr marL="227329" indent="-215265">
              <a:lnSpc>
                <a:spcPct val="100000"/>
              </a:lnSpc>
              <a:buFont typeface="Arial MT"/>
              <a:buChar char="•"/>
              <a:tabLst>
                <a:tab pos="227329" algn="l"/>
                <a:tab pos="227965" algn="l"/>
              </a:tabLst>
            </a:pPr>
            <a:endParaRPr lang="ru-RU" sz="1600" b="1" spc="-10" dirty="0">
              <a:solidFill>
                <a:srgbClr val="622422"/>
              </a:solidFill>
              <a:latin typeface="Calibri"/>
              <a:cs typeface="Calibri"/>
            </a:endParaRPr>
          </a:p>
          <a:p>
            <a:pPr marL="227329" indent="-215265">
              <a:lnSpc>
                <a:spcPct val="100000"/>
              </a:lnSpc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lang="ru-RU" sz="1600" b="1" spc="-10" dirty="0" smtClean="0">
                <a:solidFill>
                  <a:srgbClr val="622422"/>
                </a:solidFill>
                <a:latin typeface="Calibri"/>
                <a:cs typeface="Calibri"/>
              </a:rPr>
              <a:t>Управление образования ПМР</a:t>
            </a:r>
          </a:p>
          <a:p>
            <a:pPr marL="227329" indent="-215265">
              <a:lnSpc>
                <a:spcPct val="100000"/>
              </a:lnSpc>
              <a:buFont typeface="Arial MT"/>
              <a:buChar char="•"/>
              <a:tabLst>
                <a:tab pos="227329" algn="l"/>
                <a:tab pos="227965" algn="l"/>
              </a:tabLst>
            </a:pPr>
            <a:endParaRPr lang="ru-RU" sz="1600" b="1" spc="-10" dirty="0">
              <a:solidFill>
                <a:srgbClr val="622422"/>
              </a:solidFill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238500" y="2321051"/>
            <a:ext cx="2304415" cy="502920"/>
            <a:chOff x="3238500" y="2321051"/>
            <a:chExt cx="2304415" cy="502920"/>
          </a:xfrm>
        </p:grpSpPr>
        <p:sp>
          <p:nvSpPr>
            <p:cNvPr id="44" name="object 44"/>
            <p:cNvSpPr/>
            <p:nvPr/>
          </p:nvSpPr>
          <p:spPr>
            <a:xfrm>
              <a:off x="3251453" y="2334005"/>
              <a:ext cx="2278380" cy="477520"/>
            </a:xfrm>
            <a:custGeom>
              <a:avLst/>
              <a:gdLst/>
              <a:ahLst/>
              <a:cxnLst/>
              <a:rect l="l" t="t" r="r" b="b"/>
              <a:pathLst>
                <a:path w="2278379" h="477519">
                  <a:moveTo>
                    <a:pt x="2198878" y="0"/>
                  </a:moveTo>
                  <a:lnTo>
                    <a:pt x="79501" y="0"/>
                  </a:lnTo>
                  <a:lnTo>
                    <a:pt x="48541" y="6242"/>
                  </a:lnTo>
                  <a:lnTo>
                    <a:pt x="23272" y="23272"/>
                  </a:lnTo>
                  <a:lnTo>
                    <a:pt x="6242" y="48541"/>
                  </a:lnTo>
                  <a:lnTo>
                    <a:pt x="0" y="79502"/>
                  </a:lnTo>
                  <a:lnTo>
                    <a:pt x="0" y="397510"/>
                  </a:lnTo>
                  <a:lnTo>
                    <a:pt x="6242" y="428470"/>
                  </a:lnTo>
                  <a:lnTo>
                    <a:pt x="23272" y="453739"/>
                  </a:lnTo>
                  <a:lnTo>
                    <a:pt x="48541" y="470769"/>
                  </a:lnTo>
                  <a:lnTo>
                    <a:pt x="79501" y="477012"/>
                  </a:lnTo>
                  <a:lnTo>
                    <a:pt x="2198878" y="477012"/>
                  </a:lnTo>
                  <a:lnTo>
                    <a:pt x="2229838" y="470769"/>
                  </a:lnTo>
                  <a:lnTo>
                    <a:pt x="2255107" y="453739"/>
                  </a:lnTo>
                  <a:lnTo>
                    <a:pt x="2272137" y="428470"/>
                  </a:lnTo>
                  <a:lnTo>
                    <a:pt x="2278380" y="397510"/>
                  </a:lnTo>
                  <a:lnTo>
                    <a:pt x="2278380" y="79502"/>
                  </a:lnTo>
                  <a:lnTo>
                    <a:pt x="2272137" y="48541"/>
                  </a:lnTo>
                  <a:lnTo>
                    <a:pt x="2255107" y="23272"/>
                  </a:lnTo>
                  <a:lnTo>
                    <a:pt x="2229838" y="6242"/>
                  </a:lnTo>
                  <a:lnTo>
                    <a:pt x="219887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51453" y="2334005"/>
              <a:ext cx="2278380" cy="477520"/>
            </a:xfrm>
            <a:custGeom>
              <a:avLst/>
              <a:gdLst/>
              <a:ahLst/>
              <a:cxnLst/>
              <a:rect l="l" t="t" r="r" b="b"/>
              <a:pathLst>
                <a:path w="2278379" h="477519">
                  <a:moveTo>
                    <a:pt x="0" y="79502"/>
                  </a:moveTo>
                  <a:lnTo>
                    <a:pt x="6242" y="48541"/>
                  </a:lnTo>
                  <a:lnTo>
                    <a:pt x="23272" y="23272"/>
                  </a:lnTo>
                  <a:lnTo>
                    <a:pt x="48541" y="6242"/>
                  </a:lnTo>
                  <a:lnTo>
                    <a:pt x="79501" y="0"/>
                  </a:lnTo>
                  <a:lnTo>
                    <a:pt x="2198878" y="0"/>
                  </a:lnTo>
                  <a:lnTo>
                    <a:pt x="2229838" y="6242"/>
                  </a:lnTo>
                  <a:lnTo>
                    <a:pt x="2255107" y="23272"/>
                  </a:lnTo>
                  <a:lnTo>
                    <a:pt x="2272137" y="48541"/>
                  </a:lnTo>
                  <a:lnTo>
                    <a:pt x="2278380" y="79502"/>
                  </a:lnTo>
                  <a:lnTo>
                    <a:pt x="2278380" y="397510"/>
                  </a:lnTo>
                  <a:lnTo>
                    <a:pt x="2272137" y="428470"/>
                  </a:lnTo>
                  <a:lnTo>
                    <a:pt x="2255107" y="453739"/>
                  </a:lnTo>
                  <a:lnTo>
                    <a:pt x="2229838" y="470769"/>
                  </a:lnTo>
                  <a:lnTo>
                    <a:pt x="2198878" y="477012"/>
                  </a:lnTo>
                  <a:lnTo>
                    <a:pt x="79501" y="477012"/>
                  </a:lnTo>
                  <a:lnTo>
                    <a:pt x="48541" y="470769"/>
                  </a:lnTo>
                  <a:lnTo>
                    <a:pt x="23272" y="453739"/>
                  </a:lnTo>
                  <a:lnTo>
                    <a:pt x="6242" y="428470"/>
                  </a:lnTo>
                  <a:lnTo>
                    <a:pt x="0" y="397510"/>
                  </a:lnTo>
                  <a:lnTo>
                    <a:pt x="0" y="79502"/>
                  </a:lnTo>
                  <a:close/>
                </a:path>
              </a:pathLst>
            </a:custGeom>
            <a:ln w="25908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710432" y="2407411"/>
            <a:ext cx="1358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22422"/>
                </a:solidFill>
                <a:latin typeface="Calibri"/>
                <a:cs typeface="Calibri"/>
              </a:rPr>
              <a:t>Предприятие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684520" y="1240510"/>
            <a:ext cx="3444240" cy="2312035"/>
            <a:chOff x="5684520" y="1240510"/>
            <a:chExt cx="3444240" cy="2312035"/>
          </a:xfrm>
        </p:grpSpPr>
        <p:sp>
          <p:nvSpPr>
            <p:cNvPr id="48" name="object 48"/>
            <p:cNvSpPr/>
            <p:nvPr/>
          </p:nvSpPr>
          <p:spPr>
            <a:xfrm>
              <a:off x="5695950" y="2908046"/>
              <a:ext cx="995044" cy="633095"/>
            </a:xfrm>
            <a:custGeom>
              <a:avLst/>
              <a:gdLst/>
              <a:ahLst/>
              <a:cxnLst/>
              <a:rect l="l" t="t" r="r" b="b"/>
              <a:pathLst>
                <a:path w="995045" h="633095">
                  <a:moveTo>
                    <a:pt x="944879" y="0"/>
                  </a:moveTo>
                  <a:lnTo>
                    <a:pt x="894301" y="49507"/>
                  </a:lnTo>
                  <a:lnTo>
                    <a:pt x="863172" y="72898"/>
                  </a:lnTo>
                  <a:lnTo>
                    <a:pt x="828364" y="95299"/>
                  </a:lnTo>
                  <a:lnTo>
                    <a:pt x="790038" y="116651"/>
                  </a:lnTo>
                  <a:lnTo>
                    <a:pt x="748357" y="136895"/>
                  </a:lnTo>
                  <a:lnTo>
                    <a:pt x="703480" y="155971"/>
                  </a:lnTo>
                  <a:lnTo>
                    <a:pt x="655570" y="173818"/>
                  </a:lnTo>
                  <a:lnTo>
                    <a:pt x="604787" y="190378"/>
                  </a:lnTo>
                  <a:lnTo>
                    <a:pt x="551292" y="205589"/>
                  </a:lnTo>
                  <a:lnTo>
                    <a:pt x="495248" y="219393"/>
                  </a:lnTo>
                  <a:lnTo>
                    <a:pt x="436814" y="231729"/>
                  </a:lnTo>
                  <a:lnTo>
                    <a:pt x="376153" y="242538"/>
                  </a:lnTo>
                  <a:lnTo>
                    <a:pt x="313426" y="251759"/>
                  </a:lnTo>
                  <a:lnTo>
                    <a:pt x="248792" y="259333"/>
                  </a:lnTo>
                  <a:lnTo>
                    <a:pt x="248792" y="135000"/>
                  </a:lnTo>
                  <a:lnTo>
                    <a:pt x="0" y="396366"/>
                  </a:lnTo>
                  <a:lnTo>
                    <a:pt x="248792" y="632587"/>
                  </a:lnTo>
                  <a:lnTo>
                    <a:pt x="248792" y="508126"/>
                  </a:lnTo>
                  <a:lnTo>
                    <a:pt x="280685" y="504682"/>
                  </a:lnTo>
                  <a:lnTo>
                    <a:pt x="378988" y="490931"/>
                  </a:lnTo>
                  <a:lnTo>
                    <a:pt x="442870" y="479424"/>
                  </a:lnTo>
                  <a:lnTo>
                    <a:pt x="503831" y="466322"/>
                  </a:lnTo>
                  <a:lnTo>
                    <a:pt x="561764" y="451712"/>
                  </a:lnTo>
                  <a:lnTo>
                    <a:pt x="616562" y="435677"/>
                  </a:lnTo>
                  <a:lnTo>
                    <a:pt x="668119" y="418302"/>
                  </a:lnTo>
                  <a:lnTo>
                    <a:pt x="716327" y="399672"/>
                  </a:lnTo>
                  <a:lnTo>
                    <a:pt x="761079" y="379872"/>
                  </a:lnTo>
                  <a:lnTo>
                    <a:pt x="802269" y="358986"/>
                  </a:lnTo>
                  <a:lnTo>
                    <a:pt x="839788" y="337099"/>
                  </a:lnTo>
                  <a:lnTo>
                    <a:pt x="873530" y="314296"/>
                  </a:lnTo>
                  <a:lnTo>
                    <a:pt x="929256" y="266279"/>
                  </a:lnTo>
                  <a:lnTo>
                    <a:pt x="968590" y="215612"/>
                  </a:lnTo>
                  <a:lnTo>
                    <a:pt x="990676" y="162974"/>
                  </a:lnTo>
                  <a:lnTo>
                    <a:pt x="994983" y="136126"/>
                  </a:lnTo>
                  <a:lnTo>
                    <a:pt x="994657" y="109040"/>
                  </a:lnTo>
                  <a:lnTo>
                    <a:pt x="989590" y="81800"/>
                  </a:lnTo>
                  <a:lnTo>
                    <a:pt x="979677" y="54490"/>
                  </a:lnTo>
                  <a:lnTo>
                    <a:pt x="964809" y="27195"/>
                  </a:lnTo>
                  <a:lnTo>
                    <a:pt x="944879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95950" y="2387346"/>
              <a:ext cx="995680" cy="645160"/>
            </a:xfrm>
            <a:custGeom>
              <a:avLst/>
              <a:gdLst/>
              <a:ahLst/>
              <a:cxnLst/>
              <a:rect l="l" t="t" r="r" b="b"/>
              <a:pathLst>
                <a:path w="995679" h="645160">
                  <a:moveTo>
                    <a:pt x="0" y="0"/>
                  </a:moveTo>
                  <a:lnTo>
                    <a:pt x="0" y="248792"/>
                  </a:lnTo>
                  <a:lnTo>
                    <a:pt x="65436" y="249635"/>
                  </a:lnTo>
                  <a:lnTo>
                    <a:pt x="129743" y="252129"/>
                  </a:lnTo>
                  <a:lnTo>
                    <a:pt x="192787" y="256222"/>
                  </a:lnTo>
                  <a:lnTo>
                    <a:pt x="254438" y="261862"/>
                  </a:lnTo>
                  <a:lnTo>
                    <a:pt x="314565" y="268996"/>
                  </a:lnTo>
                  <a:lnTo>
                    <a:pt x="373037" y="277572"/>
                  </a:lnTo>
                  <a:lnTo>
                    <a:pt x="429723" y="287538"/>
                  </a:lnTo>
                  <a:lnTo>
                    <a:pt x="484491" y="298843"/>
                  </a:lnTo>
                  <a:lnTo>
                    <a:pt x="537211" y="311433"/>
                  </a:lnTo>
                  <a:lnTo>
                    <a:pt x="587751" y="325257"/>
                  </a:lnTo>
                  <a:lnTo>
                    <a:pt x="635981" y="340262"/>
                  </a:lnTo>
                  <a:lnTo>
                    <a:pt x="681769" y="356396"/>
                  </a:lnTo>
                  <a:lnTo>
                    <a:pt x="724984" y="373608"/>
                  </a:lnTo>
                  <a:lnTo>
                    <a:pt x="765496" y="391844"/>
                  </a:lnTo>
                  <a:lnTo>
                    <a:pt x="803172" y="411053"/>
                  </a:lnTo>
                  <a:lnTo>
                    <a:pt x="837882" y="431182"/>
                  </a:lnTo>
                  <a:lnTo>
                    <a:pt x="897880" y="473994"/>
                  </a:lnTo>
                  <a:lnTo>
                    <a:pt x="944441" y="519861"/>
                  </a:lnTo>
                  <a:lnTo>
                    <a:pt x="976515" y="568367"/>
                  </a:lnTo>
                  <a:lnTo>
                    <a:pt x="993055" y="619094"/>
                  </a:lnTo>
                  <a:lnTo>
                    <a:pt x="995172" y="645159"/>
                  </a:lnTo>
                  <a:lnTo>
                    <a:pt x="995172" y="396366"/>
                  </a:lnTo>
                  <a:lnTo>
                    <a:pt x="986792" y="344686"/>
                  </a:lnTo>
                  <a:lnTo>
                    <a:pt x="962354" y="295017"/>
                  </a:lnTo>
                  <a:lnTo>
                    <a:pt x="922906" y="247779"/>
                  </a:lnTo>
                  <a:lnTo>
                    <a:pt x="869495" y="203387"/>
                  </a:lnTo>
                  <a:lnTo>
                    <a:pt x="803172" y="162260"/>
                  </a:lnTo>
                  <a:lnTo>
                    <a:pt x="765496" y="143051"/>
                  </a:lnTo>
                  <a:lnTo>
                    <a:pt x="724984" y="124815"/>
                  </a:lnTo>
                  <a:lnTo>
                    <a:pt x="681769" y="107603"/>
                  </a:lnTo>
                  <a:lnTo>
                    <a:pt x="635981" y="91469"/>
                  </a:lnTo>
                  <a:lnTo>
                    <a:pt x="587751" y="76464"/>
                  </a:lnTo>
                  <a:lnTo>
                    <a:pt x="537211" y="62640"/>
                  </a:lnTo>
                  <a:lnTo>
                    <a:pt x="484491" y="50050"/>
                  </a:lnTo>
                  <a:lnTo>
                    <a:pt x="429723" y="38745"/>
                  </a:lnTo>
                  <a:lnTo>
                    <a:pt x="373037" y="28779"/>
                  </a:lnTo>
                  <a:lnTo>
                    <a:pt x="314565" y="20203"/>
                  </a:lnTo>
                  <a:lnTo>
                    <a:pt x="254438" y="13069"/>
                  </a:lnTo>
                  <a:lnTo>
                    <a:pt x="192787" y="7429"/>
                  </a:lnTo>
                  <a:lnTo>
                    <a:pt x="129743" y="3336"/>
                  </a:lnTo>
                  <a:lnTo>
                    <a:pt x="65436" y="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95950" y="2387346"/>
              <a:ext cx="995680" cy="1153795"/>
            </a:xfrm>
            <a:custGeom>
              <a:avLst/>
              <a:gdLst/>
              <a:ahLst/>
              <a:cxnLst/>
              <a:rect l="l" t="t" r="r" b="b"/>
              <a:pathLst>
                <a:path w="995679" h="1153795">
                  <a:moveTo>
                    <a:pt x="995172" y="645159"/>
                  </a:moveTo>
                  <a:lnTo>
                    <a:pt x="986792" y="593479"/>
                  </a:lnTo>
                  <a:lnTo>
                    <a:pt x="962354" y="543810"/>
                  </a:lnTo>
                  <a:lnTo>
                    <a:pt x="922906" y="496572"/>
                  </a:lnTo>
                  <a:lnTo>
                    <a:pt x="869495" y="452180"/>
                  </a:lnTo>
                  <a:lnTo>
                    <a:pt x="803172" y="411053"/>
                  </a:lnTo>
                  <a:lnTo>
                    <a:pt x="765496" y="391844"/>
                  </a:lnTo>
                  <a:lnTo>
                    <a:pt x="724984" y="373608"/>
                  </a:lnTo>
                  <a:lnTo>
                    <a:pt x="681769" y="356396"/>
                  </a:lnTo>
                  <a:lnTo>
                    <a:pt x="635981" y="340262"/>
                  </a:lnTo>
                  <a:lnTo>
                    <a:pt x="587751" y="325257"/>
                  </a:lnTo>
                  <a:lnTo>
                    <a:pt x="537211" y="311433"/>
                  </a:lnTo>
                  <a:lnTo>
                    <a:pt x="484491" y="298843"/>
                  </a:lnTo>
                  <a:lnTo>
                    <a:pt x="429723" y="287538"/>
                  </a:lnTo>
                  <a:lnTo>
                    <a:pt x="373037" y="277572"/>
                  </a:lnTo>
                  <a:lnTo>
                    <a:pt x="314565" y="268996"/>
                  </a:lnTo>
                  <a:lnTo>
                    <a:pt x="254438" y="261862"/>
                  </a:lnTo>
                  <a:lnTo>
                    <a:pt x="192787" y="256222"/>
                  </a:lnTo>
                  <a:lnTo>
                    <a:pt x="129743" y="252129"/>
                  </a:lnTo>
                  <a:lnTo>
                    <a:pt x="65436" y="249635"/>
                  </a:lnTo>
                  <a:lnTo>
                    <a:pt x="0" y="248792"/>
                  </a:lnTo>
                  <a:lnTo>
                    <a:pt x="0" y="0"/>
                  </a:lnTo>
                  <a:lnTo>
                    <a:pt x="65436" y="842"/>
                  </a:lnTo>
                  <a:lnTo>
                    <a:pt x="129743" y="3336"/>
                  </a:lnTo>
                  <a:lnTo>
                    <a:pt x="192787" y="7429"/>
                  </a:lnTo>
                  <a:lnTo>
                    <a:pt x="254438" y="13069"/>
                  </a:lnTo>
                  <a:lnTo>
                    <a:pt x="314565" y="20203"/>
                  </a:lnTo>
                  <a:lnTo>
                    <a:pt x="373037" y="28779"/>
                  </a:lnTo>
                  <a:lnTo>
                    <a:pt x="429723" y="38745"/>
                  </a:lnTo>
                  <a:lnTo>
                    <a:pt x="484491" y="50050"/>
                  </a:lnTo>
                  <a:lnTo>
                    <a:pt x="537211" y="62640"/>
                  </a:lnTo>
                  <a:lnTo>
                    <a:pt x="587751" y="76464"/>
                  </a:lnTo>
                  <a:lnTo>
                    <a:pt x="635981" y="91469"/>
                  </a:lnTo>
                  <a:lnTo>
                    <a:pt x="681769" y="107603"/>
                  </a:lnTo>
                  <a:lnTo>
                    <a:pt x="724984" y="124815"/>
                  </a:lnTo>
                  <a:lnTo>
                    <a:pt x="765496" y="143051"/>
                  </a:lnTo>
                  <a:lnTo>
                    <a:pt x="803172" y="162260"/>
                  </a:lnTo>
                  <a:lnTo>
                    <a:pt x="837882" y="182389"/>
                  </a:lnTo>
                  <a:lnTo>
                    <a:pt x="897880" y="225201"/>
                  </a:lnTo>
                  <a:lnTo>
                    <a:pt x="944441" y="271068"/>
                  </a:lnTo>
                  <a:lnTo>
                    <a:pt x="976515" y="319574"/>
                  </a:lnTo>
                  <a:lnTo>
                    <a:pt x="993055" y="370301"/>
                  </a:lnTo>
                  <a:lnTo>
                    <a:pt x="995172" y="396366"/>
                  </a:lnTo>
                  <a:lnTo>
                    <a:pt x="995172" y="645159"/>
                  </a:lnTo>
                  <a:lnTo>
                    <a:pt x="985171" y="701365"/>
                  </a:lnTo>
                  <a:lnTo>
                    <a:pt x="955985" y="755421"/>
                  </a:lnTo>
                  <a:lnTo>
                    <a:pt x="908834" y="806698"/>
                  </a:lnTo>
                  <a:lnTo>
                    <a:pt x="878903" y="831099"/>
                  </a:lnTo>
                  <a:lnTo>
                    <a:pt x="844939" y="854569"/>
                  </a:lnTo>
                  <a:lnTo>
                    <a:pt x="807094" y="877029"/>
                  </a:lnTo>
                  <a:lnTo>
                    <a:pt x="765522" y="898402"/>
                  </a:lnTo>
                  <a:lnTo>
                    <a:pt x="720374" y="918608"/>
                  </a:lnTo>
                  <a:lnTo>
                    <a:pt x="671803" y="937570"/>
                  </a:lnTo>
                  <a:lnTo>
                    <a:pt x="619962" y="955207"/>
                  </a:lnTo>
                  <a:lnTo>
                    <a:pt x="565003" y="971442"/>
                  </a:lnTo>
                  <a:lnTo>
                    <a:pt x="507080" y="986196"/>
                  </a:lnTo>
                  <a:lnTo>
                    <a:pt x="446345" y="999390"/>
                  </a:lnTo>
                  <a:lnTo>
                    <a:pt x="382950" y="1010945"/>
                  </a:lnTo>
                  <a:lnTo>
                    <a:pt x="317048" y="1020784"/>
                  </a:lnTo>
                  <a:lnTo>
                    <a:pt x="248792" y="1028826"/>
                  </a:lnTo>
                  <a:lnTo>
                    <a:pt x="248792" y="1153287"/>
                  </a:lnTo>
                  <a:lnTo>
                    <a:pt x="0" y="917066"/>
                  </a:lnTo>
                  <a:lnTo>
                    <a:pt x="248792" y="655701"/>
                  </a:lnTo>
                  <a:lnTo>
                    <a:pt x="248792" y="780033"/>
                  </a:lnTo>
                  <a:lnTo>
                    <a:pt x="313426" y="772459"/>
                  </a:lnTo>
                  <a:lnTo>
                    <a:pt x="376153" y="763238"/>
                  </a:lnTo>
                  <a:lnTo>
                    <a:pt x="436814" y="752429"/>
                  </a:lnTo>
                  <a:lnTo>
                    <a:pt x="495248" y="740093"/>
                  </a:lnTo>
                  <a:lnTo>
                    <a:pt x="551292" y="726289"/>
                  </a:lnTo>
                  <a:lnTo>
                    <a:pt x="604787" y="711078"/>
                  </a:lnTo>
                  <a:lnTo>
                    <a:pt x="655570" y="694518"/>
                  </a:lnTo>
                  <a:lnTo>
                    <a:pt x="703480" y="676671"/>
                  </a:lnTo>
                  <a:lnTo>
                    <a:pt x="748357" y="657595"/>
                  </a:lnTo>
                  <a:lnTo>
                    <a:pt x="790038" y="637351"/>
                  </a:lnTo>
                  <a:lnTo>
                    <a:pt x="828364" y="615999"/>
                  </a:lnTo>
                  <a:lnTo>
                    <a:pt x="863172" y="593598"/>
                  </a:lnTo>
                  <a:lnTo>
                    <a:pt x="894301" y="570207"/>
                  </a:lnTo>
                  <a:lnTo>
                    <a:pt x="921591" y="545888"/>
                  </a:lnTo>
                  <a:lnTo>
                    <a:pt x="944879" y="520700"/>
                  </a:lnTo>
                </a:path>
              </a:pathLst>
            </a:custGeom>
            <a:ln w="22860">
              <a:solidFill>
                <a:srgbClr val="7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41008" y="1240510"/>
              <a:ext cx="2587752" cy="91442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11112" y="1473708"/>
              <a:ext cx="2493263" cy="50749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88252" y="1267968"/>
              <a:ext cx="2497836" cy="8244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588252" y="1267968"/>
              <a:ext cx="2498090" cy="824865"/>
            </a:xfrm>
            <a:custGeom>
              <a:avLst/>
              <a:gdLst/>
              <a:ahLst/>
              <a:cxnLst/>
              <a:rect l="l" t="t" r="r" b="b"/>
              <a:pathLst>
                <a:path w="2498090" h="824864">
                  <a:moveTo>
                    <a:pt x="0" y="137414"/>
                  </a:moveTo>
                  <a:lnTo>
                    <a:pt x="7000" y="93959"/>
                  </a:lnTo>
                  <a:lnTo>
                    <a:pt x="26497" y="56235"/>
                  </a:lnTo>
                  <a:lnTo>
                    <a:pt x="56235" y="26497"/>
                  </a:lnTo>
                  <a:lnTo>
                    <a:pt x="93959" y="7000"/>
                  </a:lnTo>
                  <a:lnTo>
                    <a:pt x="137414" y="0"/>
                  </a:lnTo>
                  <a:lnTo>
                    <a:pt x="2360422" y="0"/>
                  </a:lnTo>
                  <a:lnTo>
                    <a:pt x="2403876" y="7000"/>
                  </a:lnTo>
                  <a:lnTo>
                    <a:pt x="2441600" y="26497"/>
                  </a:lnTo>
                  <a:lnTo>
                    <a:pt x="2471338" y="56235"/>
                  </a:lnTo>
                  <a:lnTo>
                    <a:pt x="2490835" y="93959"/>
                  </a:lnTo>
                  <a:lnTo>
                    <a:pt x="2497836" y="137414"/>
                  </a:lnTo>
                  <a:lnTo>
                    <a:pt x="2497836" y="687070"/>
                  </a:lnTo>
                  <a:lnTo>
                    <a:pt x="2490835" y="730524"/>
                  </a:lnTo>
                  <a:lnTo>
                    <a:pt x="2471338" y="768248"/>
                  </a:lnTo>
                  <a:lnTo>
                    <a:pt x="2441600" y="797986"/>
                  </a:lnTo>
                  <a:lnTo>
                    <a:pt x="2403876" y="817483"/>
                  </a:lnTo>
                  <a:lnTo>
                    <a:pt x="2360422" y="824484"/>
                  </a:lnTo>
                  <a:lnTo>
                    <a:pt x="137414" y="824484"/>
                  </a:lnTo>
                  <a:lnTo>
                    <a:pt x="93959" y="817483"/>
                  </a:lnTo>
                  <a:lnTo>
                    <a:pt x="56235" y="797986"/>
                  </a:lnTo>
                  <a:lnTo>
                    <a:pt x="26497" y="768248"/>
                  </a:lnTo>
                  <a:lnTo>
                    <a:pt x="7000" y="730524"/>
                  </a:lnTo>
                  <a:lnTo>
                    <a:pt x="0" y="687070"/>
                  </a:lnTo>
                  <a:lnTo>
                    <a:pt x="0" y="137414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1976627" y="2375916"/>
            <a:ext cx="3469004" cy="3630295"/>
            <a:chOff x="1976627" y="2375916"/>
            <a:chExt cx="3469004" cy="3630295"/>
          </a:xfrm>
        </p:grpSpPr>
        <p:sp>
          <p:nvSpPr>
            <p:cNvPr id="56" name="object 56"/>
            <p:cNvSpPr/>
            <p:nvPr/>
          </p:nvSpPr>
          <p:spPr>
            <a:xfrm>
              <a:off x="1988057" y="2757932"/>
              <a:ext cx="1112520" cy="775970"/>
            </a:xfrm>
            <a:custGeom>
              <a:avLst/>
              <a:gdLst/>
              <a:ahLst/>
              <a:cxnLst/>
              <a:rect l="l" t="t" r="r" b="b"/>
              <a:pathLst>
                <a:path w="1112520" h="775970">
                  <a:moveTo>
                    <a:pt x="0" y="0"/>
                  </a:moveTo>
                  <a:lnTo>
                    <a:pt x="0" y="278002"/>
                  </a:lnTo>
                  <a:lnTo>
                    <a:pt x="2549" y="303187"/>
                  </a:lnTo>
                  <a:lnTo>
                    <a:pt x="22504" y="352337"/>
                  </a:lnTo>
                  <a:lnTo>
                    <a:pt x="61293" y="399444"/>
                  </a:lnTo>
                  <a:lnTo>
                    <a:pt x="117745" y="444004"/>
                  </a:lnTo>
                  <a:lnTo>
                    <a:pt x="152229" y="465172"/>
                  </a:lnTo>
                  <a:lnTo>
                    <a:pt x="190690" y="485514"/>
                  </a:lnTo>
                  <a:lnTo>
                    <a:pt x="232981" y="504967"/>
                  </a:lnTo>
                  <a:lnTo>
                    <a:pt x="278957" y="523469"/>
                  </a:lnTo>
                  <a:lnTo>
                    <a:pt x="328470" y="540957"/>
                  </a:lnTo>
                  <a:lnTo>
                    <a:pt x="381376" y="557366"/>
                  </a:lnTo>
                  <a:lnTo>
                    <a:pt x="437526" y="572636"/>
                  </a:lnTo>
                  <a:lnTo>
                    <a:pt x="496776" y="586702"/>
                  </a:lnTo>
                  <a:lnTo>
                    <a:pt x="558978" y="599501"/>
                  </a:lnTo>
                  <a:lnTo>
                    <a:pt x="623987" y="610972"/>
                  </a:lnTo>
                  <a:lnTo>
                    <a:pt x="691656" y="621050"/>
                  </a:lnTo>
                  <a:lnTo>
                    <a:pt x="761839" y="629673"/>
                  </a:lnTo>
                  <a:lnTo>
                    <a:pt x="834390" y="636777"/>
                  </a:lnTo>
                  <a:lnTo>
                    <a:pt x="834390" y="775842"/>
                  </a:lnTo>
                  <a:lnTo>
                    <a:pt x="1112520" y="509523"/>
                  </a:lnTo>
                  <a:lnTo>
                    <a:pt x="834390" y="219582"/>
                  </a:lnTo>
                  <a:lnTo>
                    <a:pt x="834390" y="358647"/>
                  </a:lnTo>
                  <a:lnTo>
                    <a:pt x="761839" y="351543"/>
                  </a:lnTo>
                  <a:lnTo>
                    <a:pt x="691656" y="342920"/>
                  </a:lnTo>
                  <a:lnTo>
                    <a:pt x="623987" y="332842"/>
                  </a:lnTo>
                  <a:lnTo>
                    <a:pt x="558978" y="321372"/>
                  </a:lnTo>
                  <a:lnTo>
                    <a:pt x="496776" y="308574"/>
                  </a:lnTo>
                  <a:lnTo>
                    <a:pt x="437526" y="294509"/>
                  </a:lnTo>
                  <a:lnTo>
                    <a:pt x="381376" y="279242"/>
                  </a:lnTo>
                  <a:lnTo>
                    <a:pt x="328470" y="262835"/>
                  </a:lnTo>
                  <a:lnTo>
                    <a:pt x="278957" y="245351"/>
                  </a:lnTo>
                  <a:lnTo>
                    <a:pt x="232981" y="226853"/>
                  </a:lnTo>
                  <a:lnTo>
                    <a:pt x="190690" y="207405"/>
                  </a:lnTo>
                  <a:lnTo>
                    <a:pt x="152229" y="187069"/>
                  </a:lnTo>
                  <a:lnTo>
                    <a:pt x="117745" y="165909"/>
                  </a:lnTo>
                  <a:lnTo>
                    <a:pt x="61293" y="121368"/>
                  </a:lnTo>
                  <a:lnTo>
                    <a:pt x="22504" y="74285"/>
                  </a:lnTo>
                  <a:lnTo>
                    <a:pt x="2549" y="25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987897" y="2387346"/>
              <a:ext cx="1113155" cy="509905"/>
            </a:xfrm>
            <a:custGeom>
              <a:avLst/>
              <a:gdLst/>
              <a:ahLst/>
              <a:cxnLst/>
              <a:rect l="l" t="t" r="r" b="b"/>
              <a:pathLst>
                <a:path w="1113155" h="509905">
                  <a:moveTo>
                    <a:pt x="1112680" y="0"/>
                  </a:moveTo>
                  <a:lnTo>
                    <a:pt x="1059087" y="427"/>
                  </a:lnTo>
                  <a:lnTo>
                    <a:pt x="1005714" y="1708"/>
                  </a:lnTo>
                  <a:lnTo>
                    <a:pt x="952651" y="3837"/>
                  </a:lnTo>
                  <a:lnTo>
                    <a:pt x="899987" y="6810"/>
                  </a:lnTo>
                  <a:lnTo>
                    <a:pt x="847811" y="10622"/>
                  </a:lnTo>
                  <a:lnTo>
                    <a:pt x="796212" y="15269"/>
                  </a:lnTo>
                  <a:lnTo>
                    <a:pt x="745280" y="20747"/>
                  </a:lnTo>
                  <a:lnTo>
                    <a:pt x="695104" y="27050"/>
                  </a:lnTo>
                  <a:lnTo>
                    <a:pt x="625471" y="37368"/>
                  </a:lnTo>
                  <a:lnTo>
                    <a:pt x="559000" y="49063"/>
                  </a:lnTo>
                  <a:lnTo>
                    <a:pt x="495782" y="62065"/>
                  </a:lnTo>
                  <a:lnTo>
                    <a:pt x="435908" y="76301"/>
                  </a:lnTo>
                  <a:lnTo>
                    <a:pt x="379471" y="91699"/>
                  </a:lnTo>
                  <a:lnTo>
                    <a:pt x="326560" y="108188"/>
                  </a:lnTo>
                  <a:lnTo>
                    <a:pt x="277268" y="125695"/>
                  </a:lnTo>
                  <a:lnTo>
                    <a:pt x="231686" y="144149"/>
                  </a:lnTo>
                  <a:lnTo>
                    <a:pt x="189905" y="163478"/>
                  </a:lnTo>
                  <a:lnTo>
                    <a:pt x="152016" y="183610"/>
                  </a:lnTo>
                  <a:lnTo>
                    <a:pt x="118112" y="204474"/>
                  </a:lnTo>
                  <a:lnTo>
                    <a:pt x="62619" y="248106"/>
                  </a:lnTo>
                  <a:lnTo>
                    <a:pt x="24159" y="293800"/>
                  </a:lnTo>
                  <a:lnTo>
                    <a:pt x="3460" y="340981"/>
                  </a:lnTo>
                  <a:lnTo>
                    <a:pt x="0" y="364950"/>
                  </a:lnTo>
                  <a:lnTo>
                    <a:pt x="1254" y="389075"/>
                  </a:lnTo>
                  <a:lnTo>
                    <a:pt x="18271" y="437505"/>
                  </a:lnTo>
                  <a:lnTo>
                    <a:pt x="55243" y="485697"/>
                  </a:lnTo>
                  <a:lnTo>
                    <a:pt x="81440" y="509524"/>
                  </a:lnTo>
                  <a:lnTo>
                    <a:pt x="107348" y="489881"/>
                  </a:lnTo>
                  <a:lnTo>
                    <a:pt x="136366" y="470924"/>
                  </a:lnTo>
                  <a:lnTo>
                    <a:pt x="203232" y="435174"/>
                  </a:lnTo>
                  <a:lnTo>
                    <a:pt x="240831" y="418439"/>
                  </a:lnTo>
                  <a:lnTo>
                    <a:pt x="281041" y="402501"/>
                  </a:lnTo>
                  <a:lnTo>
                    <a:pt x="323737" y="387387"/>
                  </a:lnTo>
                  <a:lnTo>
                    <a:pt x="368795" y="373127"/>
                  </a:lnTo>
                  <a:lnTo>
                    <a:pt x="416089" y="359747"/>
                  </a:lnTo>
                  <a:lnTo>
                    <a:pt x="465496" y="347277"/>
                  </a:lnTo>
                  <a:lnTo>
                    <a:pt x="516889" y="335744"/>
                  </a:lnTo>
                  <a:lnTo>
                    <a:pt x="570145" y="325176"/>
                  </a:lnTo>
                  <a:lnTo>
                    <a:pt x="625139" y="315601"/>
                  </a:lnTo>
                  <a:lnTo>
                    <a:pt x="681746" y="307048"/>
                  </a:lnTo>
                  <a:lnTo>
                    <a:pt x="739841" y="299544"/>
                  </a:lnTo>
                  <a:lnTo>
                    <a:pt x="799299" y="293118"/>
                  </a:lnTo>
                  <a:lnTo>
                    <a:pt x="859997" y="287797"/>
                  </a:lnTo>
                  <a:lnTo>
                    <a:pt x="921808" y="283609"/>
                  </a:lnTo>
                  <a:lnTo>
                    <a:pt x="984609" y="280584"/>
                  </a:lnTo>
                  <a:lnTo>
                    <a:pt x="1048275" y="278748"/>
                  </a:lnTo>
                  <a:lnTo>
                    <a:pt x="1112680" y="278129"/>
                  </a:lnTo>
                  <a:lnTo>
                    <a:pt x="1112680" y="0"/>
                  </a:lnTo>
                  <a:close/>
                </a:path>
              </a:pathLst>
            </a:custGeom>
            <a:solidFill>
              <a:srgbClr val="8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988057" y="2387346"/>
              <a:ext cx="1112520" cy="1146810"/>
            </a:xfrm>
            <a:custGeom>
              <a:avLst/>
              <a:gdLst/>
              <a:ahLst/>
              <a:cxnLst/>
              <a:rect l="l" t="t" r="r" b="b"/>
              <a:pathLst>
                <a:path w="1112520" h="1146810">
                  <a:moveTo>
                    <a:pt x="0" y="370586"/>
                  </a:moveTo>
                  <a:lnTo>
                    <a:pt x="10099" y="420534"/>
                  </a:lnTo>
                  <a:lnTo>
                    <a:pt x="39617" y="468699"/>
                  </a:lnTo>
                  <a:lnTo>
                    <a:pt x="87384" y="514574"/>
                  </a:lnTo>
                  <a:lnTo>
                    <a:pt x="152229" y="557655"/>
                  </a:lnTo>
                  <a:lnTo>
                    <a:pt x="190690" y="577991"/>
                  </a:lnTo>
                  <a:lnTo>
                    <a:pt x="232981" y="597439"/>
                  </a:lnTo>
                  <a:lnTo>
                    <a:pt x="278957" y="615937"/>
                  </a:lnTo>
                  <a:lnTo>
                    <a:pt x="328470" y="633421"/>
                  </a:lnTo>
                  <a:lnTo>
                    <a:pt x="381376" y="649828"/>
                  </a:lnTo>
                  <a:lnTo>
                    <a:pt x="437526" y="665095"/>
                  </a:lnTo>
                  <a:lnTo>
                    <a:pt x="496776" y="679160"/>
                  </a:lnTo>
                  <a:lnTo>
                    <a:pt x="558978" y="691958"/>
                  </a:lnTo>
                  <a:lnTo>
                    <a:pt x="623987" y="703428"/>
                  </a:lnTo>
                  <a:lnTo>
                    <a:pt x="691656" y="713506"/>
                  </a:lnTo>
                  <a:lnTo>
                    <a:pt x="761839" y="722129"/>
                  </a:lnTo>
                  <a:lnTo>
                    <a:pt x="834390" y="729233"/>
                  </a:lnTo>
                  <a:lnTo>
                    <a:pt x="834390" y="590168"/>
                  </a:lnTo>
                  <a:lnTo>
                    <a:pt x="1112520" y="880109"/>
                  </a:lnTo>
                  <a:lnTo>
                    <a:pt x="834390" y="1146428"/>
                  </a:lnTo>
                  <a:lnTo>
                    <a:pt x="834390" y="1007363"/>
                  </a:lnTo>
                  <a:lnTo>
                    <a:pt x="761839" y="1000259"/>
                  </a:lnTo>
                  <a:lnTo>
                    <a:pt x="691656" y="991636"/>
                  </a:lnTo>
                  <a:lnTo>
                    <a:pt x="623987" y="981558"/>
                  </a:lnTo>
                  <a:lnTo>
                    <a:pt x="558978" y="970087"/>
                  </a:lnTo>
                  <a:lnTo>
                    <a:pt x="496776" y="957288"/>
                  </a:lnTo>
                  <a:lnTo>
                    <a:pt x="437526" y="943222"/>
                  </a:lnTo>
                  <a:lnTo>
                    <a:pt x="381376" y="927952"/>
                  </a:lnTo>
                  <a:lnTo>
                    <a:pt x="328470" y="911543"/>
                  </a:lnTo>
                  <a:lnTo>
                    <a:pt x="278957" y="894055"/>
                  </a:lnTo>
                  <a:lnTo>
                    <a:pt x="232981" y="875553"/>
                  </a:lnTo>
                  <a:lnTo>
                    <a:pt x="190690" y="856100"/>
                  </a:lnTo>
                  <a:lnTo>
                    <a:pt x="152229" y="835758"/>
                  </a:lnTo>
                  <a:lnTo>
                    <a:pt x="117745" y="814590"/>
                  </a:lnTo>
                  <a:lnTo>
                    <a:pt x="61293" y="770030"/>
                  </a:lnTo>
                  <a:lnTo>
                    <a:pt x="22504" y="722923"/>
                  </a:lnTo>
                  <a:lnTo>
                    <a:pt x="2549" y="673773"/>
                  </a:lnTo>
                  <a:lnTo>
                    <a:pt x="0" y="648588"/>
                  </a:lnTo>
                  <a:lnTo>
                    <a:pt x="0" y="370586"/>
                  </a:lnTo>
                  <a:lnTo>
                    <a:pt x="8668" y="324089"/>
                  </a:lnTo>
                  <a:lnTo>
                    <a:pt x="33977" y="279319"/>
                  </a:lnTo>
                  <a:lnTo>
                    <a:pt x="74885" y="236623"/>
                  </a:lnTo>
                  <a:lnTo>
                    <a:pt x="130349" y="196347"/>
                  </a:lnTo>
                  <a:lnTo>
                    <a:pt x="199326" y="158838"/>
                  </a:lnTo>
                  <a:lnTo>
                    <a:pt x="238557" y="141229"/>
                  </a:lnTo>
                  <a:lnTo>
                    <a:pt x="280775" y="124443"/>
                  </a:lnTo>
                  <a:lnTo>
                    <a:pt x="325850" y="108521"/>
                  </a:lnTo>
                  <a:lnTo>
                    <a:pt x="373651" y="93508"/>
                  </a:lnTo>
                  <a:lnTo>
                    <a:pt x="424050" y="79447"/>
                  </a:lnTo>
                  <a:lnTo>
                    <a:pt x="476914" y="66381"/>
                  </a:lnTo>
                  <a:lnTo>
                    <a:pt x="532114" y="54354"/>
                  </a:lnTo>
                  <a:lnTo>
                    <a:pt x="589519" y="43409"/>
                  </a:lnTo>
                  <a:lnTo>
                    <a:pt x="649000" y="33589"/>
                  </a:lnTo>
                  <a:lnTo>
                    <a:pt x="710425" y="24937"/>
                  </a:lnTo>
                  <a:lnTo>
                    <a:pt x="773665" y="17498"/>
                  </a:lnTo>
                  <a:lnTo>
                    <a:pt x="838589" y="11314"/>
                  </a:lnTo>
                  <a:lnTo>
                    <a:pt x="905066" y="6429"/>
                  </a:lnTo>
                  <a:lnTo>
                    <a:pt x="972968" y="2886"/>
                  </a:lnTo>
                  <a:lnTo>
                    <a:pt x="1042162" y="728"/>
                  </a:lnTo>
                  <a:lnTo>
                    <a:pt x="1112520" y="0"/>
                  </a:lnTo>
                  <a:lnTo>
                    <a:pt x="1112520" y="278129"/>
                  </a:lnTo>
                  <a:lnTo>
                    <a:pt x="1048114" y="278748"/>
                  </a:lnTo>
                  <a:lnTo>
                    <a:pt x="984449" y="280584"/>
                  </a:lnTo>
                  <a:lnTo>
                    <a:pt x="921648" y="283609"/>
                  </a:lnTo>
                  <a:lnTo>
                    <a:pt x="859836" y="287797"/>
                  </a:lnTo>
                  <a:lnTo>
                    <a:pt x="799139" y="293118"/>
                  </a:lnTo>
                  <a:lnTo>
                    <a:pt x="739680" y="299544"/>
                  </a:lnTo>
                  <a:lnTo>
                    <a:pt x="681585" y="307048"/>
                  </a:lnTo>
                  <a:lnTo>
                    <a:pt x="624978" y="315601"/>
                  </a:lnTo>
                  <a:lnTo>
                    <a:pt x="569984" y="325176"/>
                  </a:lnTo>
                  <a:lnTo>
                    <a:pt x="516728" y="335744"/>
                  </a:lnTo>
                  <a:lnTo>
                    <a:pt x="465335" y="347277"/>
                  </a:lnTo>
                  <a:lnTo>
                    <a:pt x="415929" y="359747"/>
                  </a:lnTo>
                  <a:lnTo>
                    <a:pt x="368634" y="373127"/>
                  </a:lnTo>
                  <a:lnTo>
                    <a:pt x="323577" y="387387"/>
                  </a:lnTo>
                  <a:lnTo>
                    <a:pt x="280881" y="402501"/>
                  </a:lnTo>
                  <a:lnTo>
                    <a:pt x="240671" y="418439"/>
                  </a:lnTo>
                  <a:lnTo>
                    <a:pt x="203072" y="435174"/>
                  </a:lnTo>
                  <a:lnTo>
                    <a:pt x="168208" y="452679"/>
                  </a:lnTo>
                  <a:lnTo>
                    <a:pt x="107187" y="489881"/>
                  </a:lnTo>
                  <a:lnTo>
                    <a:pt x="81280" y="509524"/>
                  </a:lnTo>
                </a:path>
              </a:pathLst>
            </a:custGeom>
            <a:ln w="22860">
              <a:solidFill>
                <a:srgbClr val="7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18916" y="5228844"/>
              <a:ext cx="1918715" cy="77726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44824" y="5311139"/>
              <a:ext cx="1900427" cy="66753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66160" y="5256276"/>
              <a:ext cx="1828800" cy="68732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566160" y="5256276"/>
              <a:ext cx="1828800" cy="687705"/>
            </a:xfrm>
            <a:custGeom>
              <a:avLst/>
              <a:gdLst/>
              <a:ahLst/>
              <a:cxnLst/>
              <a:rect l="l" t="t" r="r" b="b"/>
              <a:pathLst>
                <a:path w="1828800" h="687704">
                  <a:moveTo>
                    <a:pt x="0" y="114554"/>
                  </a:moveTo>
                  <a:lnTo>
                    <a:pt x="9005" y="69973"/>
                  </a:lnTo>
                  <a:lnTo>
                    <a:pt x="33559" y="33559"/>
                  </a:lnTo>
                  <a:lnTo>
                    <a:pt x="69973" y="9005"/>
                  </a:lnTo>
                  <a:lnTo>
                    <a:pt x="114553" y="0"/>
                  </a:lnTo>
                  <a:lnTo>
                    <a:pt x="1714245" y="0"/>
                  </a:lnTo>
                  <a:lnTo>
                    <a:pt x="1758826" y="9005"/>
                  </a:lnTo>
                  <a:lnTo>
                    <a:pt x="1795240" y="33559"/>
                  </a:lnTo>
                  <a:lnTo>
                    <a:pt x="1819794" y="69973"/>
                  </a:lnTo>
                  <a:lnTo>
                    <a:pt x="1828800" y="114554"/>
                  </a:lnTo>
                  <a:lnTo>
                    <a:pt x="1828800" y="572770"/>
                  </a:lnTo>
                  <a:lnTo>
                    <a:pt x="1819794" y="617361"/>
                  </a:lnTo>
                  <a:lnTo>
                    <a:pt x="1795240" y="653773"/>
                  </a:lnTo>
                  <a:lnTo>
                    <a:pt x="1758826" y="678322"/>
                  </a:lnTo>
                  <a:lnTo>
                    <a:pt x="1714245" y="687324"/>
                  </a:lnTo>
                  <a:lnTo>
                    <a:pt x="114553" y="687324"/>
                  </a:lnTo>
                  <a:lnTo>
                    <a:pt x="69973" y="678322"/>
                  </a:lnTo>
                  <a:lnTo>
                    <a:pt x="33559" y="653773"/>
                  </a:lnTo>
                  <a:lnTo>
                    <a:pt x="9005" y="617361"/>
                  </a:lnTo>
                  <a:lnTo>
                    <a:pt x="0" y="572770"/>
                  </a:lnTo>
                  <a:lnTo>
                    <a:pt x="0" y="114554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763893" y="1533524"/>
            <a:ext cx="2146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622422"/>
                </a:solidFill>
                <a:latin typeface="Calibri"/>
                <a:cs typeface="Calibri"/>
              </a:rPr>
              <a:t>Программа</a:t>
            </a:r>
            <a:r>
              <a:rPr sz="1600" b="1" spc="-40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22422"/>
                </a:solidFill>
                <a:latin typeface="Calibri"/>
                <a:cs typeface="Calibri"/>
              </a:rPr>
              <a:t>стажировки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6460235" y="3457943"/>
            <a:ext cx="2688590" cy="597535"/>
            <a:chOff x="6460235" y="3457943"/>
            <a:chExt cx="2688590" cy="597535"/>
          </a:xfrm>
        </p:grpSpPr>
        <p:pic>
          <p:nvPicPr>
            <p:cNvPr id="65" name="object 6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60235" y="3457943"/>
              <a:ext cx="2683764" cy="59742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57415" y="3534155"/>
              <a:ext cx="2176272" cy="50749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07479" y="3485387"/>
              <a:ext cx="2636520" cy="507492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507479" y="3485387"/>
              <a:ext cx="2636520" cy="508000"/>
            </a:xfrm>
            <a:custGeom>
              <a:avLst/>
              <a:gdLst/>
              <a:ahLst/>
              <a:cxnLst/>
              <a:rect l="l" t="t" r="r" b="b"/>
              <a:pathLst>
                <a:path w="2636520" h="508000">
                  <a:moveTo>
                    <a:pt x="0" y="84582"/>
                  </a:moveTo>
                  <a:lnTo>
                    <a:pt x="6643" y="51649"/>
                  </a:lnTo>
                  <a:lnTo>
                    <a:pt x="24765" y="24765"/>
                  </a:lnTo>
                  <a:lnTo>
                    <a:pt x="51649" y="6643"/>
                  </a:lnTo>
                  <a:lnTo>
                    <a:pt x="84581" y="0"/>
                  </a:lnTo>
                  <a:lnTo>
                    <a:pt x="2551938" y="0"/>
                  </a:lnTo>
                  <a:lnTo>
                    <a:pt x="2584870" y="6643"/>
                  </a:lnTo>
                  <a:lnTo>
                    <a:pt x="2611754" y="24764"/>
                  </a:lnTo>
                  <a:lnTo>
                    <a:pt x="2629876" y="51649"/>
                  </a:lnTo>
                  <a:lnTo>
                    <a:pt x="2636520" y="84582"/>
                  </a:lnTo>
                  <a:lnTo>
                    <a:pt x="2636520" y="422910"/>
                  </a:lnTo>
                  <a:lnTo>
                    <a:pt x="2629876" y="455842"/>
                  </a:lnTo>
                  <a:lnTo>
                    <a:pt x="2611754" y="482726"/>
                  </a:lnTo>
                  <a:lnTo>
                    <a:pt x="2584870" y="500848"/>
                  </a:lnTo>
                  <a:lnTo>
                    <a:pt x="2551938" y="507492"/>
                  </a:lnTo>
                  <a:lnTo>
                    <a:pt x="84581" y="507492"/>
                  </a:lnTo>
                  <a:lnTo>
                    <a:pt x="51649" y="500848"/>
                  </a:lnTo>
                  <a:lnTo>
                    <a:pt x="24765" y="482727"/>
                  </a:lnTo>
                  <a:lnTo>
                    <a:pt x="6643" y="455842"/>
                  </a:lnTo>
                  <a:lnTo>
                    <a:pt x="0" y="422910"/>
                  </a:lnTo>
                  <a:lnTo>
                    <a:pt x="0" y="84582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6910831" y="3592779"/>
            <a:ext cx="18307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622422"/>
                </a:solidFill>
                <a:latin typeface="Calibri"/>
                <a:cs typeface="Calibri"/>
              </a:rPr>
              <a:t>ЦЕЛЕВАЯ</a:t>
            </a:r>
            <a:r>
              <a:rPr sz="1600" b="1" spc="-1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22422"/>
                </a:solidFill>
                <a:latin typeface="Calibri"/>
                <a:cs typeface="Calibri"/>
              </a:rPr>
              <a:t>ПРАКТИКА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7566659" y="2072639"/>
            <a:ext cx="617220" cy="1369060"/>
            <a:chOff x="7566659" y="2072639"/>
            <a:chExt cx="617220" cy="1369060"/>
          </a:xfrm>
        </p:grpSpPr>
        <p:sp>
          <p:nvSpPr>
            <p:cNvPr id="71" name="object 71"/>
            <p:cNvSpPr/>
            <p:nvPr/>
          </p:nvSpPr>
          <p:spPr>
            <a:xfrm>
              <a:off x="7596377" y="3135629"/>
              <a:ext cx="576580" cy="294640"/>
            </a:xfrm>
            <a:custGeom>
              <a:avLst/>
              <a:gdLst/>
              <a:ahLst/>
              <a:cxnLst/>
              <a:rect l="l" t="t" r="r" b="b"/>
              <a:pathLst>
                <a:path w="576579" h="294639">
                  <a:moveTo>
                    <a:pt x="432053" y="0"/>
                  </a:moveTo>
                  <a:lnTo>
                    <a:pt x="144018" y="0"/>
                  </a:lnTo>
                  <a:lnTo>
                    <a:pt x="144018" y="147066"/>
                  </a:lnTo>
                  <a:lnTo>
                    <a:pt x="0" y="147066"/>
                  </a:lnTo>
                  <a:lnTo>
                    <a:pt x="288036" y="294132"/>
                  </a:lnTo>
                  <a:lnTo>
                    <a:pt x="576072" y="147066"/>
                  </a:lnTo>
                  <a:lnTo>
                    <a:pt x="432053" y="147066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596377" y="3135629"/>
              <a:ext cx="576580" cy="294640"/>
            </a:xfrm>
            <a:custGeom>
              <a:avLst/>
              <a:gdLst/>
              <a:ahLst/>
              <a:cxnLst/>
              <a:rect l="l" t="t" r="r" b="b"/>
              <a:pathLst>
                <a:path w="576579" h="294639">
                  <a:moveTo>
                    <a:pt x="0" y="147066"/>
                  </a:moveTo>
                  <a:lnTo>
                    <a:pt x="144018" y="147066"/>
                  </a:lnTo>
                  <a:lnTo>
                    <a:pt x="144018" y="0"/>
                  </a:lnTo>
                  <a:lnTo>
                    <a:pt x="432053" y="0"/>
                  </a:lnTo>
                  <a:lnTo>
                    <a:pt x="432053" y="147066"/>
                  </a:lnTo>
                  <a:lnTo>
                    <a:pt x="576072" y="147066"/>
                  </a:lnTo>
                  <a:lnTo>
                    <a:pt x="288036" y="294132"/>
                  </a:lnTo>
                  <a:lnTo>
                    <a:pt x="0" y="147066"/>
                  </a:lnTo>
                  <a:close/>
                </a:path>
              </a:pathLst>
            </a:custGeom>
            <a:ln w="22860">
              <a:solidFill>
                <a:srgbClr val="7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578089" y="2084069"/>
              <a:ext cx="576580" cy="299085"/>
            </a:xfrm>
            <a:custGeom>
              <a:avLst/>
              <a:gdLst/>
              <a:ahLst/>
              <a:cxnLst/>
              <a:rect l="l" t="t" r="r" b="b"/>
              <a:pathLst>
                <a:path w="576579" h="299085">
                  <a:moveTo>
                    <a:pt x="288035" y="0"/>
                  </a:moveTo>
                  <a:lnTo>
                    <a:pt x="0" y="149351"/>
                  </a:lnTo>
                  <a:lnTo>
                    <a:pt x="144017" y="149351"/>
                  </a:lnTo>
                  <a:lnTo>
                    <a:pt x="144017" y="298703"/>
                  </a:lnTo>
                  <a:lnTo>
                    <a:pt x="432053" y="298703"/>
                  </a:lnTo>
                  <a:lnTo>
                    <a:pt x="432053" y="149351"/>
                  </a:lnTo>
                  <a:lnTo>
                    <a:pt x="576071" y="149351"/>
                  </a:lnTo>
                  <a:lnTo>
                    <a:pt x="288035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578089" y="2084069"/>
              <a:ext cx="576580" cy="299085"/>
            </a:xfrm>
            <a:custGeom>
              <a:avLst/>
              <a:gdLst/>
              <a:ahLst/>
              <a:cxnLst/>
              <a:rect l="l" t="t" r="r" b="b"/>
              <a:pathLst>
                <a:path w="576579" h="299085">
                  <a:moveTo>
                    <a:pt x="0" y="149351"/>
                  </a:moveTo>
                  <a:lnTo>
                    <a:pt x="288035" y="0"/>
                  </a:lnTo>
                  <a:lnTo>
                    <a:pt x="576071" y="149351"/>
                  </a:lnTo>
                  <a:lnTo>
                    <a:pt x="432053" y="149351"/>
                  </a:lnTo>
                  <a:lnTo>
                    <a:pt x="432053" y="298703"/>
                  </a:lnTo>
                  <a:lnTo>
                    <a:pt x="144017" y="298703"/>
                  </a:lnTo>
                  <a:lnTo>
                    <a:pt x="144017" y="149351"/>
                  </a:lnTo>
                  <a:lnTo>
                    <a:pt x="0" y="149351"/>
                  </a:lnTo>
                  <a:close/>
                </a:path>
              </a:pathLst>
            </a:custGeom>
            <a:ln w="22860">
              <a:solidFill>
                <a:srgbClr val="7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682746" y="5363083"/>
            <a:ext cx="159702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622422"/>
                </a:solidFill>
                <a:latin typeface="Calibri"/>
                <a:cs typeface="Calibri"/>
              </a:rPr>
              <a:t>Научно-техническая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622422"/>
                </a:solidFill>
                <a:latin typeface="Calibri"/>
                <a:cs typeface="Calibri"/>
              </a:rPr>
              <a:t>конференция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6" name="Picture 2" descr="C:\Users\user\Desktop\z1L_lYkBQHY.jpg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03" b="7353"/>
          <a:stretch/>
        </p:blipFill>
        <p:spPr bwMode="auto">
          <a:xfrm>
            <a:off x="8242936" y="0"/>
            <a:ext cx="901064" cy="10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" y="838200"/>
            <a:ext cx="9141714" cy="10142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3669" y="953262"/>
            <a:ext cx="539559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0" spc="-5" dirty="0">
                <a:solidFill>
                  <a:srgbClr val="FF0000"/>
                </a:solidFill>
                <a:latin typeface="Cambria"/>
                <a:cs typeface="Cambria"/>
              </a:rPr>
              <a:t>Профессиональные</a:t>
            </a:r>
            <a:r>
              <a:rPr sz="3500" b="0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500" b="0" dirty="0">
                <a:solidFill>
                  <a:srgbClr val="FF0000"/>
                </a:solidFill>
                <a:latin typeface="Cambria"/>
                <a:cs typeface="Cambria"/>
              </a:rPr>
              <a:t>пробы</a:t>
            </a:r>
            <a:endParaRPr sz="350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1628" y="1768957"/>
            <a:ext cx="4157979" cy="2769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2000" b="1" spc="-10" dirty="0">
                <a:latin typeface="Cambria"/>
                <a:cs typeface="Cambria"/>
              </a:rPr>
              <a:t>Прохождение </a:t>
            </a:r>
            <a:r>
              <a:rPr sz="2000" b="1" spc="-5" dirty="0">
                <a:latin typeface="Cambria"/>
                <a:cs typeface="Cambria"/>
              </a:rPr>
              <a:t>профессиональных </a:t>
            </a:r>
            <a:r>
              <a:rPr sz="2000" b="1" spc="-430" dirty="0">
                <a:latin typeface="Cambria"/>
                <a:cs typeface="Cambria"/>
              </a:rPr>
              <a:t> </a:t>
            </a:r>
            <a:r>
              <a:rPr sz="2000" b="1" spc="-5" dirty="0">
                <a:latin typeface="Cambria"/>
                <a:cs typeface="Cambria"/>
              </a:rPr>
              <a:t>проб</a:t>
            </a:r>
            <a:r>
              <a:rPr sz="2000" b="1" spc="-15" dirty="0">
                <a:latin typeface="Cambria"/>
                <a:cs typeface="Cambria"/>
              </a:rPr>
              <a:t> </a:t>
            </a:r>
            <a:r>
              <a:rPr sz="2000" b="1" spc="-5" dirty="0">
                <a:latin typeface="Cambria"/>
                <a:cs typeface="Cambria"/>
              </a:rPr>
              <a:t>на</a:t>
            </a:r>
            <a:r>
              <a:rPr sz="2000" b="1" spc="-1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предприятии</a:t>
            </a:r>
            <a:r>
              <a:rPr sz="2000" dirty="0"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  <a:p>
            <a:pPr marL="12700" marR="509905">
              <a:lnSpc>
                <a:spcPct val="150000"/>
              </a:lnSpc>
            </a:pPr>
            <a:r>
              <a:rPr sz="2000" dirty="0">
                <a:latin typeface="Cambria"/>
                <a:cs typeface="Cambria"/>
              </a:rPr>
              <a:t>В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ходе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профессиональных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проб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предоставляется </a:t>
            </a:r>
            <a:r>
              <a:rPr sz="2000" spc="-5" dirty="0">
                <a:latin typeface="Cambria"/>
                <a:cs typeface="Cambria"/>
              </a:rPr>
              <a:t>возможность </a:t>
            </a:r>
            <a:r>
              <a:rPr sz="2000" dirty="0">
                <a:latin typeface="Cambria"/>
                <a:cs typeface="Cambria"/>
              </a:rPr>
              <a:t> освоения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первичных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"/>
                <a:cs typeface="Cambria"/>
              </a:rPr>
              <a:t>профессиональных</a:t>
            </a:r>
            <a:r>
              <a:rPr sz="2000" spc="-6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навыков.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8" name="Picture 2" descr="C:\Users\user\Desktop\z1L_lYkBQH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03" b="7353"/>
          <a:stretch/>
        </p:blipFill>
        <p:spPr bwMode="auto">
          <a:xfrm>
            <a:off x="8077200" y="0"/>
            <a:ext cx="901064" cy="10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C:\Users\Дарья\Desktop\1111ФОТО\g3Dn2jx-L5w.jpg"/>
          <p:cNvPicPr>
            <a:picLocks noChangeAspect="1" noChangeArrowheads="1"/>
          </p:cNvPicPr>
          <p:nvPr/>
        </p:nvPicPr>
        <p:blipFill>
          <a:blip r:embed="rId4" cstate="print"/>
          <a:srcRect l="14706" t="22222" r="1961" b="7407"/>
          <a:stretch>
            <a:fillRect/>
          </a:stretch>
        </p:blipFill>
        <p:spPr bwMode="auto">
          <a:xfrm>
            <a:off x="838200" y="1828800"/>
            <a:ext cx="3124200" cy="2286000"/>
          </a:xfrm>
          <a:prstGeom prst="rect">
            <a:avLst/>
          </a:prstGeom>
          <a:noFill/>
        </p:spPr>
      </p:pic>
      <p:pic>
        <p:nvPicPr>
          <p:cNvPr id="9218" name="Picture 2" descr="C:\Users\Дарья\Desktop\1111ФОТО\KuM_g_xElQ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114800"/>
            <a:ext cx="3191324" cy="23860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953262"/>
            <a:ext cx="71628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30">
                <a:solidFill>
                  <a:srgbClr val="FF0000"/>
                </a:solidFill>
                <a:latin typeface="Cambria"/>
                <a:cs typeface="Cambria"/>
              </a:rPr>
              <a:t>Тематические</a:t>
            </a:r>
            <a:r>
              <a:rPr sz="2000" b="0" spc="-45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ru-RU" sz="2000" b="0" spc="-45" dirty="0" smtClean="0">
                <a:solidFill>
                  <a:srgbClr val="FF0000"/>
                </a:solidFill>
                <a:latin typeface="Cambria"/>
                <a:cs typeface="Cambria"/>
              </a:rPr>
              <a:t>профессиональные </a:t>
            </a:r>
            <a:r>
              <a:rPr sz="2000" b="0" spc="-5" smtClean="0">
                <a:solidFill>
                  <a:srgbClr val="FF0000"/>
                </a:solidFill>
                <a:latin typeface="Cambria"/>
                <a:cs typeface="Cambria"/>
              </a:rPr>
              <a:t>экскурсии</a:t>
            </a:r>
            <a:r>
              <a:rPr lang="ru-RU" sz="2000" b="0" spc="-5" dirty="0" smtClean="0">
                <a:solidFill>
                  <a:srgbClr val="FF0000"/>
                </a:solidFill>
                <a:latin typeface="Cambria"/>
                <a:cs typeface="Cambria"/>
              </a:rPr>
              <a:t> и конкурсы</a:t>
            </a:r>
            <a:endParaRPr sz="2000">
              <a:solidFill>
                <a:srgbClr val="FF0000"/>
              </a:solidFill>
              <a:latin typeface="Cambria"/>
              <a:cs typeface="Cambria"/>
            </a:endParaRPr>
          </a:p>
        </p:txBody>
      </p:sp>
      <p:pic>
        <p:nvPicPr>
          <p:cNvPr id="6" name="Picture 2" descr="C:\Users\user\Desktop\z1L_lYkBQH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03" b="7353"/>
          <a:stretch/>
        </p:blipFill>
        <p:spPr bwMode="auto">
          <a:xfrm>
            <a:off x="8242936" y="0"/>
            <a:ext cx="901064" cy="10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C:\Users\Дарья\Desktop\1111ФОТО\tlSaiDroMR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00200"/>
            <a:ext cx="3962400" cy="2590800"/>
          </a:xfrm>
          <a:prstGeom prst="rect">
            <a:avLst/>
          </a:prstGeom>
          <a:noFill/>
        </p:spPr>
      </p:pic>
      <p:pic>
        <p:nvPicPr>
          <p:cNvPr id="8194" name="Picture 2" descr="C:\Users\Дарья\Desktop\1111ФОТО\ktiQrSyEMAs.jpg"/>
          <p:cNvPicPr>
            <a:picLocks noChangeAspect="1" noChangeArrowheads="1"/>
          </p:cNvPicPr>
          <p:nvPr/>
        </p:nvPicPr>
        <p:blipFill>
          <a:blip r:embed="rId5"/>
          <a:srcRect l="7692" t="25641"/>
          <a:stretch>
            <a:fillRect/>
          </a:stretch>
        </p:blipFill>
        <p:spPr bwMode="auto">
          <a:xfrm>
            <a:off x="4419600" y="1600200"/>
            <a:ext cx="4414345" cy="2514600"/>
          </a:xfrm>
          <a:prstGeom prst="rect">
            <a:avLst/>
          </a:prstGeom>
          <a:noFill/>
        </p:spPr>
      </p:pic>
      <p:pic>
        <p:nvPicPr>
          <p:cNvPr id="8196" name="Picture 4" descr="C:\Users\Дарья\Desktop\BN_2021-min.jpg"/>
          <p:cNvPicPr>
            <a:picLocks noChangeAspect="1" noChangeArrowheads="1"/>
          </p:cNvPicPr>
          <p:nvPr/>
        </p:nvPicPr>
        <p:blipFill>
          <a:blip r:embed="rId6"/>
          <a:srcRect l="9718" r="16415"/>
          <a:stretch>
            <a:fillRect/>
          </a:stretch>
        </p:blipFill>
        <p:spPr bwMode="auto">
          <a:xfrm>
            <a:off x="2438400" y="4267200"/>
            <a:ext cx="4114800" cy="2100654"/>
          </a:xfrm>
          <a:prstGeom prst="rect">
            <a:avLst/>
          </a:prstGeom>
          <a:noFill/>
        </p:spPr>
      </p:pic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28600" y="4191000"/>
          <a:ext cx="2052647" cy="2667000"/>
        </p:xfrm>
        <a:graphic>
          <a:graphicData uri="http://schemas.openxmlformats.org/presentationml/2006/ole">
            <p:oleObj spid="_x0000_s8197" name="PDF" r:id="rId7" imgW="0" imgH="0" progId="FoxitReader.Document">
              <p:embed/>
            </p:oleObj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6858000" y="4089400"/>
          <a:ext cx="1958569" cy="2768600"/>
        </p:xfrm>
        <a:graphic>
          <a:graphicData uri="http://schemas.openxmlformats.org/presentationml/2006/ole">
            <p:oleObj spid="_x0000_s8198" name="PDF" r:id="rId8" imgW="0" imgH="0" progId="FoxitReader.Document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507"/>
            <a:ext cx="9132570" cy="8953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1927" y="529844"/>
            <a:ext cx="66389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-10" dirty="0">
                <a:solidFill>
                  <a:srgbClr val="FF0000"/>
                </a:solidFill>
                <a:latin typeface="Cambria"/>
                <a:cs typeface="Cambria"/>
              </a:rPr>
              <a:t>Ресурсы</a:t>
            </a:r>
            <a:r>
              <a:rPr sz="2700" b="0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700" b="0" spc="-5" dirty="0">
                <a:solidFill>
                  <a:srgbClr val="FF0000"/>
                </a:solidFill>
                <a:latin typeface="Cambria"/>
                <a:cs typeface="Cambria"/>
              </a:rPr>
              <a:t>(отчуждаемые</a:t>
            </a:r>
            <a:r>
              <a:rPr sz="2700" b="0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700" b="0">
                <a:solidFill>
                  <a:srgbClr val="FF0000"/>
                </a:solidFill>
                <a:latin typeface="Cambria"/>
                <a:cs typeface="Cambria"/>
              </a:rPr>
              <a:t>и</a:t>
            </a:r>
            <a:r>
              <a:rPr sz="2700" b="0" spc="-5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700" b="0" spc="-5" smtClean="0">
                <a:solidFill>
                  <a:srgbClr val="FF0000"/>
                </a:solidFill>
                <a:latin typeface="Cambria"/>
                <a:cs typeface="Cambria"/>
              </a:rPr>
              <a:t>неотчуждаемые</a:t>
            </a:r>
            <a:r>
              <a:rPr lang="ru-RU" sz="2700" b="0" spc="-5" dirty="0" smtClean="0">
                <a:solidFill>
                  <a:srgbClr val="FF0000"/>
                </a:solidFill>
              </a:rPr>
              <a:t>)</a:t>
            </a:r>
            <a:endParaRPr sz="2700">
              <a:solidFill>
                <a:srgbClr val="FF0000"/>
              </a:solidFill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27037" y="1160144"/>
          <a:ext cx="8286115" cy="4525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2595"/>
                <a:gridCol w="5303520"/>
              </a:tblGrid>
              <a:tr h="3850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</a:tr>
              <a:tr h="9627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Состав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обучающихся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Школьники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Студенты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</a:tr>
              <a:tr h="9627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Педагогические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кадры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Наставники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преподаватели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числа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сотрудников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предприятий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Преподаватели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СПО, 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ВУЗ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</a:tr>
              <a:tr h="1251584">
                <a:tc>
                  <a:txBody>
                    <a:bodyPr/>
                    <a:lstStyle/>
                    <a:p>
                      <a:pPr marL="91440" marR="8921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Информационные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ресурсы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Медиаресурсы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ОУ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Корпоративная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пресса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предприятий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Городские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медиа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площадки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</a:tr>
              <a:tr h="9628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4.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Финансовые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ресурсы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Годовой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бюджет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предприятия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на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подготовку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кадров,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федеральные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образовательные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user\Desktop\z1L_lYkBQH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03" b="7353"/>
          <a:stretch/>
        </p:blipFill>
        <p:spPr bwMode="auto">
          <a:xfrm>
            <a:off x="8242936" y="0"/>
            <a:ext cx="901064" cy="10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1107" y="50037"/>
            <a:ext cx="49168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МОДЕЛЬ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ИНЖЕНЕРНОГО </a:t>
            </a:r>
            <a:r>
              <a:rPr sz="1400" spc="-3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ОБРАЗОВАТЕЛЬНОГО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Times New Roman"/>
                <a:cs typeface="Times New Roman"/>
              </a:rPr>
              <a:t>КЛАСТЕРА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14472" y="2791967"/>
            <a:ext cx="2661285" cy="1019810"/>
            <a:chOff x="3014472" y="2791967"/>
            <a:chExt cx="2661285" cy="10198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4472" y="2791967"/>
              <a:ext cx="2654807" cy="10195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6288" y="2907804"/>
              <a:ext cx="2609088" cy="8564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5432" y="2840735"/>
              <a:ext cx="2537460" cy="9022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75432" y="2840735"/>
              <a:ext cx="2537460" cy="902335"/>
            </a:xfrm>
            <a:custGeom>
              <a:avLst/>
              <a:gdLst/>
              <a:ahLst/>
              <a:cxnLst/>
              <a:rect l="l" t="t" r="r" b="b"/>
              <a:pathLst>
                <a:path w="2537460" h="902335">
                  <a:moveTo>
                    <a:pt x="0" y="150367"/>
                  </a:moveTo>
                  <a:lnTo>
                    <a:pt x="7664" y="102835"/>
                  </a:lnTo>
                  <a:lnTo>
                    <a:pt x="29008" y="61557"/>
                  </a:lnTo>
                  <a:lnTo>
                    <a:pt x="61557" y="29008"/>
                  </a:lnTo>
                  <a:lnTo>
                    <a:pt x="102835" y="7664"/>
                  </a:lnTo>
                  <a:lnTo>
                    <a:pt x="150368" y="0"/>
                  </a:lnTo>
                  <a:lnTo>
                    <a:pt x="2387092" y="0"/>
                  </a:lnTo>
                  <a:lnTo>
                    <a:pt x="2434624" y="7664"/>
                  </a:lnTo>
                  <a:lnTo>
                    <a:pt x="2475902" y="29008"/>
                  </a:lnTo>
                  <a:lnTo>
                    <a:pt x="2508451" y="61557"/>
                  </a:lnTo>
                  <a:lnTo>
                    <a:pt x="2529795" y="102835"/>
                  </a:lnTo>
                  <a:lnTo>
                    <a:pt x="2537460" y="150367"/>
                  </a:lnTo>
                  <a:lnTo>
                    <a:pt x="2537460" y="751839"/>
                  </a:lnTo>
                  <a:lnTo>
                    <a:pt x="2529795" y="799372"/>
                  </a:lnTo>
                  <a:lnTo>
                    <a:pt x="2508451" y="840650"/>
                  </a:lnTo>
                  <a:lnTo>
                    <a:pt x="2475902" y="873199"/>
                  </a:lnTo>
                  <a:lnTo>
                    <a:pt x="2434624" y="894543"/>
                  </a:lnTo>
                  <a:lnTo>
                    <a:pt x="2387092" y="902207"/>
                  </a:lnTo>
                  <a:lnTo>
                    <a:pt x="150368" y="902207"/>
                  </a:lnTo>
                  <a:lnTo>
                    <a:pt x="102835" y="894543"/>
                  </a:lnTo>
                  <a:lnTo>
                    <a:pt x="61557" y="873199"/>
                  </a:lnTo>
                  <a:lnTo>
                    <a:pt x="29008" y="840650"/>
                  </a:lnTo>
                  <a:lnTo>
                    <a:pt x="7664" y="799372"/>
                  </a:lnTo>
                  <a:lnTo>
                    <a:pt x="0" y="751839"/>
                  </a:lnTo>
                  <a:lnTo>
                    <a:pt x="0" y="150367"/>
                  </a:lnTo>
                  <a:close/>
                </a:path>
              </a:pathLst>
            </a:custGeom>
            <a:ln w="15240">
              <a:solidFill>
                <a:srgbClr val="A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44088" y="2997784"/>
            <a:ext cx="22009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НАПРАВЛЕНИЯ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Times New Roman"/>
                <a:cs typeface="Times New Roman"/>
              </a:rPr>
              <a:t>ВЗАИМОДЕЙСТВИЯ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0415" y="1749526"/>
            <a:ext cx="2505710" cy="897890"/>
            <a:chOff x="280415" y="1749526"/>
            <a:chExt cx="2505710" cy="89789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415" y="1749526"/>
              <a:ext cx="2505456" cy="8687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247" y="1790712"/>
              <a:ext cx="2202180" cy="8564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1376" y="1798319"/>
              <a:ext cx="2388108" cy="75133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1375" y="1798320"/>
            <a:ext cx="2388235" cy="751840"/>
          </a:xfrm>
          <a:prstGeom prst="rect">
            <a:avLst/>
          </a:prstGeom>
          <a:ln w="15239">
            <a:solidFill>
              <a:srgbClr val="AC000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800" spc="-5" dirty="0">
                <a:latin typeface="Times New Roman"/>
                <a:cs typeface="Times New Roman"/>
              </a:rPr>
              <a:t>УЧЕБНАЯ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ДЕЯТЕЛЬНОСТЬ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056" y="669023"/>
            <a:ext cx="3926204" cy="771525"/>
            <a:chOff x="67056" y="669023"/>
            <a:chExt cx="3926204" cy="77152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056" y="669023"/>
              <a:ext cx="3925824" cy="7711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016" y="717804"/>
              <a:ext cx="3808476" cy="65379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28015" y="717804"/>
            <a:ext cx="3808729" cy="332783"/>
          </a:xfrm>
          <a:prstGeom prst="rect">
            <a:avLst/>
          </a:prstGeom>
          <a:ln w="15240">
            <a:solidFill>
              <a:srgbClr val="AC0000"/>
            </a:solidFill>
          </a:ln>
        </p:spPr>
        <p:txBody>
          <a:bodyPr vert="horz" wrap="square" lIns="0" tIns="146685" rIns="0" bIns="0" rtlCol="0">
            <a:spAutoFit/>
          </a:bodyPr>
          <a:lstStyle/>
          <a:p>
            <a:pPr marL="334010">
              <a:lnSpc>
                <a:spcPct val="100000"/>
              </a:lnSpc>
              <a:spcBef>
                <a:spcPts val="1155"/>
              </a:spcBef>
            </a:pPr>
            <a:r>
              <a:rPr sz="1200" b="1" i="1" spc="-5" smtClean="0">
                <a:latin typeface="Times New Roman"/>
                <a:cs typeface="Times New Roman"/>
              </a:rPr>
              <a:t>ИНЖЕНЕРНО-ИННОВАЦИОНН</a:t>
            </a:r>
            <a:r>
              <a:rPr lang="ru-RU" sz="1200" b="1" i="1" spc="-5" dirty="0" smtClean="0">
                <a:latin typeface="Times New Roman"/>
                <a:cs typeface="Times New Roman"/>
              </a:rPr>
              <a:t>АЯ ГРУППА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772155" y="1490472"/>
            <a:ext cx="3357879" cy="919480"/>
            <a:chOff x="2772155" y="1490472"/>
            <a:chExt cx="3357879" cy="91948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2155" y="1490472"/>
              <a:ext cx="3357372" cy="9189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95599" y="1632191"/>
              <a:ext cx="3110483" cy="6888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33115" y="1539240"/>
              <a:ext cx="3240023" cy="80162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833115" y="1539240"/>
              <a:ext cx="3240405" cy="802005"/>
            </a:xfrm>
            <a:custGeom>
              <a:avLst/>
              <a:gdLst/>
              <a:ahLst/>
              <a:cxnLst/>
              <a:rect l="l" t="t" r="r" b="b"/>
              <a:pathLst>
                <a:path w="3240404" h="802005">
                  <a:moveTo>
                    <a:pt x="0" y="133604"/>
                  </a:moveTo>
                  <a:lnTo>
                    <a:pt x="6811" y="91374"/>
                  </a:lnTo>
                  <a:lnTo>
                    <a:pt x="25777" y="54699"/>
                  </a:lnTo>
                  <a:lnTo>
                    <a:pt x="54699" y="25777"/>
                  </a:lnTo>
                  <a:lnTo>
                    <a:pt x="91374" y="6811"/>
                  </a:lnTo>
                  <a:lnTo>
                    <a:pt x="133603" y="0"/>
                  </a:lnTo>
                  <a:lnTo>
                    <a:pt x="3106420" y="0"/>
                  </a:lnTo>
                  <a:lnTo>
                    <a:pt x="3148649" y="6811"/>
                  </a:lnTo>
                  <a:lnTo>
                    <a:pt x="3185324" y="25777"/>
                  </a:lnTo>
                  <a:lnTo>
                    <a:pt x="3214246" y="54699"/>
                  </a:lnTo>
                  <a:lnTo>
                    <a:pt x="3233212" y="91374"/>
                  </a:lnTo>
                  <a:lnTo>
                    <a:pt x="3240023" y="133604"/>
                  </a:lnTo>
                  <a:lnTo>
                    <a:pt x="3240023" y="668020"/>
                  </a:lnTo>
                  <a:lnTo>
                    <a:pt x="3233212" y="710249"/>
                  </a:lnTo>
                  <a:lnTo>
                    <a:pt x="3214246" y="746924"/>
                  </a:lnTo>
                  <a:lnTo>
                    <a:pt x="3185324" y="775846"/>
                  </a:lnTo>
                  <a:lnTo>
                    <a:pt x="3148649" y="794812"/>
                  </a:lnTo>
                  <a:lnTo>
                    <a:pt x="3106420" y="801624"/>
                  </a:lnTo>
                  <a:lnTo>
                    <a:pt x="133603" y="801624"/>
                  </a:lnTo>
                  <a:lnTo>
                    <a:pt x="91374" y="794812"/>
                  </a:lnTo>
                  <a:lnTo>
                    <a:pt x="54699" y="775846"/>
                  </a:lnTo>
                  <a:lnTo>
                    <a:pt x="25777" y="746924"/>
                  </a:lnTo>
                  <a:lnTo>
                    <a:pt x="6811" y="710249"/>
                  </a:lnTo>
                  <a:lnTo>
                    <a:pt x="0" y="668020"/>
                  </a:lnTo>
                  <a:lnTo>
                    <a:pt x="0" y="133604"/>
                  </a:lnTo>
                  <a:close/>
                </a:path>
              </a:pathLst>
            </a:custGeom>
            <a:ln w="15240">
              <a:solidFill>
                <a:srgbClr val="808D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043554" y="1708150"/>
            <a:ext cx="28206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2960" marR="5080" indent="-81089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ИН</a:t>
            </a:r>
            <a:r>
              <a:rPr sz="1400" b="1" spc="-10" dirty="0">
                <a:latin typeface="Times New Roman"/>
                <a:cs typeface="Times New Roman"/>
              </a:rPr>
              <a:t>Д</a:t>
            </a:r>
            <a:r>
              <a:rPr sz="1400" b="1" dirty="0">
                <a:latin typeface="Times New Roman"/>
                <a:cs typeface="Times New Roman"/>
              </a:rPr>
              <a:t>ИВИД</a:t>
            </a:r>
            <a:r>
              <a:rPr sz="1400" b="1" spc="-265" dirty="0">
                <a:latin typeface="Times New Roman"/>
                <a:cs typeface="Times New Roman"/>
              </a:rPr>
              <a:t>У</a:t>
            </a:r>
            <a:r>
              <a:rPr sz="1400" b="1" spc="-10" dirty="0">
                <a:latin typeface="Times New Roman"/>
                <a:cs typeface="Times New Roman"/>
              </a:rPr>
              <a:t>А</a:t>
            </a:r>
            <a:r>
              <a:rPr sz="1400" b="1" spc="-5" dirty="0">
                <a:latin typeface="Times New Roman"/>
                <a:cs typeface="Times New Roman"/>
              </a:rPr>
              <a:t>Л</a:t>
            </a:r>
            <a:r>
              <a:rPr sz="1400" b="1" spc="-10" dirty="0">
                <a:latin typeface="Times New Roman"/>
                <a:cs typeface="Times New Roman"/>
              </a:rPr>
              <a:t>Ь</a:t>
            </a:r>
            <a:r>
              <a:rPr sz="1400" b="1" dirty="0">
                <a:latin typeface="Times New Roman"/>
                <a:cs typeface="Times New Roman"/>
              </a:rPr>
              <a:t>НЫЕ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>
                <a:latin typeface="Times New Roman"/>
                <a:cs typeface="Times New Roman"/>
              </a:rPr>
              <a:t>П</a:t>
            </a:r>
            <a:r>
              <a:rPr sz="1400" b="1" spc="-20">
                <a:latin typeface="Times New Roman"/>
                <a:cs typeface="Times New Roman"/>
              </a:rPr>
              <a:t>Р</a:t>
            </a:r>
            <a:r>
              <a:rPr sz="1400" b="1">
                <a:latin typeface="Times New Roman"/>
                <a:cs typeface="Times New Roman"/>
              </a:rPr>
              <a:t>ОЕКТЫ  </a:t>
            </a:r>
            <a:r>
              <a:rPr lang="ru-RU" sz="1400" b="1" spc="-15" dirty="0">
                <a:latin typeface="Times New Roman"/>
                <a:cs typeface="Times New Roman"/>
              </a:rPr>
              <a:t>7</a:t>
            </a:r>
            <a:r>
              <a:rPr sz="1400" b="1" spc="-15" smtClean="0">
                <a:latin typeface="Times New Roman"/>
                <a:cs typeface="Times New Roman"/>
              </a:rPr>
              <a:t>-11</a:t>
            </a:r>
            <a:r>
              <a:rPr sz="1400" b="1" spc="-40" smtClean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КЛАССЫ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31364" y="2736976"/>
            <a:ext cx="905510" cy="549275"/>
          </a:xfrm>
          <a:custGeom>
            <a:avLst/>
            <a:gdLst/>
            <a:ahLst/>
            <a:cxnLst/>
            <a:rect l="l" t="t" r="r" b="b"/>
            <a:pathLst>
              <a:path w="905510" h="549275">
                <a:moveTo>
                  <a:pt x="99038" y="58354"/>
                </a:moveTo>
                <a:lnTo>
                  <a:pt x="127100" y="108423"/>
                </a:lnTo>
                <a:lnTo>
                  <a:pt x="875538" y="548894"/>
                </a:lnTo>
                <a:lnTo>
                  <a:pt x="905002" y="498983"/>
                </a:lnTo>
                <a:lnTo>
                  <a:pt x="156665" y="58572"/>
                </a:lnTo>
                <a:lnTo>
                  <a:pt x="99038" y="58354"/>
                </a:lnTo>
                <a:close/>
              </a:path>
              <a:path w="905510" h="549275">
                <a:moveTo>
                  <a:pt x="0" y="0"/>
                </a:moveTo>
                <a:lnTo>
                  <a:pt x="122555" y="218821"/>
                </a:lnTo>
                <a:lnTo>
                  <a:pt x="130083" y="227548"/>
                </a:lnTo>
                <a:lnTo>
                  <a:pt x="140017" y="232537"/>
                </a:lnTo>
                <a:lnTo>
                  <a:pt x="151094" y="233429"/>
                </a:lnTo>
                <a:lnTo>
                  <a:pt x="162052" y="229870"/>
                </a:lnTo>
                <a:lnTo>
                  <a:pt x="170779" y="222414"/>
                </a:lnTo>
                <a:lnTo>
                  <a:pt x="175768" y="212518"/>
                </a:lnTo>
                <a:lnTo>
                  <a:pt x="176660" y="201455"/>
                </a:lnTo>
                <a:lnTo>
                  <a:pt x="173101" y="190500"/>
                </a:lnTo>
                <a:lnTo>
                  <a:pt x="127100" y="108423"/>
                </a:lnTo>
                <a:lnTo>
                  <a:pt x="34798" y="54101"/>
                </a:lnTo>
                <a:lnTo>
                  <a:pt x="64262" y="4190"/>
                </a:lnTo>
                <a:lnTo>
                  <a:pt x="263294" y="4190"/>
                </a:lnTo>
                <a:lnTo>
                  <a:pt x="262080" y="3363"/>
                </a:lnTo>
                <a:lnTo>
                  <a:pt x="250825" y="1015"/>
                </a:lnTo>
                <a:lnTo>
                  <a:pt x="0" y="0"/>
                </a:lnTo>
                <a:close/>
              </a:path>
              <a:path w="905510" h="549275">
                <a:moveTo>
                  <a:pt x="64262" y="4190"/>
                </a:moveTo>
                <a:lnTo>
                  <a:pt x="34798" y="54101"/>
                </a:lnTo>
                <a:lnTo>
                  <a:pt x="127100" y="108423"/>
                </a:lnTo>
                <a:lnTo>
                  <a:pt x="99038" y="58354"/>
                </a:lnTo>
                <a:lnTo>
                  <a:pt x="49403" y="58165"/>
                </a:lnTo>
                <a:lnTo>
                  <a:pt x="74803" y="15112"/>
                </a:lnTo>
                <a:lnTo>
                  <a:pt x="82820" y="15112"/>
                </a:lnTo>
                <a:lnTo>
                  <a:pt x="64262" y="4190"/>
                </a:lnTo>
                <a:close/>
              </a:path>
              <a:path w="905510" h="549275">
                <a:moveTo>
                  <a:pt x="263294" y="4190"/>
                </a:moveTo>
                <a:lnTo>
                  <a:pt x="64262" y="4190"/>
                </a:lnTo>
                <a:lnTo>
                  <a:pt x="156665" y="58572"/>
                </a:lnTo>
                <a:lnTo>
                  <a:pt x="250571" y="58927"/>
                </a:lnTo>
                <a:lnTo>
                  <a:pt x="261848" y="56727"/>
                </a:lnTo>
                <a:lnTo>
                  <a:pt x="271065" y="50561"/>
                </a:lnTo>
                <a:lnTo>
                  <a:pt x="277306" y="41372"/>
                </a:lnTo>
                <a:lnTo>
                  <a:pt x="279654" y="30099"/>
                </a:lnTo>
                <a:lnTo>
                  <a:pt x="277399" y="18821"/>
                </a:lnTo>
                <a:lnTo>
                  <a:pt x="271240" y="9604"/>
                </a:lnTo>
                <a:lnTo>
                  <a:pt x="263294" y="4190"/>
                </a:lnTo>
                <a:close/>
              </a:path>
              <a:path w="905510" h="549275">
                <a:moveTo>
                  <a:pt x="82820" y="15112"/>
                </a:moveTo>
                <a:lnTo>
                  <a:pt x="74803" y="15112"/>
                </a:lnTo>
                <a:lnTo>
                  <a:pt x="99038" y="58354"/>
                </a:lnTo>
                <a:lnTo>
                  <a:pt x="156665" y="58572"/>
                </a:lnTo>
                <a:lnTo>
                  <a:pt x="82820" y="15112"/>
                </a:lnTo>
                <a:close/>
              </a:path>
              <a:path w="905510" h="549275">
                <a:moveTo>
                  <a:pt x="74803" y="15112"/>
                </a:moveTo>
                <a:lnTo>
                  <a:pt x="49403" y="58165"/>
                </a:lnTo>
                <a:lnTo>
                  <a:pt x="99038" y="58354"/>
                </a:lnTo>
                <a:lnTo>
                  <a:pt x="74803" y="15112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1912492" y="2711208"/>
            <a:ext cx="6978650" cy="1732914"/>
            <a:chOff x="1912492" y="2711208"/>
            <a:chExt cx="6978650" cy="1732914"/>
          </a:xfrm>
        </p:grpSpPr>
        <p:sp>
          <p:nvSpPr>
            <p:cNvPr id="26" name="object 26"/>
            <p:cNvSpPr/>
            <p:nvPr/>
          </p:nvSpPr>
          <p:spPr>
            <a:xfrm>
              <a:off x="1912493" y="3006686"/>
              <a:ext cx="4504055" cy="1437005"/>
            </a:xfrm>
            <a:custGeom>
              <a:avLst/>
              <a:gdLst/>
              <a:ahLst/>
              <a:cxnLst/>
              <a:rect l="l" t="t" r="r" b="b"/>
              <a:pathLst>
                <a:path w="4504055" h="1437004">
                  <a:moveTo>
                    <a:pt x="1346060" y="783501"/>
                  </a:moveTo>
                  <a:lnTo>
                    <a:pt x="1320292" y="731685"/>
                  </a:lnTo>
                  <a:lnTo>
                    <a:pt x="134505" y="1321054"/>
                  </a:lnTo>
                  <a:lnTo>
                    <a:pt x="186182" y="1242479"/>
                  </a:lnTo>
                  <a:lnTo>
                    <a:pt x="177800" y="1202347"/>
                  </a:lnTo>
                  <a:lnTo>
                    <a:pt x="167144" y="1198067"/>
                  </a:lnTo>
                  <a:lnTo>
                    <a:pt x="156083" y="1198194"/>
                  </a:lnTo>
                  <a:lnTo>
                    <a:pt x="145859" y="1202461"/>
                  </a:lnTo>
                  <a:lnTo>
                    <a:pt x="137795" y="1210602"/>
                  </a:lnTo>
                  <a:lnTo>
                    <a:pt x="0" y="1420152"/>
                  </a:lnTo>
                  <a:lnTo>
                    <a:pt x="250190" y="1436916"/>
                  </a:lnTo>
                  <a:lnTo>
                    <a:pt x="281051" y="1409992"/>
                  </a:lnTo>
                  <a:lnTo>
                    <a:pt x="279501" y="1398587"/>
                  </a:lnTo>
                  <a:lnTo>
                    <a:pt x="273913" y="1388999"/>
                  </a:lnTo>
                  <a:lnTo>
                    <a:pt x="265163" y="1382191"/>
                  </a:lnTo>
                  <a:lnTo>
                    <a:pt x="254127" y="1379131"/>
                  </a:lnTo>
                  <a:lnTo>
                    <a:pt x="160337" y="1372844"/>
                  </a:lnTo>
                  <a:lnTo>
                    <a:pt x="1346060" y="783501"/>
                  </a:lnTo>
                  <a:close/>
                </a:path>
                <a:path w="4504055" h="1437004">
                  <a:moveTo>
                    <a:pt x="4503801" y="65697"/>
                  </a:moveTo>
                  <a:lnTo>
                    <a:pt x="4456023" y="52870"/>
                  </a:lnTo>
                  <a:lnTo>
                    <a:pt x="4261612" y="673"/>
                  </a:lnTo>
                  <a:lnTo>
                    <a:pt x="4250106" y="0"/>
                  </a:lnTo>
                  <a:lnTo>
                    <a:pt x="4239590" y="3632"/>
                  </a:lnTo>
                  <a:lnTo>
                    <a:pt x="4231195" y="10934"/>
                  </a:lnTo>
                  <a:lnTo>
                    <a:pt x="4226052" y="21247"/>
                  </a:lnTo>
                  <a:lnTo>
                    <a:pt x="4225366" y="32677"/>
                  </a:lnTo>
                  <a:lnTo>
                    <a:pt x="4228985" y="43154"/>
                  </a:lnTo>
                  <a:lnTo>
                    <a:pt x="4236237" y="51536"/>
                  </a:lnTo>
                  <a:lnTo>
                    <a:pt x="4246499" y="56680"/>
                  </a:lnTo>
                  <a:lnTo>
                    <a:pt x="4337355" y="81038"/>
                  </a:lnTo>
                  <a:lnTo>
                    <a:pt x="3692779" y="256705"/>
                  </a:lnTo>
                  <a:lnTo>
                    <a:pt x="3708019" y="312585"/>
                  </a:lnTo>
                  <a:lnTo>
                    <a:pt x="4352671" y="136893"/>
                  </a:lnTo>
                  <a:lnTo>
                    <a:pt x="4286758" y="204000"/>
                  </a:lnTo>
                  <a:lnTo>
                    <a:pt x="4280433" y="213652"/>
                  </a:lnTo>
                  <a:lnTo>
                    <a:pt x="4278414" y="224548"/>
                  </a:lnTo>
                  <a:lnTo>
                    <a:pt x="4280662" y="235407"/>
                  </a:lnTo>
                  <a:lnTo>
                    <a:pt x="4287139" y="244894"/>
                  </a:lnTo>
                  <a:lnTo>
                    <a:pt x="4296715" y="251167"/>
                  </a:lnTo>
                  <a:lnTo>
                    <a:pt x="4307624" y="253187"/>
                  </a:lnTo>
                  <a:lnTo>
                    <a:pt x="4318508" y="250977"/>
                  </a:lnTo>
                  <a:lnTo>
                    <a:pt x="4328033" y="244513"/>
                  </a:lnTo>
                  <a:lnTo>
                    <a:pt x="4503801" y="65697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85559" y="2711208"/>
              <a:ext cx="2505456" cy="86714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65391" y="2750832"/>
              <a:ext cx="2202179" cy="85647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46520" y="2759964"/>
              <a:ext cx="2388107" cy="749808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347472" y="4050791"/>
            <a:ext cx="2559050" cy="1793875"/>
            <a:chOff x="347472" y="4050791"/>
            <a:chExt cx="2559050" cy="1793875"/>
          </a:xfrm>
        </p:grpSpPr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7472" y="4475975"/>
              <a:ext cx="2505455" cy="79706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0520" y="4482096"/>
              <a:ext cx="2555748" cy="85647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8432" y="4524755"/>
              <a:ext cx="2388108" cy="67970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76428" y="5197093"/>
              <a:ext cx="1196340" cy="647700"/>
            </a:xfrm>
            <a:custGeom>
              <a:avLst/>
              <a:gdLst/>
              <a:ahLst/>
              <a:cxnLst/>
              <a:rect l="l" t="t" r="r" b="b"/>
              <a:pathLst>
                <a:path w="1196340" h="647700">
                  <a:moveTo>
                    <a:pt x="753948" y="14732"/>
                  </a:moveTo>
                  <a:lnTo>
                    <a:pt x="749617" y="0"/>
                  </a:lnTo>
                  <a:lnTo>
                    <a:pt x="70853" y="201625"/>
                  </a:lnTo>
                  <a:lnTo>
                    <a:pt x="62191" y="172466"/>
                  </a:lnTo>
                  <a:lnTo>
                    <a:pt x="0" y="230632"/>
                  </a:lnTo>
                  <a:lnTo>
                    <a:pt x="83896" y="245491"/>
                  </a:lnTo>
                  <a:lnTo>
                    <a:pt x="76263" y="219837"/>
                  </a:lnTo>
                  <a:lnTo>
                    <a:pt x="75196" y="216230"/>
                  </a:lnTo>
                  <a:lnTo>
                    <a:pt x="753948" y="14732"/>
                  </a:lnTo>
                  <a:close/>
                </a:path>
                <a:path w="1196340" h="647700">
                  <a:moveTo>
                    <a:pt x="1196340" y="571068"/>
                  </a:moveTo>
                  <a:lnTo>
                    <a:pt x="1165860" y="571068"/>
                  </a:lnTo>
                  <a:lnTo>
                    <a:pt x="1165860" y="91186"/>
                  </a:lnTo>
                  <a:lnTo>
                    <a:pt x="1150620" y="91186"/>
                  </a:lnTo>
                  <a:lnTo>
                    <a:pt x="1150620" y="571068"/>
                  </a:lnTo>
                  <a:lnTo>
                    <a:pt x="1120140" y="571068"/>
                  </a:lnTo>
                  <a:lnTo>
                    <a:pt x="1158240" y="647268"/>
                  </a:lnTo>
                  <a:lnTo>
                    <a:pt x="1189990" y="583768"/>
                  </a:lnTo>
                  <a:lnTo>
                    <a:pt x="1196340" y="571068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84680" y="4050791"/>
              <a:ext cx="76200" cy="405130"/>
            </a:xfrm>
            <a:custGeom>
              <a:avLst/>
              <a:gdLst/>
              <a:ahLst/>
              <a:cxnLst/>
              <a:rect l="l" t="t" r="r" b="b"/>
              <a:pathLst>
                <a:path w="76200" h="405129">
                  <a:moveTo>
                    <a:pt x="45735" y="76123"/>
                  </a:moveTo>
                  <a:lnTo>
                    <a:pt x="30494" y="76276"/>
                  </a:lnTo>
                  <a:lnTo>
                    <a:pt x="34162" y="405002"/>
                  </a:lnTo>
                  <a:lnTo>
                    <a:pt x="49403" y="404748"/>
                  </a:lnTo>
                  <a:lnTo>
                    <a:pt x="45735" y="76123"/>
                  </a:lnTo>
                  <a:close/>
                </a:path>
                <a:path w="76200" h="405129">
                  <a:moveTo>
                    <a:pt x="37210" y="0"/>
                  </a:moveTo>
                  <a:lnTo>
                    <a:pt x="0" y="76580"/>
                  </a:lnTo>
                  <a:lnTo>
                    <a:pt x="30494" y="76276"/>
                  </a:lnTo>
                  <a:lnTo>
                    <a:pt x="30353" y="63626"/>
                  </a:lnTo>
                  <a:lnTo>
                    <a:pt x="45593" y="63372"/>
                  </a:lnTo>
                  <a:lnTo>
                    <a:pt x="69799" y="63372"/>
                  </a:lnTo>
                  <a:lnTo>
                    <a:pt x="37210" y="0"/>
                  </a:lnTo>
                  <a:close/>
                </a:path>
                <a:path w="76200" h="405129">
                  <a:moveTo>
                    <a:pt x="45593" y="63372"/>
                  </a:moveTo>
                  <a:lnTo>
                    <a:pt x="30353" y="63626"/>
                  </a:lnTo>
                  <a:lnTo>
                    <a:pt x="30494" y="76276"/>
                  </a:lnTo>
                  <a:lnTo>
                    <a:pt x="45735" y="76123"/>
                  </a:lnTo>
                  <a:lnTo>
                    <a:pt x="45593" y="63372"/>
                  </a:lnTo>
                  <a:close/>
                </a:path>
                <a:path w="76200" h="405129">
                  <a:moveTo>
                    <a:pt x="69799" y="63372"/>
                  </a:moveTo>
                  <a:lnTo>
                    <a:pt x="45593" y="63372"/>
                  </a:lnTo>
                  <a:lnTo>
                    <a:pt x="45735" y="76123"/>
                  </a:lnTo>
                  <a:lnTo>
                    <a:pt x="76200" y="75818"/>
                  </a:lnTo>
                  <a:lnTo>
                    <a:pt x="69799" y="63372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446520" y="2759964"/>
            <a:ext cx="2388235" cy="749935"/>
          </a:xfrm>
          <a:prstGeom prst="rect">
            <a:avLst/>
          </a:prstGeom>
          <a:ln w="15240">
            <a:solidFill>
              <a:srgbClr val="AC0000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309880" marR="302895" indent="115570">
              <a:lnSpc>
                <a:spcPct val="100000"/>
              </a:lnSpc>
              <a:spcBef>
                <a:spcPts val="735"/>
              </a:spcBef>
            </a:pPr>
            <a:r>
              <a:rPr sz="1800" spc="-10" dirty="0">
                <a:latin typeface="Times New Roman"/>
                <a:cs typeface="Times New Roman"/>
              </a:rPr>
              <a:t>ВНЕУРОЧНАЯ </a:t>
            </a:r>
            <a:r>
              <a:rPr sz="1800" spc="-5" dirty="0">
                <a:latin typeface="Times New Roman"/>
                <a:cs typeface="Times New Roman"/>
              </a:rPr>
              <a:t> ДЕЯТ</a:t>
            </a:r>
            <a:r>
              <a:rPr sz="1800" spc="-2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ЛЬН</a:t>
            </a:r>
            <a:r>
              <a:rPr sz="1800" spc="1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СТЬ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20433" y="1337310"/>
            <a:ext cx="2155190" cy="802005"/>
          </a:xfrm>
          <a:prstGeom prst="rect">
            <a:avLst/>
          </a:prstGeom>
          <a:solidFill>
            <a:srgbClr val="AC0000"/>
          </a:solidFill>
          <a:ln w="22859">
            <a:solidFill>
              <a:srgbClr val="7D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0059">
              <a:lnSpc>
                <a:spcPts val="2010"/>
              </a:lnSpc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Инженерно-</a:t>
            </a:r>
            <a:endParaRPr sz="1800">
              <a:latin typeface="Times New Roman"/>
              <a:cs typeface="Times New Roman"/>
            </a:endParaRPr>
          </a:p>
          <a:p>
            <a:pPr marL="46799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технические</a:t>
            </a:r>
            <a:endParaRPr sz="1800">
              <a:latin typeface="Times New Roman"/>
              <a:cs typeface="Times New Roman"/>
            </a:endParaRPr>
          </a:p>
          <a:p>
            <a:pPr marL="523240">
              <a:lnSpc>
                <a:spcPts val="2140"/>
              </a:lnSpc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олимпиады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522476" y="1402079"/>
            <a:ext cx="6855459" cy="3368675"/>
          </a:xfrm>
          <a:custGeom>
            <a:avLst/>
            <a:gdLst/>
            <a:ahLst/>
            <a:cxnLst/>
            <a:rect l="l" t="t" r="r" b="b"/>
            <a:pathLst>
              <a:path w="6855459" h="3368675">
                <a:moveTo>
                  <a:pt x="76200" y="76200"/>
                </a:moveTo>
                <a:lnTo>
                  <a:pt x="69850" y="63500"/>
                </a:lnTo>
                <a:lnTo>
                  <a:pt x="38100" y="0"/>
                </a:lnTo>
                <a:lnTo>
                  <a:pt x="0" y="76200"/>
                </a:lnTo>
                <a:lnTo>
                  <a:pt x="30480" y="76200"/>
                </a:lnTo>
                <a:lnTo>
                  <a:pt x="30480" y="417576"/>
                </a:lnTo>
                <a:lnTo>
                  <a:pt x="45720" y="417576"/>
                </a:lnTo>
                <a:lnTo>
                  <a:pt x="45720" y="76200"/>
                </a:lnTo>
                <a:lnTo>
                  <a:pt x="76200" y="76200"/>
                </a:lnTo>
                <a:close/>
              </a:path>
              <a:path w="6855459" h="3368675">
                <a:moveTo>
                  <a:pt x="2857995" y="2597366"/>
                </a:moveTo>
                <a:lnTo>
                  <a:pt x="2857779" y="2586253"/>
                </a:lnTo>
                <a:lnTo>
                  <a:pt x="2853423" y="2576017"/>
                </a:lnTo>
                <a:lnTo>
                  <a:pt x="2845181" y="2567940"/>
                </a:lnTo>
                <a:lnTo>
                  <a:pt x="2834525" y="2563761"/>
                </a:lnTo>
                <a:lnTo>
                  <a:pt x="2823464" y="2563965"/>
                </a:lnTo>
                <a:lnTo>
                  <a:pt x="2813240" y="2568283"/>
                </a:lnTo>
                <a:lnTo>
                  <a:pt x="2805176" y="2576449"/>
                </a:lnTo>
                <a:lnTo>
                  <a:pt x="2753982" y="2655366"/>
                </a:lnTo>
                <a:lnTo>
                  <a:pt x="2767838" y="2363597"/>
                </a:lnTo>
                <a:lnTo>
                  <a:pt x="2710053" y="2360803"/>
                </a:lnTo>
                <a:lnTo>
                  <a:pt x="2696197" y="2652699"/>
                </a:lnTo>
                <a:lnTo>
                  <a:pt x="2652649" y="2569210"/>
                </a:lnTo>
                <a:lnTo>
                  <a:pt x="2645422" y="2560307"/>
                </a:lnTo>
                <a:lnTo>
                  <a:pt x="2635669" y="2555024"/>
                </a:lnTo>
                <a:lnTo>
                  <a:pt x="2624658" y="2553779"/>
                </a:lnTo>
                <a:lnTo>
                  <a:pt x="2613660" y="2557018"/>
                </a:lnTo>
                <a:lnTo>
                  <a:pt x="2604693" y="2564244"/>
                </a:lnTo>
                <a:lnTo>
                  <a:pt x="2599398" y="2573998"/>
                </a:lnTo>
                <a:lnTo>
                  <a:pt x="2598153" y="2585008"/>
                </a:lnTo>
                <a:lnTo>
                  <a:pt x="2601341" y="2596007"/>
                </a:lnTo>
                <a:lnTo>
                  <a:pt x="2717292" y="2818384"/>
                </a:lnTo>
                <a:lnTo>
                  <a:pt x="2753639" y="2762377"/>
                </a:lnTo>
                <a:lnTo>
                  <a:pt x="2853817" y="2608072"/>
                </a:lnTo>
                <a:lnTo>
                  <a:pt x="2857995" y="2597366"/>
                </a:lnTo>
                <a:close/>
              </a:path>
              <a:path w="6855459" h="3368675">
                <a:moveTo>
                  <a:pt x="2893949" y="1225664"/>
                </a:moveTo>
                <a:lnTo>
                  <a:pt x="2890393" y="1214755"/>
                </a:lnTo>
                <a:lnTo>
                  <a:pt x="2799092" y="1053719"/>
                </a:lnTo>
                <a:lnTo>
                  <a:pt x="2766695" y="996569"/>
                </a:lnTo>
                <a:lnTo>
                  <a:pt x="2637663" y="1211580"/>
                </a:lnTo>
                <a:lnTo>
                  <a:pt x="2633789" y="1222425"/>
                </a:lnTo>
                <a:lnTo>
                  <a:pt x="2634373" y="1233512"/>
                </a:lnTo>
                <a:lnTo>
                  <a:pt x="2639072" y="1243571"/>
                </a:lnTo>
                <a:lnTo>
                  <a:pt x="2647569" y="1251331"/>
                </a:lnTo>
                <a:lnTo>
                  <a:pt x="2658402" y="1255204"/>
                </a:lnTo>
                <a:lnTo>
                  <a:pt x="2669489" y="1254620"/>
                </a:lnTo>
                <a:lnTo>
                  <a:pt x="2679547" y="1249921"/>
                </a:lnTo>
                <a:lnTo>
                  <a:pt x="2687320" y="1241425"/>
                </a:lnTo>
                <a:lnTo>
                  <a:pt x="2735732" y="1160741"/>
                </a:lnTo>
                <a:lnTo>
                  <a:pt x="2732532" y="1413637"/>
                </a:lnTo>
                <a:lnTo>
                  <a:pt x="2790444" y="1414399"/>
                </a:lnTo>
                <a:lnTo>
                  <a:pt x="2793644" y="1161605"/>
                </a:lnTo>
                <a:lnTo>
                  <a:pt x="2839974" y="1243330"/>
                </a:lnTo>
                <a:lnTo>
                  <a:pt x="2847492" y="1251991"/>
                </a:lnTo>
                <a:lnTo>
                  <a:pt x="2857436" y="1256944"/>
                </a:lnTo>
                <a:lnTo>
                  <a:pt x="2868511" y="1257820"/>
                </a:lnTo>
                <a:lnTo>
                  <a:pt x="2879471" y="1254252"/>
                </a:lnTo>
                <a:lnTo>
                  <a:pt x="2888119" y="1246708"/>
                </a:lnTo>
                <a:lnTo>
                  <a:pt x="2893072" y="1236751"/>
                </a:lnTo>
                <a:lnTo>
                  <a:pt x="2893949" y="1225664"/>
                </a:lnTo>
                <a:close/>
              </a:path>
              <a:path w="6855459" h="3368675">
                <a:moveTo>
                  <a:pt x="4777994" y="1971421"/>
                </a:moveTo>
                <a:lnTo>
                  <a:pt x="4740910" y="1926971"/>
                </a:lnTo>
                <a:lnTo>
                  <a:pt x="3919448" y="2609926"/>
                </a:lnTo>
                <a:lnTo>
                  <a:pt x="3951605" y="2521585"/>
                </a:lnTo>
                <a:lnTo>
                  <a:pt x="3934333" y="2484501"/>
                </a:lnTo>
                <a:lnTo>
                  <a:pt x="3922928" y="2482799"/>
                </a:lnTo>
                <a:lnTo>
                  <a:pt x="3912171" y="2485479"/>
                </a:lnTo>
                <a:lnTo>
                  <a:pt x="3903218" y="2491994"/>
                </a:lnTo>
                <a:lnTo>
                  <a:pt x="3897249" y="2501773"/>
                </a:lnTo>
                <a:lnTo>
                  <a:pt x="3811397" y="2737485"/>
                </a:lnTo>
                <a:lnTo>
                  <a:pt x="3897909" y="2723007"/>
                </a:lnTo>
                <a:lnTo>
                  <a:pt x="4058793" y="2696083"/>
                </a:lnTo>
                <a:lnTo>
                  <a:pt x="4069511" y="2692031"/>
                </a:lnTo>
                <a:lnTo>
                  <a:pt x="4077563" y="2684399"/>
                </a:lnTo>
                <a:lnTo>
                  <a:pt x="4082161" y="2674302"/>
                </a:lnTo>
                <a:lnTo>
                  <a:pt x="4082542" y="2662809"/>
                </a:lnTo>
                <a:lnTo>
                  <a:pt x="4078427" y="2652090"/>
                </a:lnTo>
                <a:lnTo>
                  <a:pt x="4070807" y="2644038"/>
                </a:lnTo>
                <a:lnTo>
                  <a:pt x="4060723" y="2639441"/>
                </a:lnTo>
                <a:lnTo>
                  <a:pt x="4049268" y="2639060"/>
                </a:lnTo>
                <a:lnTo>
                  <a:pt x="3956431" y="2654579"/>
                </a:lnTo>
                <a:lnTo>
                  <a:pt x="4777994" y="1971421"/>
                </a:lnTo>
                <a:close/>
              </a:path>
              <a:path w="6855459" h="3368675">
                <a:moveTo>
                  <a:pt x="5598668" y="2234946"/>
                </a:moveTo>
                <a:lnTo>
                  <a:pt x="5585460" y="2227326"/>
                </a:lnTo>
                <a:lnTo>
                  <a:pt x="4956022" y="3298888"/>
                </a:lnTo>
                <a:lnTo>
                  <a:pt x="4929759" y="3283458"/>
                </a:lnTo>
                <a:lnTo>
                  <a:pt x="4924044" y="3368421"/>
                </a:lnTo>
                <a:lnTo>
                  <a:pt x="4995545" y="3322066"/>
                </a:lnTo>
                <a:lnTo>
                  <a:pt x="4987963" y="3317621"/>
                </a:lnTo>
                <a:lnTo>
                  <a:pt x="4969230" y="3306635"/>
                </a:lnTo>
                <a:lnTo>
                  <a:pt x="5598668" y="2234946"/>
                </a:lnTo>
                <a:close/>
              </a:path>
              <a:path w="6855459" h="3368675">
                <a:moveTo>
                  <a:pt x="6112764" y="918972"/>
                </a:moveTo>
                <a:lnTo>
                  <a:pt x="6106414" y="906272"/>
                </a:lnTo>
                <a:lnTo>
                  <a:pt x="6074664" y="842772"/>
                </a:lnTo>
                <a:lnTo>
                  <a:pt x="6036564" y="918972"/>
                </a:lnTo>
                <a:lnTo>
                  <a:pt x="6067044" y="918972"/>
                </a:lnTo>
                <a:lnTo>
                  <a:pt x="6067044" y="1334770"/>
                </a:lnTo>
                <a:lnTo>
                  <a:pt x="6082284" y="1334770"/>
                </a:lnTo>
                <a:lnTo>
                  <a:pt x="6082284" y="918972"/>
                </a:lnTo>
                <a:lnTo>
                  <a:pt x="6112764" y="918972"/>
                </a:lnTo>
                <a:close/>
              </a:path>
              <a:path w="6855459" h="3368675">
                <a:moveTo>
                  <a:pt x="6855460" y="2641346"/>
                </a:moveTo>
                <a:lnTo>
                  <a:pt x="6841757" y="2602865"/>
                </a:lnTo>
                <a:lnTo>
                  <a:pt x="6826885" y="2561082"/>
                </a:lnTo>
                <a:lnTo>
                  <a:pt x="6805816" y="2583065"/>
                </a:lnTo>
                <a:lnTo>
                  <a:pt x="6430518" y="2222627"/>
                </a:lnTo>
                <a:lnTo>
                  <a:pt x="6419850" y="2233549"/>
                </a:lnTo>
                <a:lnTo>
                  <a:pt x="6795249" y="2594089"/>
                </a:lnTo>
                <a:lnTo>
                  <a:pt x="6774180" y="2616073"/>
                </a:lnTo>
                <a:lnTo>
                  <a:pt x="6855460" y="2641346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052184" y="5121605"/>
            <a:ext cx="10229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проекты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377940" y="5548884"/>
            <a:ext cx="76200" cy="383540"/>
          </a:xfrm>
          <a:custGeom>
            <a:avLst/>
            <a:gdLst/>
            <a:ahLst/>
            <a:cxnLst/>
            <a:rect l="l" t="t" r="r" b="b"/>
            <a:pathLst>
              <a:path w="76200" h="383539">
                <a:moveTo>
                  <a:pt x="30480" y="307322"/>
                </a:moveTo>
                <a:lnTo>
                  <a:pt x="0" y="307327"/>
                </a:lnTo>
                <a:lnTo>
                  <a:pt x="38100" y="383527"/>
                </a:lnTo>
                <a:lnTo>
                  <a:pt x="69844" y="320027"/>
                </a:lnTo>
                <a:lnTo>
                  <a:pt x="30480" y="320027"/>
                </a:lnTo>
                <a:lnTo>
                  <a:pt x="30480" y="307322"/>
                </a:lnTo>
                <a:close/>
              </a:path>
              <a:path w="76200" h="383539">
                <a:moveTo>
                  <a:pt x="45720" y="307319"/>
                </a:moveTo>
                <a:lnTo>
                  <a:pt x="30480" y="307322"/>
                </a:lnTo>
                <a:lnTo>
                  <a:pt x="30480" y="320027"/>
                </a:lnTo>
                <a:lnTo>
                  <a:pt x="45720" y="320027"/>
                </a:lnTo>
                <a:lnTo>
                  <a:pt x="45720" y="307319"/>
                </a:lnTo>
                <a:close/>
              </a:path>
              <a:path w="76200" h="383539">
                <a:moveTo>
                  <a:pt x="76200" y="307314"/>
                </a:moveTo>
                <a:lnTo>
                  <a:pt x="45720" y="307319"/>
                </a:lnTo>
                <a:lnTo>
                  <a:pt x="45720" y="320027"/>
                </a:lnTo>
                <a:lnTo>
                  <a:pt x="69844" y="320027"/>
                </a:lnTo>
                <a:lnTo>
                  <a:pt x="76200" y="307314"/>
                </a:lnTo>
                <a:close/>
              </a:path>
              <a:path w="76200" h="383539">
                <a:moveTo>
                  <a:pt x="45720" y="0"/>
                </a:moveTo>
                <a:lnTo>
                  <a:pt x="30480" y="0"/>
                </a:lnTo>
                <a:lnTo>
                  <a:pt x="30480" y="307322"/>
                </a:lnTo>
                <a:lnTo>
                  <a:pt x="45720" y="307319"/>
                </a:lnTo>
                <a:lnTo>
                  <a:pt x="4572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80351" y="5253482"/>
            <a:ext cx="429259" cy="370205"/>
          </a:xfrm>
          <a:custGeom>
            <a:avLst/>
            <a:gdLst/>
            <a:ahLst/>
            <a:cxnLst/>
            <a:rect l="l" t="t" r="r" b="b"/>
            <a:pathLst>
              <a:path w="429259" h="370204">
                <a:moveTo>
                  <a:pt x="365978" y="325945"/>
                </a:moveTo>
                <a:lnTo>
                  <a:pt x="346075" y="349097"/>
                </a:lnTo>
                <a:lnTo>
                  <a:pt x="428751" y="369836"/>
                </a:lnTo>
                <a:lnTo>
                  <a:pt x="413788" y="334264"/>
                </a:lnTo>
                <a:lnTo>
                  <a:pt x="375666" y="334264"/>
                </a:lnTo>
                <a:lnTo>
                  <a:pt x="365978" y="325945"/>
                </a:lnTo>
                <a:close/>
              </a:path>
              <a:path w="429259" h="370204">
                <a:moveTo>
                  <a:pt x="375903" y="314401"/>
                </a:moveTo>
                <a:lnTo>
                  <a:pt x="365978" y="325945"/>
                </a:lnTo>
                <a:lnTo>
                  <a:pt x="375666" y="334264"/>
                </a:lnTo>
                <a:lnTo>
                  <a:pt x="385572" y="322707"/>
                </a:lnTo>
                <a:lnTo>
                  <a:pt x="375903" y="314401"/>
                </a:lnTo>
                <a:close/>
              </a:path>
              <a:path w="429259" h="370204">
                <a:moveTo>
                  <a:pt x="395731" y="291338"/>
                </a:moveTo>
                <a:lnTo>
                  <a:pt x="375903" y="314401"/>
                </a:lnTo>
                <a:lnTo>
                  <a:pt x="385572" y="322707"/>
                </a:lnTo>
                <a:lnTo>
                  <a:pt x="375666" y="334264"/>
                </a:lnTo>
                <a:lnTo>
                  <a:pt x="413788" y="334264"/>
                </a:lnTo>
                <a:lnTo>
                  <a:pt x="395731" y="291338"/>
                </a:lnTo>
                <a:close/>
              </a:path>
              <a:path w="429259" h="370204">
                <a:moveTo>
                  <a:pt x="9905" y="0"/>
                </a:moveTo>
                <a:lnTo>
                  <a:pt x="0" y="11684"/>
                </a:lnTo>
                <a:lnTo>
                  <a:pt x="365978" y="325945"/>
                </a:lnTo>
                <a:lnTo>
                  <a:pt x="375903" y="314401"/>
                </a:lnTo>
                <a:lnTo>
                  <a:pt x="9905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78001" y="3193542"/>
            <a:ext cx="1308100" cy="582980"/>
          </a:xfrm>
          <a:prstGeom prst="rect">
            <a:avLst/>
          </a:prstGeom>
          <a:solidFill>
            <a:srgbClr val="AC0000"/>
          </a:solidFill>
          <a:ln w="22860">
            <a:solidFill>
              <a:srgbClr val="7D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356870" marR="349250" indent="39370">
              <a:lnSpc>
                <a:spcPct val="100899"/>
              </a:lnSpc>
            </a:pPr>
            <a:r>
              <a:rPr sz="1100" b="1" smtClean="0">
                <a:solidFill>
                  <a:srgbClr val="FFFFFF"/>
                </a:solidFill>
                <a:latin typeface="Times New Roman"/>
                <a:cs typeface="Times New Roman"/>
              </a:rPr>
              <a:t>МУЗЕ</a:t>
            </a:r>
            <a:r>
              <a:rPr lang="ru-RU"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sz="1100" b="1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26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ГО</a:t>
            </a:r>
            <a:r>
              <a:rPr sz="11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1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680716" y="4175759"/>
            <a:ext cx="3268979" cy="1679575"/>
            <a:chOff x="2680716" y="4175759"/>
            <a:chExt cx="3268979" cy="1679575"/>
          </a:xfrm>
        </p:grpSpPr>
        <p:sp>
          <p:nvSpPr>
            <p:cNvPr id="44" name="object 44"/>
            <p:cNvSpPr/>
            <p:nvPr/>
          </p:nvSpPr>
          <p:spPr>
            <a:xfrm>
              <a:off x="3461004" y="4964683"/>
              <a:ext cx="1685289" cy="890905"/>
            </a:xfrm>
            <a:custGeom>
              <a:avLst/>
              <a:gdLst/>
              <a:ahLst/>
              <a:cxnLst/>
              <a:rect l="l" t="t" r="r" b="b"/>
              <a:pathLst>
                <a:path w="1685289" h="890904">
                  <a:moveTo>
                    <a:pt x="504317" y="123571"/>
                  </a:moveTo>
                  <a:lnTo>
                    <a:pt x="491490" y="115189"/>
                  </a:lnTo>
                  <a:lnTo>
                    <a:pt x="34937" y="822236"/>
                  </a:lnTo>
                  <a:lnTo>
                    <a:pt x="9271" y="805675"/>
                  </a:lnTo>
                  <a:lnTo>
                    <a:pt x="0" y="890346"/>
                  </a:lnTo>
                  <a:lnTo>
                    <a:pt x="73406" y="847013"/>
                  </a:lnTo>
                  <a:lnTo>
                    <a:pt x="64300" y="841146"/>
                  </a:lnTo>
                  <a:lnTo>
                    <a:pt x="47764" y="830503"/>
                  </a:lnTo>
                  <a:lnTo>
                    <a:pt x="504317" y="123571"/>
                  </a:lnTo>
                  <a:close/>
                </a:path>
                <a:path w="1685289" h="890904">
                  <a:moveTo>
                    <a:pt x="1684782" y="323850"/>
                  </a:moveTo>
                  <a:lnTo>
                    <a:pt x="1668094" y="297815"/>
                  </a:lnTo>
                  <a:lnTo>
                    <a:pt x="1638808" y="252107"/>
                  </a:lnTo>
                  <a:lnTo>
                    <a:pt x="1623212" y="278257"/>
                  </a:lnTo>
                  <a:lnTo>
                    <a:pt x="1156081" y="0"/>
                  </a:lnTo>
                  <a:lnTo>
                    <a:pt x="1148207" y="13208"/>
                  </a:lnTo>
                  <a:lnTo>
                    <a:pt x="1615427" y="291312"/>
                  </a:lnTo>
                  <a:lnTo>
                    <a:pt x="1599819" y="317500"/>
                  </a:lnTo>
                  <a:lnTo>
                    <a:pt x="1684782" y="32385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80716" y="4175759"/>
              <a:ext cx="3268979" cy="91897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50820" y="4317479"/>
              <a:ext cx="3127248" cy="68886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41676" y="4224527"/>
              <a:ext cx="3151632" cy="80162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741676" y="4224527"/>
              <a:ext cx="3152140" cy="802005"/>
            </a:xfrm>
            <a:custGeom>
              <a:avLst/>
              <a:gdLst/>
              <a:ahLst/>
              <a:cxnLst/>
              <a:rect l="l" t="t" r="r" b="b"/>
              <a:pathLst>
                <a:path w="3152140" h="802004">
                  <a:moveTo>
                    <a:pt x="0" y="133604"/>
                  </a:moveTo>
                  <a:lnTo>
                    <a:pt x="6811" y="91374"/>
                  </a:lnTo>
                  <a:lnTo>
                    <a:pt x="25777" y="54699"/>
                  </a:lnTo>
                  <a:lnTo>
                    <a:pt x="54699" y="25777"/>
                  </a:lnTo>
                  <a:lnTo>
                    <a:pt x="91374" y="6811"/>
                  </a:lnTo>
                  <a:lnTo>
                    <a:pt x="133604" y="0"/>
                  </a:lnTo>
                  <a:lnTo>
                    <a:pt x="3018028" y="0"/>
                  </a:lnTo>
                  <a:lnTo>
                    <a:pt x="3060257" y="6811"/>
                  </a:lnTo>
                  <a:lnTo>
                    <a:pt x="3096932" y="25777"/>
                  </a:lnTo>
                  <a:lnTo>
                    <a:pt x="3125854" y="54699"/>
                  </a:lnTo>
                  <a:lnTo>
                    <a:pt x="3144820" y="91374"/>
                  </a:lnTo>
                  <a:lnTo>
                    <a:pt x="3151632" y="133604"/>
                  </a:lnTo>
                  <a:lnTo>
                    <a:pt x="3151632" y="668020"/>
                  </a:lnTo>
                  <a:lnTo>
                    <a:pt x="3144820" y="710249"/>
                  </a:lnTo>
                  <a:lnTo>
                    <a:pt x="3125854" y="746924"/>
                  </a:lnTo>
                  <a:lnTo>
                    <a:pt x="3096932" y="775846"/>
                  </a:lnTo>
                  <a:lnTo>
                    <a:pt x="3060257" y="794812"/>
                  </a:lnTo>
                  <a:lnTo>
                    <a:pt x="3018028" y="801624"/>
                  </a:lnTo>
                  <a:lnTo>
                    <a:pt x="133604" y="801624"/>
                  </a:lnTo>
                  <a:lnTo>
                    <a:pt x="91374" y="794812"/>
                  </a:lnTo>
                  <a:lnTo>
                    <a:pt x="54699" y="775846"/>
                  </a:lnTo>
                  <a:lnTo>
                    <a:pt x="25777" y="746924"/>
                  </a:lnTo>
                  <a:lnTo>
                    <a:pt x="6811" y="710249"/>
                  </a:lnTo>
                  <a:lnTo>
                    <a:pt x="0" y="668020"/>
                  </a:lnTo>
                  <a:lnTo>
                    <a:pt x="0" y="133604"/>
                  </a:lnTo>
                  <a:close/>
                </a:path>
              </a:pathLst>
            </a:custGeom>
            <a:ln w="15240">
              <a:solidFill>
                <a:srgbClr val="808D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053237" y="5889785"/>
            <a:ext cx="33718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spc="-6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СЫ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-11429" y="4084320"/>
          <a:ext cx="9155423" cy="2606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305"/>
                <a:gridCol w="650240"/>
                <a:gridCol w="483235"/>
                <a:gridCol w="1300480"/>
                <a:gridCol w="137160"/>
                <a:gridCol w="1358264"/>
                <a:gridCol w="370839"/>
                <a:gridCol w="1071879"/>
                <a:gridCol w="66039"/>
                <a:gridCol w="221614"/>
                <a:gridCol w="1101090"/>
                <a:gridCol w="157479"/>
                <a:gridCol w="80009"/>
                <a:gridCol w="1628140"/>
                <a:gridCol w="120650"/>
              </a:tblGrid>
              <a:tr h="429006"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7D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3">
                  <a:txBody>
                    <a:bodyPr/>
                    <a:lstStyle/>
                    <a:p>
                      <a:pPr marL="323850">
                        <a:lnSpc>
                          <a:spcPts val="2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Обучающие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5609" marR="427355" indent="11430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курсы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рсы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T w="28575">
                      <a:solidFill>
                        <a:srgbClr val="7D0000"/>
                      </a:solidFill>
                      <a:prstDash val="solid"/>
                    </a:lnT>
                    <a:solidFill>
                      <a:srgbClr val="AC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8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AC000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132715">
                        <a:lnSpc>
                          <a:spcPts val="1620"/>
                        </a:lnSpc>
                        <a:spcBef>
                          <a:spcPts val="465"/>
                        </a:spcBef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ВОСПИТАТЕЛЬНАЯ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19050">
                      <a:solidFill>
                        <a:srgbClr val="AC0000"/>
                      </a:solidFill>
                      <a:prstDash val="solid"/>
                    </a:lnL>
                    <a:lnR w="19050">
                      <a:solidFill>
                        <a:srgbClr val="AC0000"/>
                      </a:solidFill>
                      <a:prstDash val="solid"/>
                    </a:lnR>
                    <a:lnT w="19050">
                      <a:solidFill>
                        <a:srgbClr val="AC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 marR="1412875" algn="ctr">
                        <a:lnSpc>
                          <a:spcPts val="76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СИСТЕМА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ПРОФОРИЕНТАЦИИ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412875" algn="ctr">
                        <a:lnSpc>
                          <a:spcPts val="133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59</a:t>
                      </a:r>
                      <a:r>
                        <a:rPr sz="1400" b="1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b="1" spc="-5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КЛАССЫ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C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T w="28575">
                      <a:solidFill>
                        <a:srgbClr val="7D0000"/>
                      </a:solidFill>
                      <a:prstDash val="solid"/>
                    </a:lnT>
                    <a:solidFill>
                      <a:srgbClr val="AC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1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AC000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76835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РАБОТА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AC0000"/>
                      </a:solidFill>
                      <a:prstDash val="solid"/>
                    </a:lnL>
                    <a:lnR w="19050">
                      <a:solidFill>
                        <a:srgbClr val="AC0000"/>
                      </a:solidFill>
                      <a:prstDash val="solid"/>
                    </a:lnR>
                    <a:lnB w="19050">
                      <a:solidFill>
                        <a:srgbClr val="AC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C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T w="28575">
                      <a:solidFill>
                        <a:srgbClr val="7D0000"/>
                      </a:solidFill>
                      <a:prstDash val="solid"/>
                    </a:lnT>
                    <a:solidFill>
                      <a:srgbClr val="A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моделирование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157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7D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solidFill>
                      <a:srgbClr val="A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T w="28575">
                      <a:solidFill>
                        <a:srgbClr val="7D0000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611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7D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T w="28575">
                      <a:solidFill>
                        <a:srgbClr val="7D0000"/>
                      </a:solidFill>
                      <a:prstDash val="solid"/>
                    </a:lnT>
                    <a:solidFill>
                      <a:srgbClr val="A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T w="28575">
                      <a:solidFill>
                        <a:srgbClr val="7D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8308">
                <a:tc rowSpan="2" gridSpan="3"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20650" marR="3937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ТЕМАТИЧЕСКИЕ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R w="28575">
                      <a:solidFill>
                        <a:srgbClr val="7D0000"/>
                      </a:solidFill>
                      <a:prstDash val="solid"/>
                    </a:lnR>
                    <a:solidFill>
                      <a:srgbClr val="AC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4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Колледжи,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СПО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solidFill>
                      <a:srgbClr val="AC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T w="28575" cap="flat" cmpd="sng" algn="ctr">
                      <a:solidFill>
                        <a:srgbClr val="7D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8696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R w="28575">
                      <a:solidFill>
                        <a:srgbClr val="7D0000"/>
                      </a:solidFill>
                      <a:prstDash val="solid"/>
                    </a:lnR>
                    <a:lnT w="28575">
                      <a:solidFill>
                        <a:srgbClr val="7D0000"/>
                      </a:solidFill>
                      <a:prstDash val="solid"/>
                    </a:lnT>
                    <a:solidFill>
                      <a:srgbClr val="AC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solidFill>
                      <a:srgbClr val="AC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258445" marR="243204" indent="176530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Проекты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дп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иятий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399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T w="28575">
                      <a:solidFill>
                        <a:srgbClr val="7D0000"/>
                      </a:solidFill>
                      <a:prstDash val="solid"/>
                    </a:lnT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</a:tcPr>
                </a:tc>
              </a:tr>
              <a:tr h="146875">
                <a:tc rowSpan="2" gridSpan="2">
                  <a:txBody>
                    <a:bodyPr/>
                    <a:lstStyle/>
                    <a:p>
                      <a:pPr marL="70485">
                        <a:lnSpc>
                          <a:spcPts val="116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СС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7D0000"/>
                      </a:solidFill>
                      <a:prstDash val="solid"/>
                    </a:lnR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85750">
                        <a:lnSpc>
                          <a:spcPts val="1019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T w="28575">
                      <a:solidFill>
                        <a:srgbClr val="7D0000"/>
                      </a:solidFill>
                      <a:prstDash val="solid"/>
                    </a:lnT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ts val="1019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СКУРСИИ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solidFill>
                      <a:srgbClr val="AC0000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T w="28575">
                      <a:solidFill>
                        <a:srgbClr val="7D0000"/>
                      </a:solidFill>
                      <a:prstDash val="solid"/>
                    </a:lnT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T w="28575">
                      <a:solidFill>
                        <a:srgbClr val="7D0000"/>
                      </a:solidFill>
                      <a:prstDash val="solid"/>
                    </a:lnT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solidFill>
                      <a:srgbClr val="AC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399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T w="28575">
                      <a:solidFill>
                        <a:srgbClr val="7D0000"/>
                      </a:solidFill>
                      <a:prstDash val="solid"/>
                    </a:lnT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</a:tcPr>
                </a:tc>
              </a:tr>
              <a:tr h="19659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7D0000"/>
                      </a:solidFill>
                      <a:prstDash val="solid"/>
                    </a:lnR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T w="28575">
                      <a:solidFill>
                        <a:srgbClr val="7D0000"/>
                      </a:solidFill>
                      <a:prstDash val="solid"/>
                    </a:lnT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T w="28575">
                      <a:solidFill>
                        <a:srgbClr val="7D0000"/>
                      </a:solidFill>
                      <a:prstDash val="solid"/>
                    </a:lnT>
                    <a:solidFill>
                      <a:srgbClr val="AC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Технические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ВУЗЫ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T w="28575">
                      <a:solidFill>
                        <a:srgbClr val="7D0000"/>
                      </a:solidFill>
                      <a:prstDash val="solid"/>
                    </a:lnT>
                  </a:tcPr>
                </a:tc>
                <a:tc rowSpan="3" gridSpan="3">
                  <a:txBody>
                    <a:bodyPr/>
                    <a:lstStyle/>
                    <a:p>
                      <a:pPr marL="445134" marR="184785" indent="-253365">
                        <a:lnSpc>
                          <a:spcPct val="101000"/>
                        </a:lnSpc>
                        <a:spcBef>
                          <a:spcPts val="32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WO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LD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KILLS  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JUNIOR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T w="28575" cap="flat" cmpd="sng" algn="ctr">
                      <a:solidFill>
                        <a:srgbClr val="7D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399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T w="28575">
                      <a:solidFill>
                        <a:srgbClr val="7D0000"/>
                      </a:solidFill>
                      <a:prstDash val="solid"/>
                    </a:lnT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</a:tcPr>
                </a:tc>
              </a:tr>
              <a:tr h="266700">
                <a:tc rowSpan="2"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7D0000"/>
                      </a:solidFill>
                      <a:prstDash val="solid"/>
                    </a:lnR>
                    <a:lnT w="28575">
                      <a:solidFill>
                        <a:srgbClr val="7D0000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ПРЕДПРИЯТИЯ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T w="28575" cap="flat" cmpd="sng" algn="ctr">
                      <a:solidFill>
                        <a:srgbClr val="7D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T w="28575">
                      <a:solidFill>
                        <a:srgbClr val="7D0000"/>
                      </a:solidFill>
                      <a:prstDash val="solid"/>
                    </a:lnT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399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T w="28575">
                      <a:solidFill>
                        <a:srgbClr val="7D0000"/>
                      </a:solidFill>
                      <a:prstDash val="solid"/>
                    </a:lnT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</a:tcPr>
                </a:tc>
              </a:tr>
              <a:tr h="8762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7D0000"/>
                      </a:solidFill>
                      <a:prstDash val="solid"/>
                    </a:lnR>
                    <a:lnT w="28575">
                      <a:solidFill>
                        <a:srgbClr val="7D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67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T w="28575">
                      <a:solidFill>
                        <a:srgbClr val="7D0000"/>
                      </a:solidFill>
                      <a:prstDash val="solid"/>
                    </a:lnT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28575">
                      <a:solidFill>
                        <a:srgbClr val="7D0000"/>
                      </a:solidFill>
                      <a:prstDash val="solid"/>
                    </a:lnL>
                    <a:lnR w="28575">
                      <a:solidFill>
                        <a:srgbClr val="7D0000"/>
                      </a:solidFill>
                      <a:prstDash val="solid"/>
                    </a:lnR>
                    <a:lnB w="28575">
                      <a:solidFill>
                        <a:srgbClr val="7D0000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D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7D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51" name="Picture 2" descr="C:\Users\user\Desktop\z1L_lYkBQHY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03" b="7353"/>
          <a:stretch/>
        </p:blipFill>
        <p:spPr bwMode="auto">
          <a:xfrm>
            <a:off x="8242936" y="0"/>
            <a:ext cx="901064" cy="10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42759"/>
            <a:ext cx="9141714" cy="10142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6569" y="953262"/>
            <a:ext cx="461454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0" spc="-20" dirty="0">
                <a:solidFill>
                  <a:srgbClr val="FF0000"/>
                </a:solidFill>
                <a:latin typeface="Cambria"/>
                <a:cs typeface="Cambria"/>
              </a:rPr>
              <a:t>Уникальность</a:t>
            </a:r>
            <a:r>
              <a:rPr sz="3500" b="0" spc="-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500" b="0" dirty="0">
                <a:solidFill>
                  <a:srgbClr val="FF0000"/>
                </a:solidFill>
                <a:latin typeface="Cambria"/>
                <a:cs typeface="Cambria"/>
              </a:rPr>
              <a:t>проекта</a:t>
            </a:r>
            <a:endParaRPr sz="350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386" y="2121230"/>
            <a:ext cx="7745095" cy="4083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tabLst>
                <a:tab pos="299720" algn="l"/>
              </a:tabLst>
            </a:pPr>
            <a:r>
              <a:rPr lang="ru-RU" sz="2400" spc="-15" dirty="0" smtClean="0">
                <a:latin typeface="Cambria"/>
                <a:cs typeface="Cambria"/>
              </a:rPr>
              <a:t>    </a:t>
            </a:r>
            <a:r>
              <a:rPr sz="2400" spc="-15" smtClean="0">
                <a:latin typeface="Cambria"/>
                <a:cs typeface="Cambria"/>
              </a:rPr>
              <a:t>Модель</a:t>
            </a:r>
            <a:r>
              <a:rPr sz="2400" smtClean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инженерного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образовательного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кластера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как</a:t>
            </a:r>
            <a:endParaRPr sz="2400">
              <a:latin typeface="Cambria"/>
              <a:cs typeface="Cambria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b="1" i="1" spc="-10" dirty="0">
                <a:latin typeface="Cambria"/>
                <a:cs typeface="Cambria"/>
              </a:rPr>
              <a:t>способа</a:t>
            </a:r>
            <a:r>
              <a:rPr sz="2400" b="1" i="1" spc="5" dirty="0">
                <a:latin typeface="Cambria"/>
                <a:cs typeface="Cambria"/>
              </a:rPr>
              <a:t> </a:t>
            </a:r>
            <a:r>
              <a:rPr sz="2400" b="1" i="1" spc="-5" dirty="0">
                <a:latin typeface="Cambria"/>
                <a:cs typeface="Cambria"/>
              </a:rPr>
              <a:t>реализации</a:t>
            </a:r>
            <a:r>
              <a:rPr sz="2400" b="1" i="1" spc="-20" dirty="0">
                <a:latin typeface="Cambria"/>
                <a:cs typeface="Cambria"/>
              </a:rPr>
              <a:t> </a:t>
            </a:r>
            <a:r>
              <a:rPr sz="2400" b="1" i="1" spc="-10" dirty="0">
                <a:latin typeface="Cambria"/>
                <a:cs typeface="Cambria"/>
              </a:rPr>
              <a:t>образовательной</a:t>
            </a:r>
            <a:r>
              <a:rPr sz="2400" b="1" i="1" spc="25" dirty="0">
                <a:latin typeface="Cambria"/>
                <a:cs typeface="Cambria"/>
              </a:rPr>
              <a:t> </a:t>
            </a:r>
            <a:r>
              <a:rPr sz="2400" b="1" i="1" spc="-10" dirty="0">
                <a:latin typeface="Cambria"/>
                <a:cs typeface="Cambria"/>
              </a:rPr>
              <a:t>услуги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tabLst>
                <a:tab pos="299720" algn="l"/>
              </a:tabLst>
            </a:pPr>
            <a:endParaRPr lang="ru-RU" sz="2450" spc="-5" dirty="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tabLst>
                <a:tab pos="299720" algn="l"/>
              </a:tabLst>
            </a:pPr>
            <a:r>
              <a:rPr lang="ru-RU" sz="2450" spc="-5" dirty="0">
                <a:latin typeface="Cambria"/>
                <a:cs typeface="Cambria"/>
              </a:rPr>
              <a:t> </a:t>
            </a:r>
            <a:r>
              <a:rPr lang="ru-RU" sz="2450" spc="-5" dirty="0" smtClean="0">
                <a:latin typeface="Cambria"/>
                <a:cs typeface="Cambria"/>
              </a:rPr>
              <a:t>   </a:t>
            </a:r>
            <a:r>
              <a:rPr sz="2400" spc="-5" smtClean="0">
                <a:latin typeface="Cambria"/>
                <a:cs typeface="Cambria"/>
              </a:rPr>
              <a:t>Предоставление</a:t>
            </a:r>
            <a:r>
              <a:rPr sz="2400" spc="-25" smtClean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возможности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получения</a:t>
            </a:r>
            <a:r>
              <a:rPr sz="2400" spc="20" dirty="0">
                <a:latin typeface="Cambria"/>
                <a:cs typeface="Cambria"/>
              </a:rPr>
              <a:t> </a:t>
            </a:r>
            <a:r>
              <a:rPr sz="2400" b="1" i="1" spc="-5" dirty="0">
                <a:latin typeface="Cambria"/>
                <a:cs typeface="Cambria"/>
              </a:rPr>
              <a:t>реального</a:t>
            </a:r>
            <a:endParaRPr sz="2400">
              <a:latin typeface="Cambria"/>
              <a:cs typeface="Cambria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b="1" i="1" spc="-5" dirty="0">
                <a:latin typeface="Cambria"/>
                <a:cs typeface="Cambria"/>
              </a:rPr>
              <a:t>опыта,</a:t>
            </a:r>
            <a:r>
              <a:rPr sz="2400" b="1" i="1" spc="-25" dirty="0">
                <a:latin typeface="Cambria"/>
                <a:cs typeface="Cambria"/>
              </a:rPr>
              <a:t> </a:t>
            </a:r>
            <a:r>
              <a:rPr sz="2400" b="1" i="1" spc="-10" dirty="0">
                <a:latin typeface="Cambria"/>
                <a:cs typeface="Cambria"/>
              </a:rPr>
              <a:t>знакомства</a:t>
            </a:r>
            <a:r>
              <a:rPr sz="2400" b="1" i="1" spc="10" dirty="0">
                <a:latin typeface="Cambria"/>
                <a:cs typeface="Cambria"/>
              </a:rPr>
              <a:t> </a:t>
            </a:r>
            <a:r>
              <a:rPr sz="2400" b="1" i="1">
                <a:latin typeface="Cambria"/>
                <a:cs typeface="Cambria"/>
              </a:rPr>
              <a:t>с</a:t>
            </a:r>
            <a:r>
              <a:rPr sz="2400" b="1" i="1" spc="-5">
                <a:latin typeface="Cambria"/>
                <a:cs typeface="Cambria"/>
              </a:rPr>
              <a:t> </a:t>
            </a:r>
            <a:r>
              <a:rPr sz="2400" b="1" i="1" spc="-10" smtClean="0">
                <a:latin typeface="Cambria"/>
                <a:cs typeface="Cambria"/>
              </a:rPr>
              <a:t>профессией</a:t>
            </a:r>
            <a:endParaRPr lang="ru-RU" sz="2400" b="1" i="1" spc="-10" dirty="0" smtClean="0">
              <a:latin typeface="Cambria"/>
              <a:cs typeface="Cambria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endParaRPr lang="ru-RU" sz="2400" b="1" i="1" spc="-10" dirty="0">
              <a:latin typeface="Cambria"/>
              <a:cs typeface="Cambria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lang="ru-RU" sz="2400" b="1" i="1" spc="-10" dirty="0" smtClean="0">
                <a:latin typeface="Cambria"/>
                <a:cs typeface="Cambria"/>
              </a:rPr>
              <a:t>Выбор индивидуальной профессиональной траектории</a:t>
            </a: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endParaRPr lang="ru-RU" sz="2400" b="1" i="1" spc="-10" dirty="0">
              <a:latin typeface="Cambria"/>
              <a:cs typeface="Cambria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lang="ru-RU" sz="2400" b="1" i="1" spc="-10" dirty="0" smtClean="0">
                <a:latin typeface="Cambria"/>
                <a:cs typeface="Cambria"/>
              </a:rPr>
              <a:t>Развитие малой Родины</a:t>
            </a: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endParaRPr sz="2400">
              <a:latin typeface="Cambria"/>
              <a:cs typeface="Cambria"/>
            </a:endParaRPr>
          </a:p>
        </p:txBody>
      </p:sp>
      <p:pic>
        <p:nvPicPr>
          <p:cNvPr id="5" name="Picture 2" descr="C:\Users\user\Desktop\z1L_lYkBQH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03" b="7353"/>
          <a:stretch/>
        </p:blipFill>
        <p:spPr bwMode="auto">
          <a:xfrm>
            <a:off x="8242936" y="0"/>
            <a:ext cx="901064" cy="10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C:\Users\Дарья\Desktop\23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724400"/>
            <a:ext cx="29718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33308" cy="5539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Выводы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492990"/>
          </a:xfrm>
        </p:spPr>
        <p:txBody>
          <a:bodyPr/>
          <a:lstStyle/>
          <a:p>
            <a:pPr algn="just"/>
            <a:r>
              <a:rPr lang="ru-RU" dirty="0" smtClean="0"/>
              <a:t>	Должна быть создана система в рамках которой дети не только будут изучать предметы на профильном или углубленном уровне, а у них будет формироваться инженерный склад мышления, дети смогут получить навыки практической деятельности,  получат объективное представление о профессии инженера.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648200" y="1676400"/>
            <a:ext cx="3977640" cy="2154436"/>
          </a:xfrm>
        </p:spPr>
        <p:txBody>
          <a:bodyPr/>
          <a:lstStyle/>
          <a:p>
            <a:pPr algn="just"/>
            <a:r>
              <a:rPr lang="ru-RU" sz="2000" dirty="0" smtClean="0"/>
              <a:t>	Проект преследует цель создания условий для саморазвития личности отвечающей запросам современного общества и экономики города и региона, обеспечивает получение  нового качества образования</a:t>
            </a:r>
            <a:endParaRPr lang="ru-RU" sz="2000" dirty="0"/>
          </a:p>
        </p:txBody>
      </p:sp>
      <p:pic>
        <p:nvPicPr>
          <p:cNvPr id="5" name="Picture 2" descr="C:\Users\user\Desktop\z1L_lYkBQH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03" b="7353"/>
          <a:stretch/>
        </p:blipFill>
        <p:spPr bwMode="auto">
          <a:xfrm>
            <a:off x="8242936" y="0"/>
            <a:ext cx="901064" cy="10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3" name="Picture 1" descr="C:\Users\Дарья\Desktop\1653400549_62-celes-club-p-fon-dlya-klastera-krasivie-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114799"/>
            <a:ext cx="5257800" cy="19812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33308" cy="5539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7037" y="685800"/>
            <a:ext cx="8305165" cy="483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7200" y="914400"/>
            <a:ext cx="3429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обосновании важности  проекта главным контекстом было высказывание древнеримского философа Сенеки, который отмечал, что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учимся не для школы, а для жизни!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Дарья\Desktop\803d7e340673080470cd9d392d5fe4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81000"/>
            <a:ext cx="4674523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Все мы </a:t>
            </a:r>
            <a:r>
              <a:rPr lang="ru-RU" sz="2400" b="1" dirty="0" smtClean="0">
                <a:solidFill>
                  <a:srgbClr val="FF0000"/>
                </a:solidFill>
              </a:rPr>
              <a:t>Родину</a:t>
            </a:r>
            <a:r>
              <a:rPr lang="ru-RU" sz="2400" b="1" dirty="0" smtClean="0">
                <a:solidFill>
                  <a:srgbClr val="002060"/>
                </a:solidFill>
              </a:rPr>
              <a:t> не выбираем, но нам просто друзья повезло,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</a:rPr>
              <a:t> этим милым березовым краем, где всегда, словно в детстве светло.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Город Пласт</a:t>
            </a:r>
            <a:r>
              <a:rPr lang="ru-RU" sz="2400" b="1" dirty="0" smtClean="0">
                <a:solidFill>
                  <a:srgbClr val="002060"/>
                </a:solidFill>
              </a:rPr>
              <a:t>-это наша судьба с ним и в радости мы и в печали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Золотая руда, золотые хлеба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И НАРОД ЗОЛОТОЙ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ПЛАСТОВЧАНЕ!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C:\Users\user\Desktop\plast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223483" cy="29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img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716" t="28615" r="3375" b="27546"/>
          <a:stretch/>
        </p:blipFill>
        <p:spPr bwMode="auto">
          <a:xfrm>
            <a:off x="4953000" y="0"/>
            <a:ext cx="2514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1603182311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23831"/>
            <a:ext cx="4114800" cy="27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z1L_lYkBQH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03" b="7353"/>
          <a:stretch/>
        </p:blipFill>
        <p:spPr bwMode="auto">
          <a:xfrm>
            <a:off x="7848600" y="0"/>
            <a:ext cx="1092855" cy="13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28761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33308" cy="55399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Новые национальные проекты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3088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«Молодежь России»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038600" cy="43088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«Кадры»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user\Desktop\z1L_lYkBQH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03" b="7353"/>
          <a:stretch/>
        </p:blipFill>
        <p:spPr bwMode="auto">
          <a:xfrm>
            <a:off x="8242936" y="0"/>
            <a:ext cx="901064" cy="10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53000" y="1676400"/>
            <a:ext cx="365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«…Именно сильный кадровый потенциал позволяет России успешно развиваться и уверенно отвечать на вызовы времени, адаптировать экономику к изменяющимся условиям, сохраняя высокий уровень и качество жизни людей..»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l="16471" t="17533" r="74117" b="60309"/>
          <a:stretch>
            <a:fillRect/>
          </a:stretch>
        </p:blipFill>
        <p:spPr bwMode="auto">
          <a:xfrm>
            <a:off x="7398571" y="4267200"/>
            <a:ext cx="1258646" cy="163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181600" y="4343400"/>
            <a:ext cx="205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Губернатор Челябинской области, Алексей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Текслер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16764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 smtClean="0"/>
              <a:t>«Молодежь – это опора сегодняшнего дня и будущее России!» </a:t>
            </a:r>
            <a:endParaRPr lang="ru-RU" sz="2800" i="1" dirty="0"/>
          </a:p>
        </p:txBody>
      </p:sp>
      <p:pic>
        <p:nvPicPr>
          <p:cNvPr id="1026" name="Picture 2" descr="C:\Users\Дарья\Desktop\putin_p62733.jpg"/>
          <p:cNvPicPr>
            <a:picLocks noChangeAspect="1" noChangeArrowheads="1"/>
          </p:cNvPicPr>
          <p:nvPr/>
        </p:nvPicPr>
        <p:blipFill>
          <a:blip r:embed="rId4"/>
          <a:srcRect l="15414" r="6114"/>
          <a:stretch>
            <a:fillRect/>
          </a:stretch>
        </p:blipFill>
        <p:spPr bwMode="auto">
          <a:xfrm>
            <a:off x="2209800" y="3505200"/>
            <a:ext cx="2514600" cy="26549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28600" y="3886201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Президент России,  Владимир Путин</a:t>
            </a:r>
            <a:endParaRPr lang="ru-RU" b="1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33308" cy="5539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Актуальность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305165" cy="3600986"/>
          </a:xfrm>
        </p:spPr>
        <p:txBody>
          <a:bodyPr/>
          <a:lstStyle/>
          <a:p>
            <a:pPr algn="ctr"/>
            <a:r>
              <a:rPr lang="ru-RU" sz="2400" dirty="0" smtClean="0"/>
              <a:t>	Важнейшим направлением деятельности современных учебных заведений является </a:t>
            </a:r>
            <a:r>
              <a:rPr lang="ru-RU" sz="2400" b="1" dirty="0" smtClean="0"/>
              <a:t>«Профессиональное  самоопределение  выпускников школ на рынке труда»</a:t>
            </a:r>
            <a:r>
              <a:rPr lang="ru-RU" sz="2400" dirty="0" smtClean="0"/>
              <a:t>,  в которую входят:</a:t>
            </a:r>
          </a:p>
          <a:p>
            <a:r>
              <a:rPr lang="ru-RU" sz="2400" dirty="0" smtClean="0"/>
              <a:t>- формирование личностной зрелости;</a:t>
            </a:r>
          </a:p>
          <a:p>
            <a:r>
              <a:rPr lang="ru-RU" sz="2400" dirty="0" smtClean="0"/>
              <a:t>- готовности молодежи к самореализации в профессиональной деятельности;</a:t>
            </a:r>
          </a:p>
          <a:p>
            <a:r>
              <a:rPr lang="ru-RU" sz="2400" dirty="0" smtClean="0"/>
              <a:t>- способности молодежи  эффективно действовать на рынке труда.</a:t>
            </a:r>
          </a:p>
          <a:p>
            <a:endParaRPr lang="ru-RU" dirty="0"/>
          </a:p>
        </p:txBody>
      </p:sp>
      <p:pic>
        <p:nvPicPr>
          <p:cNvPr id="4" name="Picture 35" descr="a9db39b6bba1fe715d82bccc15049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111869"/>
            <a:ext cx="2895600" cy="183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1" descr="загруже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038600"/>
            <a:ext cx="2571354" cy="200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33308" cy="8185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457200"/>
            <a:ext cx="4038600" cy="43088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ЦЕЛЬ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381000"/>
            <a:ext cx="4038600" cy="43088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ЗАДАЧА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14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419600"/>
            <a:ext cx="586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" y="14478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Повышения престижности инженерных специальностей, создания условия для осознанного выбора выпускниками профессиональной деятельности в рамках реализации модели инженерного кластера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29200" y="1371600"/>
            <a:ext cx="3352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лавная задача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сформировать комплекс компетенций у учащихся школы для осознанного выбора выпускниками профессиональной деятельности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s://catherineasquithgallery.com/uploads/posts/2021-02/1614364490_5-p-skachat-svetlii-fon-dlya-prezentatsii-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09774" y="0"/>
            <a:ext cx="9353774" cy="6857998"/>
          </a:xfrm>
          <a:prstGeom prst="rect">
            <a:avLst/>
          </a:prstGeom>
          <a:noFill/>
        </p:spPr>
      </p:pic>
      <p:grpSp>
        <p:nvGrpSpPr>
          <p:cNvPr id="2" name="Группа 6"/>
          <p:cNvGrpSpPr/>
          <p:nvPr/>
        </p:nvGrpSpPr>
        <p:grpSpPr>
          <a:xfrm>
            <a:off x="205831" y="0"/>
            <a:ext cx="8505992" cy="1643270"/>
            <a:chOff x="274441" y="0"/>
            <a:chExt cx="11341323" cy="1643270"/>
          </a:xfrm>
        </p:grpSpPr>
        <p:sp>
          <p:nvSpPr>
            <p:cNvPr id="6" name="object 6"/>
            <p:cNvSpPr txBox="1"/>
            <p:nvPr/>
          </p:nvSpPr>
          <p:spPr>
            <a:xfrm>
              <a:off x="1959806" y="181765"/>
              <a:ext cx="9224010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solidFill>
                    <a:srgbClr val="193F61"/>
                  </a:solidFill>
                  <a:latin typeface="Times New Roman"/>
                  <a:cs typeface="Times New Roman"/>
                </a:rPr>
                <a:t>ЧЕЛЯБИНСКИЙ ИНСТИТУТ </a:t>
              </a:r>
              <a:r>
                <a:rPr sz="1800" b="1" spc="-40" dirty="0">
                  <a:solidFill>
                    <a:srgbClr val="193F61"/>
                  </a:solidFill>
                  <a:latin typeface="Times New Roman"/>
                  <a:cs typeface="Times New Roman"/>
                </a:rPr>
                <a:t>РАЗВИТИЯ </a:t>
              </a:r>
              <a:r>
                <a:rPr sz="1800" b="1" spc="-10" dirty="0">
                  <a:solidFill>
                    <a:srgbClr val="193F61"/>
                  </a:solidFill>
                  <a:latin typeface="Times New Roman"/>
                  <a:cs typeface="Times New Roman"/>
                </a:rPr>
                <a:t>ПРОФЕССИОНАЛЬНОГО</a:t>
              </a:r>
              <a:r>
                <a:rPr sz="1800" b="1" spc="180" dirty="0">
                  <a:solidFill>
                    <a:srgbClr val="193F61"/>
                  </a:solidFill>
                  <a:latin typeface="Times New Roman"/>
                  <a:cs typeface="Times New Roman"/>
                </a:rPr>
                <a:t> </a:t>
              </a:r>
              <a:r>
                <a:rPr sz="1800" b="1" spc="-40" dirty="0">
                  <a:solidFill>
                    <a:srgbClr val="193F61"/>
                  </a:solidFill>
                  <a:latin typeface="Times New Roman"/>
                  <a:cs typeface="Times New Roman"/>
                </a:rPr>
                <a:t>ОБРАЗОВАНИЯ</a:t>
              </a:r>
              <a:endParaRPr sz="1800" dirty="0">
                <a:solidFill>
                  <a:srgbClr val="193F6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00164" y="663250"/>
              <a:ext cx="10515600" cy="29833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450574" y="784213"/>
              <a:ext cx="10548731" cy="13250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1363097" y="0"/>
              <a:ext cx="1" cy="1643270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274320" y="351418"/>
              <a:ext cx="0" cy="1110339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4441" y="121094"/>
              <a:ext cx="825723" cy="540991"/>
            </a:xfrm>
            <a:prstGeom prst="rect">
              <a:avLst/>
            </a:prstGeom>
          </p:spPr>
        </p:pic>
      </p:grp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CA9EB7AE-FAE6-42B2-A0EC-6BB9B5C816AA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1598044" y="6491589"/>
            <a:ext cx="5456806" cy="7396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A040E741-2AA6-416C-AC6A-E4C6AA09432C}"/>
              </a:ext>
            </a:extLst>
          </p:cNvPr>
          <p:cNvCxnSpPr>
            <a:cxnSpLocks/>
          </p:cNvCxnSpPr>
          <p:nvPr/>
        </p:nvCxnSpPr>
        <p:spPr>
          <a:xfrm>
            <a:off x="600487" y="6701130"/>
            <a:ext cx="6459827" cy="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ижний колонтитул 3">
            <a:extLst>
              <a:ext uri="{FF2B5EF4-FFF2-40B4-BE49-F238E27FC236}">
                <a16:creationId xmlns:a16="http://schemas.microsoft.com/office/drawing/2014/main" xmlns="" id="{BDE16007-A6C7-4174-91B3-431FA65C5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4850" y="6383867"/>
            <a:ext cx="1805243" cy="215444"/>
          </a:xfrm>
        </p:spPr>
        <p:txBody>
          <a:bodyPr/>
          <a:lstStyle/>
          <a:p>
            <a:r>
              <a:rPr lang="en-US" sz="1400" b="1" dirty="0">
                <a:solidFill>
                  <a:srgbClr val="193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http://www.chirpo.ru/</a:t>
            </a:r>
            <a:endParaRPr lang="ru-RU" sz="1400" b="1" dirty="0">
              <a:solidFill>
                <a:srgbClr val="193F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8755" t="15317" r="19116" b="8583"/>
          <a:stretch>
            <a:fillRect/>
          </a:stretch>
        </p:blipFill>
        <p:spPr bwMode="auto">
          <a:xfrm>
            <a:off x="589990" y="952500"/>
            <a:ext cx="2700008" cy="4064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17381" t="32381" r="25119" b="24476"/>
          <a:stretch>
            <a:fillRect/>
          </a:stretch>
        </p:blipFill>
        <p:spPr bwMode="auto">
          <a:xfrm>
            <a:off x="297601" y="2883049"/>
            <a:ext cx="3797400" cy="2374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501363" y="961690"/>
            <a:ext cx="5207794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Мониторинг эффективности организационно-педагогического сопровождения профессионального самоопределения обучающихся Челябинской области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9612" y="1990055"/>
            <a:ext cx="254452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Дошкольные образовательные организации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4479" y="2866803"/>
            <a:ext cx="236727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Общеобразовательные организации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03179" y="3753970"/>
            <a:ext cx="261789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дополнительного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2224" y="4620522"/>
            <a:ext cx="254578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Профессиональные образовательные организации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08324" y="5476539"/>
            <a:ext cx="30552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Муниципальные органы управления образованием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8525" y="5529432"/>
            <a:ext cx="2517290" cy="1200329"/>
          </a:xfrm>
          <a:prstGeom prst="rect">
            <a:avLst/>
          </a:prstGeom>
          <a:noFill/>
          <a:ln>
            <a:solidFill>
              <a:srgbClr val="183C5C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Выгрузка из ИС «Мониторинг профориентационной работы»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2880361" y="5712311"/>
            <a:ext cx="338866" cy="236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qrcoder.ru/code/?https%3A%2F%2Fchirpo.ru%2Ffiles%2F262%2F2023%2F%EF%E8%F1%FC%EC%EE%25204366_%CC%EE%ED%E8%F2%EE%F0%E8%ED%E3%2520%D1%EC%E5%ED%E0.pdf&amp;4&amp;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8863" y="5013063"/>
            <a:ext cx="1087237" cy="1449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94411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catherineasquithgallery.com/uploads/posts/2021-02/1614364490_5-p-skachat-svetlii-fon-dlya-prezentatsii-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1" y="609600"/>
            <a:ext cx="8331202" cy="6248400"/>
          </a:xfrm>
          <a:prstGeom prst="rect">
            <a:avLst/>
          </a:prstGeom>
          <a:noFill/>
        </p:spPr>
      </p:pic>
      <p:grpSp>
        <p:nvGrpSpPr>
          <p:cNvPr id="2" name="Группа 6"/>
          <p:cNvGrpSpPr/>
          <p:nvPr/>
        </p:nvGrpSpPr>
        <p:grpSpPr>
          <a:xfrm>
            <a:off x="205831" y="0"/>
            <a:ext cx="8176169" cy="1461757"/>
            <a:chOff x="274441" y="121094"/>
            <a:chExt cx="11341323" cy="1340663"/>
          </a:xfrm>
        </p:grpSpPr>
        <p:sp>
          <p:nvSpPr>
            <p:cNvPr id="6" name="object 6"/>
            <p:cNvSpPr txBox="1"/>
            <p:nvPr/>
          </p:nvSpPr>
          <p:spPr>
            <a:xfrm>
              <a:off x="1959806" y="181765"/>
              <a:ext cx="9224010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solidFill>
                    <a:srgbClr val="193F61"/>
                  </a:solidFill>
                  <a:latin typeface="Times New Roman"/>
                  <a:cs typeface="Times New Roman"/>
                </a:rPr>
                <a:t>ЧЕЛЯБИНСКИЙ ИНСТИТУТ </a:t>
              </a:r>
              <a:r>
                <a:rPr sz="1800" b="1" spc="-40" dirty="0">
                  <a:solidFill>
                    <a:srgbClr val="193F61"/>
                  </a:solidFill>
                  <a:latin typeface="Times New Roman"/>
                  <a:cs typeface="Times New Roman"/>
                </a:rPr>
                <a:t>РАЗВИТИЯ </a:t>
              </a:r>
              <a:r>
                <a:rPr sz="1800" b="1" spc="-10" dirty="0">
                  <a:solidFill>
                    <a:srgbClr val="193F61"/>
                  </a:solidFill>
                  <a:latin typeface="Times New Roman"/>
                  <a:cs typeface="Times New Roman"/>
                </a:rPr>
                <a:t>ПРОФЕССИОНАЛЬНОГО</a:t>
              </a:r>
              <a:r>
                <a:rPr sz="1800" b="1" spc="180" dirty="0">
                  <a:solidFill>
                    <a:srgbClr val="193F61"/>
                  </a:solidFill>
                  <a:latin typeface="Times New Roman"/>
                  <a:cs typeface="Times New Roman"/>
                </a:rPr>
                <a:t> </a:t>
              </a:r>
              <a:r>
                <a:rPr sz="1800" b="1" spc="-40" dirty="0">
                  <a:solidFill>
                    <a:srgbClr val="193F61"/>
                  </a:solidFill>
                  <a:latin typeface="Times New Roman"/>
                  <a:cs typeface="Times New Roman"/>
                </a:rPr>
                <a:t>ОБРАЗОВАНИЯ</a:t>
              </a:r>
              <a:endParaRPr sz="1800" dirty="0">
                <a:solidFill>
                  <a:srgbClr val="193F6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00164" y="663250"/>
              <a:ext cx="10515600" cy="29833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450574" y="784213"/>
              <a:ext cx="10548731" cy="13250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274320" y="351418"/>
              <a:ext cx="0" cy="1110339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4441" y="121094"/>
              <a:ext cx="825723" cy="540991"/>
            </a:xfrm>
            <a:prstGeom prst="rect">
              <a:avLst/>
            </a:prstGeom>
          </p:spPr>
        </p:pic>
      </p:grp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CA9EB7AE-FAE6-42B2-A0EC-6BB9B5C816AA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1598044" y="6491589"/>
            <a:ext cx="5456806" cy="7396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A040E741-2AA6-416C-AC6A-E4C6AA09432C}"/>
              </a:ext>
            </a:extLst>
          </p:cNvPr>
          <p:cNvCxnSpPr>
            <a:cxnSpLocks/>
          </p:cNvCxnSpPr>
          <p:nvPr/>
        </p:nvCxnSpPr>
        <p:spPr>
          <a:xfrm>
            <a:off x="600487" y="6701130"/>
            <a:ext cx="6459827" cy="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ижний колонтитул 3">
            <a:extLst>
              <a:ext uri="{FF2B5EF4-FFF2-40B4-BE49-F238E27FC236}">
                <a16:creationId xmlns:a16="http://schemas.microsoft.com/office/drawing/2014/main" xmlns="" id="{BDE16007-A6C7-4174-91B3-431FA65C5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4850" y="6383867"/>
            <a:ext cx="1805243" cy="215444"/>
          </a:xfrm>
        </p:spPr>
        <p:txBody>
          <a:bodyPr/>
          <a:lstStyle/>
          <a:p>
            <a:r>
              <a:rPr lang="en-US" sz="1400" b="1" dirty="0">
                <a:solidFill>
                  <a:srgbClr val="193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http://www.chirpo.ru/</a:t>
            </a:r>
            <a:endParaRPr lang="ru-RU" sz="1400" b="1" dirty="0">
              <a:solidFill>
                <a:srgbClr val="193F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57457757"/>
              </p:ext>
            </p:extLst>
          </p:nvPr>
        </p:nvGraphicFramePr>
        <p:xfrm>
          <a:off x="467957" y="1559860"/>
          <a:ext cx="2162288" cy="199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54366760"/>
              </p:ext>
            </p:extLst>
          </p:nvPr>
        </p:nvGraphicFramePr>
        <p:xfrm>
          <a:off x="5382299" y="1828800"/>
          <a:ext cx="1653203" cy="200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20969791"/>
              </p:ext>
            </p:extLst>
          </p:nvPr>
        </p:nvGraphicFramePr>
        <p:xfrm>
          <a:off x="871370" y="4173967"/>
          <a:ext cx="1371600" cy="187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77071438"/>
              </p:ext>
            </p:extLst>
          </p:nvPr>
        </p:nvGraphicFramePr>
        <p:xfrm>
          <a:off x="5115261" y="4346090"/>
          <a:ext cx="1549101" cy="1904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2171698" y="1656679"/>
          <a:ext cx="2628902" cy="197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113417" y="774552"/>
            <a:ext cx="714038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Охват обучающихся образовательных организаций Челябинской области мероприятиями сопровождения профессионального самоопределения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02323" y="1516717"/>
            <a:ext cx="2544520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Дошкольные образовательные организации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31259" y="3367143"/>
            <a:ext cx="45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41364" y="3358178"/>
            <a:ext cx="45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59040" y="1518509"/>
            <a:ext cx="2544520" cy="2769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Общеобразовательные организации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6714622" y="1645919"/>
          <a:ext cx="2313734" cy="2216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802406" y="3508786"/>
            <a:ext cx="45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88306" y="3564366"/>
            <a:ext cx="45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1056940" y="1295400"/>
            <a:ext cx="6334460" cy="9233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37" name="Диаграмма 36"/>
          <p:cNvGraphicFramePr/>
          <p:nvPr/>
        </p:nvGraphicFramePr>
        <p:xfrm>
          <a:off x="2421816" y="4163210"/>
          <a:ext cx="2209351" cy="200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284194" y="5929256"/>
            <a:ext cx="45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99186" y="5974080"/>
            <a:ext cx="45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79463" y="3852920"/>
            <a:ext cx="2544520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Организации дополнительного образования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Диаграмма 40"/>
          <p:cNvGraphicFramePr/>
          <p:nvPr/>
        </p:nvGraphicFramePr>
        <p:xfrm>
          <a:off x="6617298" y="4216997"/>
          <a:ext cx="2526703" cy="229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712311" y="4037592"/>
            <a:ext cx="2689412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Профессиональные образовательные организации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55341" y="6081657"/>
            <a:ext cx="45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57377" y="6137236"/>
            <a:ext cx="45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4411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79107"/>
            <a:ext cx="9142095" cy="4737100"/>
            <a:chOff x="0" y="579107"/>
            <a:chExt cx="9142095" cy="4737100"/>
          </a:xfrm>
        </p:grpSpPr>
        <p:sp>
          <p:nvSpPr>
            <p:cNvPr id="3" name="object 3"/>
            <p:cNvSpPr/>
            <p:nvPr/>
          </p:nvSpPr>
          <p:spPr>
            <a:xfrm>
              <a:off x="2576322" y="1341881"/>
              <a:ext cx="4069079" cy="3959860"/>
            </a:xfrm>
            <a:custGeom>
              <a:avLst/>
              <a:gdLst/>
              <a:ahLst/>
              <a:cxnLst/>
              <a:rect l="l" t="t" r="r" b="b"/>
              <a:pathLst>
                <a:path w="4069079" h="3959860">
                  <a:moveTo>
                    <a:pt x="0" y="1979676"/>
                  </a:moveTo>
                  <a:lnTo>
                    <a:pt x="571" y="1932271"/>
                  </a:lnTo>
                  <a:lnTo>
                    <a:pt x="2278" y="1885141"/>
                  </a:lnTo>
                  <a:lnTo>
                    <a:pt x="5108" y="1838295"/>
                  </a:lnTo>
                  <a:lnTo>
                    <a:pt x="9047" y="1791748"/>
                  </a:lnTo>
                  <a:lnTo>
                    <a:pt x="14082" y="1745512"/>
                  </a:lnTo>
                  <a:lnTo>
                    <a:pt x="20202" y="1699598"/>
                  </a:lnTo>
                  <a:lnTo>
                    <a:pt x="27394" y="1654020"/>
                  </a:lnTo>
                  <a:lnTo>
                    <a:pt x="35644" y="1608789"/>
                  </a:lnTo>
                  <a:lnTo>
                    <a:pt x="44940" y="1563919"/>
                  </a:lnTo>
                  <a:lnTo>
                    <a:pt x="55269" y="1519421"/>
                  </a:lnTo>
                  <a:lnTo>
                    <a:pt x="66618" y="1475308"/>
                  </a:lnTo>
                  <a:lnTo>
                    <a:pt x="78975" y="1431593"/>
                  </a:lnTo>
                  <a:lnTo>
                    <a:pt x="92327" y="1388287"/>
                  </a:lnTo>
                  <a:lnTo>
                    <a:pt x="106662" y="1345403"/>
                  </a:lnTo>
                  <a:lnTo>
                    <a:pt x="121965" y="1302954"/>
                  </a:lnTo>
                  <a:lnTo>
                    <a:pt x="138225" y="1260952"/>
                  </a:lnTo>
                  <a:lnTo>
                    <a:pt x="155430" y="1219409"/>
                  </a:lnTo>
                  <a:lnTo>
                    <a:pt x="173565" y="1178339"/>
                  </a:lnTo>
                  <a:lnTo>
                    <a:pt x="192619" y="1137752"/>
                  </a:lnTo>
                  <a:lnTo>
                    <a:pt x="212578" y="1097662"/>
                  </a:lnTo>
                  <a:lnTo>
                    <a:pt x="233430" y="1058081"/>
                  </a:lnTo>
                  <a:lnTo>
                    <a:pt x="255163" y="1019022"/>
                  </a:lnTo>
                  <a:lnTo>
                    <a:pt x="277763" y="980496"/>
                  </a:lnTo>
                  <a:lnTo>
                    <a:pt x="301217" y="942517"/>
                  </a:lnTo>
                  <a:lnTo>
                    <a:pt x="325514" y="905096"/>
                  </a:lnTo>
                  <a:lnTo>
                    <a:pt x="350639" y="868246"/>
                  </a:lnTo>
                  <a:lnTo>
                    <a:pt x="376581" y="831980"/>
                  </a:lnTo>
                  <a:lnTo>
                    <a:pt x="403327" y="796310"/>
                  </a:lnTo>
                  <a:lnTo>
                    <a:pt x="430864" y="761247"/>
                  </a:lnTo>
                  <a:lnTo>
                    <a:pt x="459179" y="726806"/>
                  </a:lnTo>
                  <a:lnTo>
                    <a:pt x="488259" y="692998"/>
                  </a:lnTo>
                  <a:lnTo>
                    <a:pt x="518092" y="659835"/>
                  </a:lnTo>
                  <a:lnTo>
                    <a:pt x="548665" y="627330"/>
                  </a:lnTo>
                  <a:lnTo>
                    <a:pt x="579965" y="595496"/>
                  </a:lnTo>
                  <a:lnTo>
                    <a:pt x="611979" y="564344"/>
                  </a:lnTo>
                  <a:lnTo>
                    <a:pt x="644695" y="533888"/>
                  </a:lnTo>
                  <a:lnTo>
                    <a:pt x="678101" y="504138"/>
                  </a:lnTo>
                  <a:lnTo>
                    <a:pt x="712182" y="475109"/>
                  </a:lnTo>
                  <a:lnTo>
                    <a:pt x="746927" y="446813"/>
                  </a:lnTo>
                  <a:lnTo>
                    <a:pt x="782322" y="419261"/>
                  </a:lnTo>
                  <a:lnTo>
                    <a:pt x="818356" y="392466"/>
                  </a:lnTo>
                  <a:lnTo>
                    <a:pt x="855014" y="366441"/>
                  </a:lnTo>
                  <a:lnTo>
                    <a:pt x="892285" y="341197"/>
                  </a:lnTo>
                  <a:lnTo>
                    <a:pt x="930156" y="316749"/>
                  </a:lnTo>
                  <a:lnTo>
                    <a:pt x="968614" y="293107"/>
                  </a:lnTo>
                  <a:lnTo>
                    <a:pt x="1007646" y="270284"/>
                  </a:lnTo>
                  <a:lnTo>
                    <a:pt x="1047239" y="248293"/>
                  </a:lnTo>
                  <a:lnTo>
                    <a:pt x="1087381" y="227145"/>
                  </a:lnTo>
                  <a:lnTo>
                    <a:pt x="1128059" y="206855"/>
                  </a:lnTo>
                  <a:lnTo>
                    <a:pt x="1169261" y="187433"/>
                  </a:lnTo>
                  <a:lnTo>
                    <a:pt x="1210972" y="168892"/>
                  </a:lnTo>
                  <a:lnTo>
                    <a:pt x="1253182" y="151245"/>
                  </a:lnTo>
                  <a:lnTo>
                    <a:pt x="1295876" y="134504"/>
                  </a:lnTo>
                  <a:lnTo>
                    <a:pt x="1339043" y="118682"/>
                  </a:lnTo>
                  <a:lnTo>
                    <a:pt x="1382669" y="103790"/>
                  </a:lnTo>
                  <a:lnTo>
                    <a:pt x="1426742" y="89842"/>
                  </a:lnTo>
                  <a:lnTo>
                    <a:pt x="1471248" y="76850"/>
                  </a:lnTo>
                  <a:lnTo>
                    <a:pt x="1516176" y="64825"/>
                  </a:lnTo>
                  <a:lnTo>
                    <a:pt x="1561513" y="53781"/>
                  </a:lnTo>
                  <a:lnTo>
                    <a:pt x="1607245" y="43730"/>
                  </a:lnTo>
                  <a:lnTo>
                    <a:pt x="1653360" y="34684"/>
                  </a:lnTo>
                  <a:lnTo>
                    <a:pt x="1699846" y="26657"/>
                  </a:lnTo>
                  <a:lnTo>
                    <a:pt x="1746689" y="19659"/>
                  </a:lnTo>
                  <a:lnTo>
                    <a:pt x="1793876" y="13703"/>
                  </a:lnTo>
                  <a:lnTo>
                    <a:pt x="1841396" y="8803"/>
                  </a:lnTo>
                  <a:lnTo>
                    <a:pt x="1889235" y="4970"/>
                  </a:lnTo>
                  <a:lnTo>
                    <a:pt x="1937380" y="2217"/>
                  </a:lnTo>
                  <a:lnTo>
                    <a:pt x="1985819" y="556"/>
                  </a:lnTo>
                  <a:lnTo>
                    <a:pt x="2034539" y="0"/>
                  </a:lnTo>
                  <a:lnTo>
                    <a:pt x="2083260" y="556"/>
                  </a:lnTo>
                  <a:lnTo>
                    <a:pt x="2131699" y="2217"/>
                  </a:lnTo>
                  <a:lnTo>
                    <a:pt x="2179844" y="4970"/>
                  </a:lnTo>
                  <a:lnTo>
                    <a:pt x="2227683" y="8803"/>
                  </a:lnTo>
                  <a:lnTo>
                    <a:pt x="2275203" y="13703"/>
                  </a:lnTo>
                  <a:lnTo>
                    <a:pt x="2322390" y="19659"/>
                  </a:lnTo>
                  <a:lnTo>
                    <a:pt x="2369233" y="26657"/>
                  </a:lnTo>
                  <a:lnTo>
                    <a:pt x="2415719" y="34684"/>
                  </a:lnTo>
                  <a:lnTo>
                    <a:pt x="2461834" y="43730"/>
                  </a:lnTo>
                  <a:lnTo>
                    <a:pt x="2507566" y="53781"/>
                  </a:lnTo>
                  <a:lnTo>
                    <a:pt x="2552903" y="64825"/>
                  </a:lnTo>
                  <a:lnTo>
                    <a:pt x="2597831" y="76850"/>
                  </a:lnTo>
                  <a:lnTo>
                    <a:pt x="2642337" y="89842"/>
                  </a:lnTo>
                  <a:lnTo>
                    <a:pt x="2686410" y="103790"/>
                  </a:lnTo>
                  <a:lnTo>
                    <a:pt x="2730036" y="118682"/>
                  </a:lnTo>
                  <a:lnTo>
                    <a:pt x="2773203" y="134504"/>
                  </a:lnTo>
                  <a:lnTo>
                    <a:pt x="2815897" y="151245"/>
                  </a:lnTo>
                  <a:lnTo>
                    <a:pt x="2858107" y="168892"/>
                  </a:lnTo>
                  <a:lnTo>
                    <a:pt x="2899818" y="187433"/>
                  </a:lnTo>
                  <a:lnTo>
                    <a:pt x="2941020" y="206855"/>
                  </a:lnTo>
                  <a:lnTo>
                    <a:pt x="2981698" y="227145"/>
                  </a:lnTo>
                  <a:lnTo>
                    <a:pt x="3021840" y="248293"/>
                  </a:lnTo>
                  <a:lnTo>
                    <a:pt x="3061433" y="270284"/>
                  </a:lnTo>
                  <a:lnTo>
                    <a:pt x="3100465" y="293107"/>
                  </a:lnTo>
                  <a:lnTo>
                    <a:pt x="3138923" y="316749"/>
                  </a:lnTo>
                  <a:lnTo>
                    <a:pt x="3176794" y="341197"/>
                  </a:lnTo>
                  <a:lnTo>
                    <a:pt x="3214065" y="366441"/>
                  </a:lnTo>
                  <a:lnTo>
                    <a:pt x="3250723" y="392466"/>
                  </a:lnTo>
                  <a:lnTo>
                    <a:pt x="3286757" y="419261"/>
                  </a:lnTo>
                  <a:lnTo>
                    <a:pt x="3322152" y="446813"/>
                  </a:lnTo>
                  <a:lnTo>
                    <a:pt x="3356897" y="475109"/>
                  </a:lnTo>
                  <a:lnTo>
                    <a:pt x="3390978" y="504138"/>
                  </a:lnTo>
                  <a:lnTo>
                    <a:pt x="3424384" y="533888"/>
                  </a:lnTo>
                  <a:lnTo>
                    <a:pt x="3457100" y="564344"/>
                  </a:lnTo>
                  <a:lnTo>
                    <a:pt x="3489114" y="595496"/>
                  </a:lnTo>
                  <a:lnTo>
                    <a:pt x="3520414" y="627330"/>
                  </a:lnTo>
                  <a:lnTo>
                    <a:pt x="3550987" y="659835"/>
                  </a:lnTo>
                  <a:lnTo>
                    <a:pt x="3580820" y="692998"/>
                  </a:lnTo>
                  <a:lnTo>
                    <a:pt x="3609900" y="726806"/>
                  </a:lnTo>
                  <a:lnTo>
                    <a:pt x="3638215" y="761247"/>
                  </a:lnTo>
                  <a:lnTo>
                    <a:pt x="3665752" y="796310"/>
                  </a:lnTo>
                  <a:lnTo>
                    <a:pt x="3692498" y="831980"/>
                  </a:lnTo>
                  <a:lnTo>
                    <a:pt x="3718440" y="868246"/>
                  </a:lnTo>
                  <a:lnTo>
                    <a:pt x="3743565" y="905096"/>
                  </a:lnTo>
                  <a:lnTo>
                    <a:pt x="3767862" y="942517"/>
                  </a:lnTo>
                  <a:lnTo>
                    <a:pt x="3791316" y="980496"/>
                  </a:lnTo>
                  <a:lnTo>
                    <a:pt x="3813916" y="1019022"/>
                  </a:lnTo>
                  <a:lnTo>
                    <a:pt x="3835649" y="1058081"/>
                  </a:lnTo>
                  <a:lnTo>
                    <a:pt x="3856501" y="1097662"/>
                  </a:lnTo>
                  <a:lnTo>
                    <a:pt x="3876460" y="1137752"/>
                  </a:lnTo>
                  <a:lnTo>
                    <a:pt x="3895514" y="1178339"/>
                  </a:lnTo>
                  <a:lnTo>
                    <a:pt x="3913649" y="1219409"/>
                  </a:lnTo>
                  <a:lnTo>
                    <a:pt x="3930854" y="1260952"/>
                  </a:lnTo>
                  <a:lnTo>
                    <a:pt x="3947114" y="1302954"/>
                  </a:lnTo>
                  <a:lnTo>
                    <a:pt x="3962417" y="1345403"/>
                  </a:lnTo>
                  <a:lnTo>
                    <a:pt x="3976752" y="1388287"/>
                  </a:lnTo>
                  <a:lnTo>
                    <a:pt x="3990104" y="1431593"/>
                  </a:lnTo>
                  <a:lnTo>
                    <a:pt x="4002461" y="1475308"/>
                  </a:lnTo>
                  <a:lnTo>
                    <a:pt x="4013810" y="1519421"/>
                  </a:lnTo>
                  <a:lnTo>
                    <a:pt x="4024139" y="1563919"/>
                  </a:lnTo>
                  <a:lnTo>
                    <a:pt x="4033435" y="1608789"/>
                  </a:lnTo>
                  <a:lnTo>
                    <a:pt x="4041685" y="1654020"/>
                  </a:lnTo>
                  <a:lnTo>
                    <a:pt x="4048877" y="1699598"/>
                  </a:lnTo>
                  <a:lnTo>
                    <a:pt x="4054997" y="1745512"/>
                  </a:lnTo>
                  <a:lnTo>
                    <a:pt x="4060032" y="1791748"/>
                  </a:lnTo>
                  <a:lnTo>
                    <a:pt x="4063971" y="1838295"/>
                  </a:lnTo>
                  <a:lnTo>
                    <a:pt x="4066801" y="1885141"/>
                  </a:lnTo>
                  <a:lnTo>
                    <a:pt x="4068508" y="1932271"/>
                  </a:lnTo>
                  <a:lnTo>
                    <a:pt x="4069079" y="1979676"/>
                  </a:lnTo>
                  <a:lnTo>
                    <a:pt x="4068508" y="2027080"/>
                  </a:lnTo>
                  <a:lnTo>
                    <a:pt x="4066801" y="2074210"/>
                  </a:lnTo>
                  <a:lnTo>
                    <a:pt x="4063971" y="2121056"/>
                  </a:lnTo>
                  <a:lnTo>
                    <a:pt x="4060032" y="2167603"/>
                  </a:lnTo>
                  <a:lnTo>
                    <a:pt x="4054997" y="2213839"/>
                  </a:lnTo>
                  <a:lnTo>
                    <a:pt x="4048877" y="2259753"/>
                  </a:lnTo>
                  <a:lnTo>
                    <a:pt x="4041685" y="2305331"/>
                  </a:lnTo>
                  <a:lnTo>
                    <a:pt x="4033435" y="2350562"/>
                  </a:lnTo>
                  <a:lnTo>
                    <a:pt x="4024139" y="2395432"/>
                  </a:lnTo>
                  <a:lnTo>
                    <a:pt x="4013810" y="2439930"/>
                  </a:lnTo>
                  <a:lnTo>
                    <a:pt x="4002461" y="2484043"/>
                  </a:lnTo>
                  <a:lnTo>
                    <a:pt x="3990104" y="2527758"/>
                  </a:lnTo>
                  <a:lnTo>
                    <a:pt x="3976752" y="2571064"/>
                  </a:lnTo>
                  <a:lnTo>
                    <a:pt x="3962417" y="2613948"/>
                  </a:lnTo>
                  <a:lnTo>
                    <a:pt x="3947114" y="2656397"/>
                  </a:lnTo>
                  <a:lnTo>
                    <a:pt x="3930854" y="2698399"/>
                  </a:lnTo>
                  <a:lnTo>
                    <a:pt x="3913649" y="2739942"/>
                  </a:lnTo>
                  <a:lnTo>
                    <a:pt x="3895514" y="2781012"/>
                  </a:lnTo>
                  <a:lnTo>
                    <a:pt x="3876460" y="2821599"/>
                  </a:lnTo>
                  <a:lnTo>
                    <a:pt x="3856501" y="2861689"/>
                  </a:lnTo>
                  <a:lnTo>
                    <a:pt x="3835649" y="2901270"/>
                  </a:lnTo>
                  <a:lnTo>
                    <a:pt x="3813916" y="2940329"/>
                  </a:lnTo>
                  <a:lnTo>
                    <a:pt x="3791316" y="2978855"/>
                  </a:lnTo>
                  <a:lnTo>
                    <a:pt x="3767862" y="3016834"/>
                  </a:lnTo>
                  <a:lnTo>
                    <a:pt x="3743565" y="3054255"/>
                  </a:lnTo>
                  <a:lnTo>
                    <a:pt x="3718440" y="3091105"/>
                  </a:lnTo>
                  <a:lnTo>
                    <a:pt x="3692498" y="3127371"/>
                  </a:lnTo>
                  <a:lnTo>
                    <a:pt x="3665752" y="3163041"/>
                  </a:lnTo>
                  <a:lnTo>
                    <a:pt x="3638215" y="3198104"/>
                  </a:lnTo>
                  <a:lnTo>
                    <a:pt x="3609900" y="3232545"/>
                  </a:lnTo>
                  <a:lnTo>
                    <a:pt x="3580820" y="3266353"/>
                  </a:lnTo>
                  <a:lnTo>
                    <a:pt x="3550987" y="3299516"/>
                  </a:lnTo>
                  <a:lnTo>
                    <a:pt x="3520414" y="3332021"/>
                  </a:lnTo>
                  <a:lnTo>
                    <a:pt x="3489114" y="3363855"/>
                  </a:lnTo>
                  <a:lnTo>
                    <a:pt x="3457100" y="3395007"/>
                  </a:lnTo>
                  <a:lnTo>
                    <a:pt x="3424384" y="3425463"/>
                  </a:lnTo>
                  <a:lnTo>
                    <a:pt x="3390978" y="3455213"/>
                  </a:lnTo>
                  <a:lnTo>
                    <a:pt x="3356897" y="3484242"/>
                  </a:lnTo>
                  <a:lnTo>
                    <a:pt x="3322152" y="3512538"/>
                  </a:lnTo>
                  <a:lnTo>
                    <a:pt x="3286757" y="3540090"/>
                  </a:lnTo>
                  <a:lnTo>
                    <a:pt x="3250723" y="3566885"/>
                  </a:lnTo>
                  <a:lnTo>
                    <a:pt x="3214065" y="3592910"/>
                  </a:lnTo>
                  <a:lnTo>
                    <a:pt x="3176794" y="3618154"/>
                  </a:lnTo>
                  <a:lnTo>
                    <a:pt x="3138923" y="3642602"/>
                  </a:lnTo>
                  <a:lnTo>
                    <a:pt x="3100465" y="3666244"/>
                  </a:lnTo>
                  <a:lnTo>
                    <a:pt x="3061433" y="3689067"/>
                  </a:lnTo>
                  <a:lnTo>
                    <a:pt x="3021840" y="3711058"/>
                  </a:lnTo>
                  <a:lnTo>
                    <a:pt x="2981698" y="3732206"/>
                  </a:lnTo>
                  <a:lnTo>
                    <a:pt x="2941020" y="3752496"/>
                  </a:lnTo>
                  <a:lnTo>
                    <a:pt x="2899818" y="3771918"/>
                  </a:lnTo>
                  <a:lnTo>
                    <a:pt x="2858107" y="3790459"/>
                  </a:lnTo>
                  <a:lnTo>
                    <a:pt x="2815897" y="3808106"/>
                  </a:lnTo>
                  <a:lnTo>
                    <a:pt x="2773203" y="3824847"/>
                  </a:lnTo>
                  <a:lnTo>
                    <a:pt x="2730036" y="3840669"/>
                  </a:lnTo>
                  <a:lnTo>
                    <a:pt x="2686410" y="3855561"/>
                  </a:lnTo>
                  <a:lnTo>
                    <a:pt x="2642337" y="3869509"/>
                  </a:lnTo>
                  <a:lnTo>
                    <a:pt x="2597831" y="3882501"/>
                  </a:lnTo>
                  <a:lnTo>
                    <a:pt x="2552903" y="3894526"/>
                  </a:lnTo>
                  <a:lnTo>
                    <a:pt x="2507566" y="3905570"/>
                  </a:lnTo>
                  <a:lnTo>
                    <a:pt x="2461834" y="3915621"/>
                  </a:lnTo>
                  <a:lnTo>
                    <a:pt x="2415719" y="3924667"/>
                  </a:lnTo>
                  <a:lnTo>
                    <a:pt x="2369233" y="3932694"/>
                  </a:lnTo>
                  <a:lnTo>
                    <a:pt x="2322390" y="3939692"/>
                  </a:lnTo>
                  <a:lnTo>
                    <a:pt x="2275203" y="3945648"/>
                  </a:lnTo>
                  <a:lnTo>
                    <a:pt x="2227683" y="3950548"/>
                  </a:lnTo>
                  <a:lnTo>
                    <a:pt x="2179844" y="3954381"/>
                  </a:lnTo>
                  <a:lnTo>
                    <a:pt x="2131699" y="3957134"/>
                  </a:lnTo>
                  <a:lnTo>
                    <a:pt x="2083260" y="3958795"/>
                  </a:lnTo>
                  <a:lnTo>
                    <a:pt x="2034539" y="3959352"/>
                  </a:lnTo>
                  <a:lnTo>
                    <a:pt x="1985819" y="3958795"/>
                  </a:lnTo>
                  <a:lnTo>
                    <a:pt x="1937380" y="3957134"/>
                  </a:lnTo>
                  <a:lnTo>
                    <a:pt x="1889235" y="3954381"/>
                  </a:lnTo>
                  <a:lnTo>
                    <a:pt x="1841396" y="3950548"/>
                  </a:lnTo>
                  <a:lnTo>
                    <a:pt x="1793876" y="3945648"/>
                  </a:lnTo>
                  <a:lnTo>
                    <a:pt x="1746689" y="3939692"/>
                  </a:lnTo>
                  <a:lnTo>
                    <a:pt x="1699846" y="3932694"/>
                  </a:lnTo>
                  <a:lnTo>
                    <a:pt x="1653360" y="3924667"/>
                  </a:lnTo>
                  <a:lnTo>
                    <a:pt x="1607245" y="3915621"/>
                  </a:lnTo>
                  <a:lnTo>
                    <a:pt x="1561513" y="3905570"/>
                  </a:lnTo>
                  <a:lnTo>
                    <a:pt x="1516176" y="3894526"/>
                  </a:lnTo>
                  <a:lnTo>
                    <a:pt x="1471248" y="3882501"/>
                  </a:lnTo>
                  <a:lnTo>
                    <a:pt x="1426742" y="3869509"/>
                  </a:lnTo>
                  <a:lnTo>
                    <a:pt x="1382669" y="3855561"/>
                  </a:lnTo>
                  <a:lnTo>
                    <a:pt x="1339043" y="3840669"/>
                  </a:lnTo>
                  <a:lnTo>
                    <a:pt x="1295876" y="3824847"/>
                  </a:lnTo>
                  <a:lnTo>
                    <a:pt x="1253182" y="3808106"/>
                  </a:lnTo>
                  <a:lnTo>
                    <a:pt x="1210972" y="3790459"/>
                  </a:lnTo>
                  <a:lnTo>
                    <a:pt x="1169261" y="3771918"/>
                  </a:lnTo>
                  <a:lnTo>
                    <a:pt x="1128059" y="3752496"/>
                  </a:lnTo>
                  <a:lnTo>
                    <a:pt x="1087381" y="3732206"/>
                  </a:lnTo>
                  <a:lnTo>
                    <a:pt x="1047239" y="3711058"/>
                  </a:lnTo>
                  <a:lnTo>
                    <a:pt x="1007646" y="3689067"/>
                  </a:lnTo>
                  <a:lnTo>
                    <a:pt x="968614" y="3666244"/>
                  </a:lnTo>
                  <a:lnTo>
                    <a:pt x="930156" y="3642602"/>
                  </a:lnTo>
                  <a:lnTo>
                    <a:pt x="892285" y="3618154"/>
                  </a:lnTo>
                  <a:lnTo>
                    <a:pt x="855014" y="3592910"/>
                  </a:lnTo>
                  <a:lnTo>
                    <a:pt x="818356" y="3566885"/>
                  </a:lnTo>
                  <a:lnTo>
                    <a:pt x="782322" y="3540090"/>
                  </a:lnTo>
                  <a:lnTo>
                    <a:pt x="746927" y="3512538"/>
                  </a:lnTo>
                  <a:lnTo>
                    <a:pt x="712182" y="3484242"/>
                  </a:lnTo>
                  <a:lnTo>
                    <a:pt x="678101" y="3455213"/>
                  </a:lnTo>
                  <a:lnTo>
                    <a:pt x="644695" y="3425463"/>
                  </a:lnTo>
                  <a:lnTo>
                    <a:pt x="611979" y="3395007"/>
                  </a:lnTo>
                  <a:lnTo>
                    <a:pt x="579965" y="3363855"/>
                  </a:lnTo>
                  <a:lnTo>
                    <a:pt x="548665" y="3332021"/>
                  </a:lnTo>
                  <a:lnTo>
                    <a:pt x="518092" y="3299516"/>
                  </a:lnTo>
                  <a:lnTo>
                    <a:pt x="488259" y="3266353"/>
                  </a:lnTo>
                  <a:lnTo>
                    <a:pt x="459179" y="3232545"/>
                  </a:lnTo>
                  <a:lnTo>
                    <a:pt x="430864" y="3198104"/>
                  </a:lnTo>
                  <a:lnTo>
                    <a:pt x="403327" y="3163041"/>
                  </a:lnTo>
                  <a:lnTo>
                    <a:pt x="376581" y="3127371"/>
                  </a:lnTo>
                  <a:lnTo>
                    <a:pt x="350639" y="3091105"/>
                  </a:lnTo>
                  <a:lnTo>
                    <a:pt x="325514" y="3054255"/>
                  </a:lnTo>
                  <a:lnTo>
                    <a:pt x="301217" y="3016834"/>
                  </a:lnTo>
                  <a:lnTo>
                    <a:pt x="277763" y="2978855"/>
                  </a:lnTo>
                  <a:lnTo>
                    <a:pt x="255163" y="2940329"/>
                  </a:lnTo>
                  <a:lnTo>
                    <a:pt x="233430" y="2901270"/>
                  </a:lnTo>
                  <a:lnTo>
                    <a:pt x="212578" y="2861689"/>
                  </a:lnTo>
                  <a:lnTo>
                    <a:pt x="192619" y="2821599"/>
                  </a:lnTo>
                  <a:lnTo>
                    <a:pt x="173565" y="2781012"/>
                  </a:lnTo>
                  <a:lnTo>
                    <a:pt x="155430" y="2739942"/>
                  </a:lnTo>
                  <a:lnTo>
                    <a:pt x="138225" y="2698399"/>
                  </a:lnTo>
                  <a:lnTo>
                    <a:pt x="121965" y="2656397"/>
                  </a:lnTo>
                  <a:lnTo>
                    <a:pt x="106662" y="2613948"/>
                  </a:lnTo>
                  <a:lnTo>
                    <a:pt x="92327" y="2571064"/>
                  </a:lnTo>
                  <a:lnTo>
                    <a:pt x="78975" y="2527758"/>
                  </a:lnTo>
                  <a:lnTo>
                    <a:pt x="66618" y="2484043"/>
                  </a:lnTo>
                  <a:lnTo>
                    <a:pt x="55269" y="2439930"/>
                  </a:lnTo>
                  <a:lnTo>
                    <a:pt x="44940" y="2395432"/>
                  </a:lnTo>
                  <a:lnTo>
                    <a:pt x="35644" y="2350562"/>
                  </a:lnTo>
                  <a:lnTo>
                    <a:pt x="27394" y="2305331"/>
                  </a:lnTo>
                  <a:lnTo>
                    <a:pt x="20202" y="2259753"/>
                  </a:lnTo>
                  <a:lnTo>
                    <a:pt x="14082" y="2213839"/>
                  </a:lnTo>
                  <a:lnTo>
                    <a:pt x="9047" y="2167603"/>
                  </a:lnTo>
                  <a:lnTo>
                    <a:pt x="5108" y="2121056"/>
                  </a:lnTo>
                  <a:lnTo>
                    <a:pt x="2278" y="2074210"/>
                  </a:lnTo>
                  <a:lnTo>
                    <a:pt x="571" y="2027080"/>
                  </a:lnTo>
                  <a:lnTo>
                    <a:pt x="0" y="1979676"/>
                  </a:lnTo>
                  <a:close/>
                </a:path>
              </a:pathLst>
            </a:custGeom>
            <a:ln w="28956">
              <a:solidFill>
                <a:srgbClr val="5258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9107"/>
              <a:ext cx="9141714" cy="89688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0561" y="759333"/>
            <a:ext cx="62611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-5" dirty="0">
                <a:solidFill>
                  <a:srgbClr val="FF0000"/>
                </a:solidFill>
                <a:latin typeface="Cambria"/>
                <a:cs typeface="Cambria"/>
              </a:rPr>
              <a:t>Инженерный</a:t>
            </a:r>
            <a:r>
              <a:rPr sz="2700" b="0" spc="-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700" b="0" dirty="0">
                <a:solidFill>
                  <a:srgbClr val="FF0000"/>
                </a:solidFill>
                <a:latin typeface="Cambria"/>
                <a:cs typeface="Cambria"/>
              </a:rPr>
              <a:t>образовательный</a:t>
            </a:r>
            <a:r>
              <a:rPr sz="2700" b="0" spc="-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700" b="0" dirty="0">
                <a:solidFill>
                  <a:srgbClr val="FF0000"/>
                </a:solidFill>
                <a:latin typeface="Cambria"/>
                <a:cs typeface="Cambria"/>
              </a:rPr>
              <a:t>кластер</a:t>
            </a:r>
            <a:endParaRPr sz="2700">
              <a:solidFill>
                <a:srgbClr val="FF0000"/>
              </a:solidFill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26865" y="1266189"/>
            <a:ext cx="1820545" cy="668020"/>
            <a:chOff x="3626865" y="1266189"/>
            <a:chExt cx="1820545" cy="668020"/>
          </a:xfrm>
        </p:grpSpPr>
        <p:sp>
          <p:nvSpPr>
            <p:cNvPr id="7" name="object 7"/>
            <p:cNvSpPr/>
            <p:nvPr/>
          </p:nvSpPr>
          <p:spPr>
            <a:xfrm>
              <a:off x="3637025" y="1276349"/>
              <a:ext cx="1800225" cy="647700"/>
            </a:xfrm>
            <a:custGeom>
              <a:avLst/>
              <a:gdLst/>
              <a:ahLst/>
              <a:cxnLst/>
              <a:rect l="l" t="t" r="r" b="b"/>
              <a:pathLst>
                <a:path w="1800225" h="647700">
                  <a:moveTo>
                    <a:pt x="1691894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1691894" y="647700"/>
                  </a:lnTo>
                  <a:lnTo>
                    <a:pt x="1733889" y="639208"/>
                  </a:lnTo>
                  <a:lnTo>
                    <a:pt x="1768205" y="616061"/>
                  </a:lnTo>
                  <a:lnTo>
                    <a:pt x="1791352" y="581745"/>
                  </a:lnTo>
                  <a:lnTo>
                    <a:pt x="1799844" y="539750"/>
                  </a:lnTo>
                  <a:lnTo>
                    <a:pt x="1799844" y="107950"/>
                  </a:lnTo>
                  <a:lnTo>
                    <a:pt x="1791352" y="65954"/>
                  </a:lnTo>
                  <a:lnTo>
                    <a:pt x="1768205" y="31638"/>
                  </a:lnTo>
                  <a:lnTo>
                    <a:pt x="1733889" y="8491"/>
                  </a:lnTo>
                  <a:lnTo>
                    <a:pt x="1691894" y="0"/>
                  </a:lnTo>
                  <a:close/>
                </a:path>
              </a:pathLst>
            </a:custGeom>
            <a:solidFill>
              <a:srgbClr val="71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37025" y="1276349"/>
              <a:ext cx="1800225" cy="647700"/>
            </a:xfrm>
            <a:custGeom>
              <a:avLst/>
              <a:gdLst/>
              <a:ahLst/>
              <a:cxnLst/>
              <a:rect l="l" t="t" r="r" b="b"/>
              <a:pathLst>
                <a:path w="1800225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1691894" y="0"/>
                  </a:lnTo>
                  <a:lnTo>
                    <a:pt x="1733889" y="8491"/>
                  </a:lnTo>
                  <a:lnTo>
                    <a:pt x="1768205" y="31638"/>
                  </a:lnTo>
                  <a:lnTo>
                    <a:pt x="1791352" y="65954"/>
                  </a:lnTo>
                  <a:lnTo>
                    <a:pt x="1799844" y="107950"/>
                  </a:lnTo>
                  <a:lnTo>
                    <a:pt x="1799844" y="539750"/>
                  </a:lnTo>
                  <a:lnTo>
                    <a:pt x="1791352" y="581745"/>
                  </a:lnTo>
                  <a:lnTo>
                    <a:pt x="1768205" y="616061"/>
                  </a:lnTo>
                  <a:lnTo>
                    <a:pt x="1733889" y="639208"/>
                  </a:lnTo>
                  <a:lnTo>
                    <a:pt x="1691894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9812">
              <a:solidFill>
                <a:srgbClr val="5258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342257" y="1434795"/>
            <a:ext cx="3898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ВУЗ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6020" y="2942831"/>
            <a:ext cx="1896618" cy="95937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527418" y="3233673"/>
            <a:ext cx="1357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600"/>
                </a:solidFill>
                <a:latin typeface="Calibri"/>
                <a:cs typeface="Calibri"/>
              </a:rPr>
              <a:t>Предприятия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7908" y="1993392"/>
            <a:ext cx="5224780" cy="2806065"/>
            <a:chOff x="787908" y="1993392"/>
            <a:chExt cx="5224780" cy="280606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8772" y="1993392"/>
              <a:ext cx="2883407" cy="28056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908" y="2953499"/>
              <a:ext cx="2116074" cy="97765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128775" y="3062986"/>
            <a:ext cx="14363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600"/>
                </a:solidFill>
                <a:latin typeface="Calibri"/>
                <a:cs typeface="Calibri"/>
              </a:rPr>
              <a:t>Колледжи,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6600"/>
                </a:solidFill>
                <a:latin typeface="Calibri"/>
                <a:cs typeface="Calibri"/>
              </a:rPr>
              <a:t>система</a:t>
            </a:r>
            <a:r>
              <a:rPr sz="2000" b="1" spc="-9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600"/>
                </a:solidFill>
                <a:latin typeface="Calibri"/>
                <a:cs typeface="Calibri"/>
              </a:rPr>
              <a:t>СПО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60647" y="4968240"/>
            <a:ext cx="1819910" cy="668020"/>
            <a:chOff x="3660647" y="4968240"/>
            <a:chExt cx="1819910" cy="668020"/>
          </a:xfrm>
        </p:grpSpPr>
        <p:sp>
          <p:nvSpPr>
            <p:cNvPr id="17" name="object 17"/>
            <p:cNvSpPr/>
            <p:nvPr/>
          </p:nvSpPr>
          <p:spPr>
            <a:xfrm>
              <a:off x="3670553" y="4978146"/>
              <a:ext cx="1800225" cy="647700"/>
            </a:xfrm>
            <a:custGeom>
              <a:avLst/>
              <a:gdLst/>
              <a:ahLst/>
              <a:cxnLst/>
              <a:rect l="l" t="t" r="r" b="b"/>
              <a:pathLst>
                <a:path w="1800225" h="647700">
                  <a:moveTo>
                    <a:pt x="1691894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49"/>
                  </a:lnTo>
                  <a:lnTo>
                    <a:pt x="0" y="539749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699"/>
                  </a:lnTo>
                  <a:lnTo>
                    <a:pt x="1691894" y="647699"/>
                  </a:lnTo>
                  <a:lnTo>
                    <a:pt x="1733889" y="639208"/>
                  </a:lnTo>
                  <a:lnTo>
                    <a:pt x="1768205" y="616061"/>
                  </a:lnTo>
                  <a:lnTo>
                    <a:pt x="1791352" y="581745"/>
                  </a:lnTo>
                  <a:lnTo>
                    <a:pt x="1799844" y="539749"/>
                  </a:lnTo>
                  <a:lnTo>
                    <a:pt x="1799844" y="107949"/>
                  </a:lnTo>
                  <a:lnTo>
                    <a:pt x="1791352" y="65954"/>
                  </a:lnTo>
                  <a:lnTo>
                    <a:pt x="1768205" y="31638"/>
                  </a:lnTo>
                  <a:lnTo>
                    <a:pt x="1733889" y="8491"/>
                  </a:lnTo>
                  <a:lnTo>
                    <a:pt x="1691894" y="0"/>
                  </a:lnTo>
                  <a:close/>
                </a:path>
              </a:pathLst>
            </a:custGeom>
            <a:solidFill>
              <a:srgbClr val="71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70553" y="4978146"/>
              <a:ext cx="1800225" cy="647700"/>
            </a:xfrm>
            <a:custGeom>
              <a:avLst/>
              <a:gdLst/>
              <a:ahLst/>
              <a:cxnLst/>
              <a:rect l="l" t="t" r="r" b="b"/>
              <a:pathLst>
                <a:path w="1800225" h="647700">
                  <a:moveTo>
                    <a:pt x="0" y="107949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1691894" y="0"/>
                  </a:lnTo>
                  <a:lnTo>
                    <a:pt x="1733889" y="8491"/>
                  </a:lnTo>
                  <a:lnTo>
                    <a:pt x="1768205" y="31638"/>
                  </a:lnTo>
                  <a:lnTo>
                    <a:pt x="1791352" y="65954"/>
                  </a:lnTo>
                  <a:lnTo>
                    <a:pt x="1799844" y="107949"/>
                  </a:lnTo>
                  <a:lnTo>
                    <a:pt x="1799844" y="539749"/>
                  </a:lnTo>
                  <a:lnTo>
                    <a:pt x="1791352" y="581745"/>
                  </a:lnTo>
                  <a:lnTo>
                    <a:pt x="1768205" y="616061"/>
                  </a:lnTo>
                  <a:lnTo>
                    <a:pt x="1733889" y="639208"/>
                  </a:lnTo>
                  <a:lnTo>
                    <a:pt x="1691894" y="647699"/>
                  </a:lnTo>
                  <a:lnTo>
                    <a:pt x="107950" y="647699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49"/>
                  </a:lnTo>
                  <a:lnTo>
                    <a:pt x="0" y="107949"/>
                  </a:lnTo>
                  <a:close/>
                </a:path>
              </a:pathLst>
            </a:custGeom>
            <a:ln w="19812">
              <a:solidFill>
                <a:srgbClr val="5258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73473" y="5137530"/>
            <a:ext cx="795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ШКО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1" name="Picture 2" descr="C:\Users\user\Desktop\z1L_lYkBQH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03" b="7353"/>
          <a:stretch/>
        </p:blipFill>
        <p:spPr bwMode="auto">
          <a:xfrm>
            <a:off x="8242936" y="0"/>
            <a:ext cx="901064" cy="10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79107"/>
            <a:ext cx="9142095" cy="4737100"/>
            <a:chOff x="0" y="579107"/>
            <a:chExt cx="9142095" cy="4737100"/>
          </a:xfrm>
        </p:grpSpPr>
        <p:sp>
          <p:nvSpPr>
            <p:cNvPr id="3" name="object 3"/>
            <p:cNvSpPr/>
            <p:nvPr/>
          </p:nvSpPr>
          <p:spPr>
            <a:xfrm>
              <a:off x="2576322" y="1341881"/>
              <a:ext cx="4069079" cy="3959860"/>
            </a:xfrm>
            <a:custGeom>
              <a:avLst/>
              <a:gdLst/>
              <a:ahLst/>
              <a:cxnLst/>
              <a:rect l="l" t="t" r="r" b="b"/>
              <a:pathLst>
                <a:path w="4069079" h="3959860">
                  <a:moveTo>
                    <a:pt x="0" y="1979676"/>
                  </a:moveTo>
                  <a:lnTo>
                    <a:pt x="571" y="1932271"/>
                  </a:lnTo>
                  <a:lnTo>
                    <a:pt x="2278" y="1885141"/>
                  </a:lnTo>
                  <a:lnTo>
                    <a:pt x="5108" y="1838295"/>
                  </a:lnTo>
                  <a:lnTo>
                    <a:pt x="9047" y="1791748"/>
                  </a:lnTo>
                  <a:lnTo>
                    <a:pt x="14082" y="1745512"/>
                  </a:lnTo>
                  <a:lnTo>
                    <a:pt x="20202" y="1699598"/>
                  </a:lnTo>
                  <a:lnTo>
                    <a:pt x="27394" y="1654020"/>
                  </a:lnTo>
                  <a:lnTo>
                    <a:pt x="35644" y="1608789"/>
                  </a:lnTo>
                  <a:lnTo>
                    <a:pt x="44940" y="1563919"/>
                  </a:lnTo>
                  <a:lnTo>
                    <a:pt x="55269" y="1519421"/>
                  </a:lnTo>
                  <a:lnTo>
                    <a:pt x="66618" y="1475308"/>
                  </a:lnTo>
                  <a:lnTo>
                    <a:pt x="78975" y="1431593"/>
                  </a:lnTo>
                  <a:lnTo>
                    <a:pt x="92327" y="1388287"/>
                  </a:lnTo>
                  <a:lnTo>
                    <a:pt x="106662" y="1345403"/>
                  </a:lnTo>
                  <a:lnTo>
                    <a:pt x="121965" y="1302954"/>
                  </a:lnTo>
                  <a:lnTo>
                    <a:pt x="138225" y="1260952"/>
                  </a:lnTo>
                  <a:lnTo>
                    <a:pt x="155430" y="1219409"/>
                  </a:lnTo>
                  <a:lnTo>
                    <a:pt x="173565" y="1178339"/>
                  </a:lnTo>
                  <a:lnTo>
                    <a:pt x="192619" y="1137752"/>
                  </a:lnTo>
                  <a:lnTo>
                    <a:pt x="212578" y="1097662"/>
                  </a:lnTo>
                  <a:lnTo>
                    <a:pt x="233430" y="1058081"/>
                  </a:lnTo>
                  <a:lnTo>
                    <a:pt x="255163" y="1019022"/>
                  </a:lnTo>
                  <a:lnTo>
                    <a:pt x="277763" y="980496"/>
                  </a:lnTo>
                  <a:lnTo>
                    <a:pt x="301217" y="942517"/>
                  </a:lnTo>
                  <a:lnTo>
                    <a:pt x="325514" y="905096"/>
                  </a:lnTo>
                  <a:lnTo>
                    <a:pt x="350639" y="868246"/>
                  </a:lnTo>
                  <a:lnTo>
                    <a:pt x="376581" y="831980"/>
                  </a:lnTo>
                  <a:lnTo>
                    <a:pt x="403327" y="796310"/>
                  </a:lnTo>
                  <a:lnTo>
                    <a:pt x="430864" y="761247"/>
                  </a:lnTo>
                  <a:lnTo>
                    <a:pt x="459179" y="726806"/>
                  </a:lnTo>
                  <a:lnTo>
                    <a:pt x="488259" y="692998"/>
                  </a:lnTo>
                  <a:lnTo>
                    <a:pt x="518092" y="659835"/>
                  </a:lnTo>
                  <a:lnTo>
                    <a:pt x="548665" y="627330"/>
                  </a:lnTo>
                  <a:lnTo>
                    <a:pt x="579965" y="595496"/>
                  </a:lnTo>
                  <a:lnTo>
                    <a:pt x="611979" y="564344"/>
                  </a:lnTo>
                  <a:lnTo>
                    <a:pt x="644695" y="533888"/>
                  </a:lnTo>
                  <a:lnTo>
                    <a:pt x="678101" y="504138"/>
                  </a:lnTo>
                  <a:lnTo>
                    <a:pt x="712182" y="475109"/>
                  </a:lnTo>
                  <a:lnTo>
                    <a:pt x="746927" y="446813"/>
                  </a:lnTo>
                  <a:lnTo>
                    <a:pt x="782322" y="419261"/>
                  </a:lnTo>
                  <a:lnTo>
                    <a:pt x="818356" y="392466"/>
                  </a:lnTo>
                  <a:lnTo>
                    <a:pt x="855014" y="366441"/>
                  </a:lnTo>
                  <a:lnTo>
                    <a:pt x="892285" y="341197"/>
                  </a:lnTo>
                  <a:lnTo>
                    <a:pt x="930156" y="316749"/>
                  </a:lnTo>
                  <a:lnTo>
                    <a:pt x="968614" y="293107"/>
                  </a:lnTo>
                  <a:lnTo>
                    <a:pt x="1007646" y="270284"/>
                  </a:lnTo>
                  <a:lnTo>
                    <a:pt x="1047239" y="248293"/>
                  </a:lnTo>
                  <a:lnTo>
                    <a:pt x="1087381" y="227145"/>
                  </a:lnTo>
                  <a:lnTo>
                    <a:pt x="1128059" y="206855"/>
                  </a:lnTo>
                  <a:lnTo>
                    <a:pt x="1169261" y="187433"/>
                  </a:lnTo>
                  <a:lnTo>
                    <a:pt x="1210972" y="168892"/>
                  </a:lnTo>
                  <a:lnTo>
                    <a:pt x="1253182" y="151245"/>
                  </a:lnTo>
                  <a:lnTo>
                    <a:pt x="1295876" y="134504"/>
                  </a:lnTo>
                  <a:lnTo>
                    <a:pt x="1339043" y="118682"/>
                  </a:lnTo>
                  <a:lnTo>
                    <a:pt x="1382669" y="103790"/>
                  </a:lnTo>
                  <a:lnTo>
                    <a:pt x="1426742" y="89842"/>
                  </a:lnTo>
                  <a:lnTo>
                    <a:pt x="1471248" y="76850"/>
                  </a:lnTo>
                  <a:lnTo>
                    <a:pt x="1516176" y="64825"/>
                  </a:lnTo>
                  <a:lnTo>
                    <a:pt x="1561513" y="53781"/>
                  </a:lnTo>
                  <a:lnTo>
                    <a:pt x="1607245" y="43730"/>
                  </a:lnTo>
                  <a:lnTo>
                    <a:pt x="1653360" y="34684"/>
                  </a:lnTo>
                  <a:lnTo>
                    <a:pt x="1699846" y="26657"/>
                  </a:lnTo>
                  <a:lnTo>
                    <a:pt x="1746689" y="19659"/>
                  </a:lnTo>
                  <a:lnTo>
                    <a:pt x="1793876" y="13703"/>
                  </a:lnTo>
                  <a:lnTo>
                    <a:pt x="1841396" y="8803"/>
                  </a:lnTo>
                  <a:lnTo>
                    <a:pt x="1889235" y="4970"/>
                  </a:lnTo>
                  <a:lnTo>
                    <a:pt x="1937380" y="2217"/>
                  </a:lnTo>
                  <a:lnTo>
                    <a:pt x="1985819" y="556"/>
                  </a:lnTo>
                  <a:lnTo>
                    <a:pt x="2034539" y="0"/>
                  </a:lnTo>
                  <a:lnTo>
                    <a:pt x="2083260" y="556"/>
                  </a:lnTo>
                  <a:lnTo>
                    <a:pt x="2131699" y="2217"/>
                  </a:lnTo>
                  <a:lnTo>
                    <a:pt x="2179844" y="4970"/>
                  </a:lnTo>
                  <a:lnTo>
                    <a:pt x="2227683" y="8803"/>
                  </a:lnTo>
                  <a:lnTo>
                    <a:pt x="2275203" y="13703"/>
                  </a:lnTo>
                  <a:lnTo>
                    <a:pt x="2322390" y="19659"/>
                  </a:lnTo>
                  <a:lnTo>
                    <a:pt x="2369233" y="26657"/>
                  </a:lnTo>
                  <a:lnTo>
                    <a:pt x="2415719" y="34684"/>
                  </a:lnTo>
                  <a:lnTo>
                    <a:pt x="2461834" y="43730"/>
                  </a:lnTo>
                  <a:lnTo>
                    <a:pt x="2507566" y="53781"/>
                  </a:lnTo>
                  <a:lnTo>
                    <a:pt x="2552903" y="64825"/>
                  </a:lnTo>
                  <a:lnTo>
                    <a:pt x="2597831" y="76850"/>
                  </a:lnTo>
                  <a:lnTo>
                    <a:pt x="2642337" y="89842"/>
                  </a:lnTo>
                  <a:lnTo>
                    <a:pt x="2686410" y="103790"/>
                  </a:lnTo>
                  <a:lnTo>
                    <a:pt x="2730036" y="118682"/>
                  </a:lnTo>
                  <a:lnTo>
                    <a:pt x="2773203" y="134504"/>
                  </a:lnTo>
                  <a:lnTo>
                    <a:pt x="2815897" y="151245"/>
                  </a:lnTo>
                  <a:lnTo>
                    <a:pt x="2858107" y="168892"/>
                  </a:lnTo>
                  <a:lnTo>
                    <a:pt x="2899818" y="187433"/>
                  </a:lnTo>
                  <a:lnTo>
                    <a:pt x="2941020" y="206855"/>
                  </a:lnTo>
                  <a:lnTo>
                    <a:pt x="2981698" y="227145"/>
                  </a:lnTo>
                  <a:lnTo>
                    <a:pt x="3021840" y="248293"/>
                  </a:lnTo>
                  <a:lnTo>
                    <a:pt x="3061433" y="270284"/>
                  </a:lnTo>
                  <a:lnTo>
                    <a:pt x="3100465" y="293107"/>
                  </a:lnTo>
                  <a:lnTo>
                    <a:pt x="3138923" y="316749"/>
                  </a:lnTo>
                  <a:lnTo>
                    <a:pt x="3176794" y="341197"/>
                  </a:lnTo>
                  <a:lnTo>
                    <a:pt x="3214065" y="366441"/>
                  </a:lnTo>
                  <a:lnTo>
                    <a:pt x="3250723" y="392466"/>
                  </a:lnTo>
                  <a:lnTo>
                    <a:pt x="3286757" y="419261"/>
                  </a:lnTo>
                  <a:lnTo>
                    <a:pt x="3322152" y="446813"/>
                  </a:lnTo>
                  <a:lnTo>
                    <a:pt x="3356897" y="475109"/>
                  </a:lnTo>
                  <a:lnTo>
                    <a:pt x="3390978" y="504138"/>
                  </a:lnTo>
                  <a:lnTo>
                    <a:pt x="3424384" y="533888"/>
                  </a:lnTo>
                  <a:lnTo>
                    <a:pt x="3457100" y="564344"/>
                  </a:lnTo>
                  <a:lnTo>
                    <a:pt x="3489114" y="595496"/>
                  </a:lnTo>
                  <a:lnTo>
                    <a:pt x="3520414" y="627330"/>
                  </a:lnTo>
                  <a:lnTo>
                    <a:pt x="3550987" y="659835"/>
                  </a:lnTo>
                  <a:lnTo>
                    <a:pt x="3580820" y="692998"/>
                  </a:lnTo>
                  <a:lnTo>
                    <a:pt x="3609900" y="726806"/>
                  </a:lnTo>
                  <a:lnTo>
                    <a:pt x="3638215" y="761247"/>
                  </a:lnTo>
                  <a:lnTo>
                    <a:pt x="3665752" y="796310"/>
                  </a:lnTo>
                  <a:lnTo>
                    <a:pt x="3692498" y="831980"/>
                  </a:lnTo>
                  <a:lnTo>
                    <a:pt x="3718440" y="868246"/>
                  </a:lnTo>
                  <a:lnTo>
                    <a:pt x="3743565" y="905096"/>
                  </a:lnTo>
                  <a:lnTo>
                    <a:pt x="3767862" y="942517"/>
                  </a:lnTo>
                  <a:lnTo>
                    <a:pt x="3791316" y="980496"/>
                  </a:lnTo>
                  <a:lnTo>
                    <a:pt x="3813916" y="1019022"/>
                  </a:lnTo>
                  <a:lnTo>
                    <a:pt x="3835649" y="1058081"/>
                  </a:lnTo>
                  <a:lnTo>
                    <a:pt x="3856501" y="1097662"/>
                  </a:lnTo>
                  <a:lnTo>
                    <a:pt x="3876460" y="1137752"/>
                  </a:lnTo>
                  <a:lnTo>
                    <a:pt x="3895514" y="1178339"/>
                  </a:lnTo>
                  <a:lnTo>
                    <a:pt x="3913649" y="1219409"/>
                  </a:lnTo>
                  <a:lnTo>
                    <a:pt x="3930854" y="1260952"/>
                  </a:lnTo>
                  <a:lnTo>
                    <a:pt x="3947114" y="1302954"/>
                  </a:lnTo>
                  <a:lnTo>
                    <a:pt x="3962417" y="1345403"/>
                  </a:lnTo>
                  <a:lnTo>
                    <a:pt x="3976752" y="1388287"/>
                  </a:lnTo>
                  <a:lnTo>
                    <a:pt x="3990104" y="1431593"/>
                  </a:lnTo>
                  <a:lnTo>
                    <a:pt x="4002461" y="1475308"/>
                  </a:lnTo>
                  <a:lnTo>
                    <a:pt x="4013810" y="1519421"/>
                  </a:lnTo>
                  <a:lnTo>
                    <a:pt x="4024139" y="1563919"/>
                  </a:lnTo>
                  <a:lnTo>
                    <a:pt x="4033435" y="1608789"/>
                  </a:lnTo>
                  <a:lnTo>
                    <a:pt x="4041685" y="1654020"/>
                  </a:lnTo>
                  <a:lnTo>
                    <a:pt x="4048877" y="1699598"/>
                  </a:lnTo>
                  <a:lnTo>
                    <a:pt x="4054997" y="1745512"/>
                  </a:lnTo>
                  <a:lnTo>
                    <a:pt x="4060032" y="1791748"/>
                  </a:lnTo>
                  <a:lnTo>
                    <a:pt x="4063971" y="1838295"/>
                  </a:lnTo>
                  <a:lnTo>
                    <a:pt x="4066801" y="1885141"/>
                  </a:lnTo>
                  <a:lnTo>
                    <a:pt x="4068508" y="1932271"/>
                  </a:lnTo>
                  <a:lnTo>
                    <a:pt x="4069079" y="1979676"/>
                  </a:lnTo>
                  <a:lnTo>
                    <a:pt x="4068508" y="2027080"/>
                  </a:lnTo>
                  <a:lnTo>
                    <a:pt x="4066801" y="2074210"/>
                  </a:lnTo>
                  <a:lnTo>
                    <a:pt x="4063971" y="2121056"/>
                  </a:lnTo>
                  <a:lnTo>
                    <a:pt x="4060032" y="2167603"/>
                  </a:lnTo>
                  <a:lnTo>
                    <a:pt x="4054997" y="2213839"/>
                  </a:lnTo>
                  <a:lnTo>
                    <a:pt x="4048877" y="2259753"/>
                  </a:lnTo>
                  <a:lnTo>
                    <a:pt x="4041685" y="2305331"/>
                  </a:lnTo>
                  <a:lnTo>
                    <a:pt x="4033435" y="2350562"/>
                  </a:lnTo>
                  <a:lnTo>
                    <a:pt x="4024139" y="2395432"/>
                  </a:lnTo>
                  <a:lnTo>
                    <a:pt x="4013810" y="2439930"/>
                  </a:lnTo>
                  <a:lnTo>
                    <a:pt x="4002461" y="2484043"/>
                  </a:lnTo>
                  <a:lnTo>
                    <a:pt x="3990104" y="2527758"/>
                  </a:lnTo>
                  <a:lnTo>
                    <a:pt x="3976752" y="2571064"/>
                  </a:lnTo>
                  <a:lnTo>
                    <a:pt x="3962417" y="2613948"/>
                  </a:lnTo>
                  <a:lnTo>
                    <a:pt x="3947114" y="2656397"/>
                  </a:lnTo>
                  <a:lnTo>
                    <a:pt x="3930854" y="2698399"/>
                  </a:lnTo>
                  <a:lnTo>
                    <a:pt x="3913649" y="2739942"/>
                  </a:lnTo>
                  <a:lnTo>
                    <a:pt x="3895514" y="2781012"/>
                  </a:lnTo>
                  <a:lnTo>
                    <a:pt x="3876460" y="2821599"/>
                  </a:lnTo>
                  <a:lnTo>
                    <a:pt x="3856501" y="2861689"/>
                  </a:lnTo>
                  <a:lnTo>
                    <a:pt x="3835649" y="2901270"/>
                  </a:lnTo>
                  <a:lnTo>
                    <a:pt x="3813916" y="2940329"/>
                  </a:lnTo>
                  <a:lnTo>
                    <a:pt x="3791316" y="2978855"/>
                  </a:lnTo>
                  <a:lnTo>
                    <a:pt x="3767862" y="3016834"/>
                  </a:lnTo>
                  <a:lnTo>
                    <a:pt x="3743565" y="3054255"/>
                  </a:lnTo>
                  <a:lnTo>
                    <a:pt x="3718440" y="3091105"/>
                  </a:lnTo>
                  <a:lnTo>
                    <a:pt x="3692498" y="3127371"/>
                  </a:lnTo>
                  <a:lnTo>
                    <a:pt x="3665752" y="3163041"/>
                  </a:lnTo>
                  <a:lnTo>
                    <a:pt x="3638215" y="3198104"/>
                  </a:lnTo>
                  <a:lnTo>
                    <a:pt x="3609900" y="3232545"/>
                  </a:lnTo>
                  <a:lnTo>
                    <a:pt x="3580820" y="3266353"/>
                  </a:lnTo>
                  <a:lnTo>
                    <a:pt x="3550987" y="3299516"/>
                  </a:lnTo>
                  <a:lnTo>
                    <a:pt x="3520414" y="3332021"/>
                  </a:lnTo>
                  <a:lnTo>
                    <a:pt x="3489114" y="3363855"/>
                  </a:lnTo>
                  <a:lnTo>
                    <a:pt x="3457100" y="3395007"/>
                  </a:lnTo>
                  <a:lnTo>
                    <a:pt x="3424384" y="3425463"/>
                  </a:lnTo>
                  <a:lnTo>
                    <a:pt x="3390978" y="3455213"/>
                  </a:lnTo>
                  <a:lnTo>
                    <a:pt x="3356897" y="3484242"/>
                  </a:lnTo>
                  <a:lnTo>
                    <a:pt x="3322152" y="3512538"/>
                  </a:lnTo>
                  <a:lnTo>
                    <a:pt x="3286757" y="3540090"/>
                  </a:lnTo>
                  <a:lnTo>
                    <a:pt x="3250723" y="3566885"/>
                  </a:lnTo>
                  <a:lnTo>
                    <a:pt x="3214065" y="3592910"/>
                  </a:lnTo>
                  <a:lnTo>
                    <a:pt x="3176794" y="3618154"/>
                  </a:lnTo>
                  <a:lnTo>
                    <a:pt x="3138923" y="3642602"/>
                  </a:lnTo>
                  <a:lnTo>
                    <a:pt x="3100465" y="3666244"/>
                  </a:lnTo>
                  <a:lnTo>
                    <a:pt x="3061433" y="3689067"/>
                  </a:lnTo>
                  <a:lnTo>
                    <a:pt x="3021840" y="3711058"/>
                  </a:lnTo>
                  <a:lnTo>
                    <a:pt x="2981698" y="3732206"/>
                  </a:lnTo>
                  <a:lnTo>
                    <a:pt x="2941020" y="3752496"/>
                  </a:lnTo>
                  <a:lnTo>
                    <a:pt x="2899818" y="3771918"/>
                  </a:lnTo>
                  <a:lnTo>
                    <a:pt x="2858107" y="3790459"/>
                  </a:lnTo>
                  <a:lnTo>
                    <a:pt x="2815897" y="3808106"/>
                  </a:lnTo>
                  <a:lnTo>
                    <a:pt x="2773203" y="3824847"/>
                  </a:lnTo>
                  <a:lnTo>
                    <a:pt x="2730036" y="3840669"/>
                  </a:lnTo>
                  <a:lnTo>
                    <a:pt x="2686410" y="3855561"/>
                  </a:lnTo>
                  <a:lnTo>
                    <a:pt x="2642337" y="3869509"/>
                  </a:lnTo>
                  <a:lnTo>
                    <a:pt x="2597831" y="3882501"/>
                  </a:lnTo>
                  <a:lnTo>
                    <a:pt x="2552903" y="3894526"/>
                  </a:lnTo>
                  <a:lnTo>
                    <a:pt x="2507566" y="3905570"/>
                  </a:lnTo>
                  <a:lnTo>
                    <a:pt x="2461834" y="3915621"/>
                  </a:lnTo>
                  <a:lnTo>
                    <a:pt x="2415719" y="3924667"/>
                  </a:lnTo>
                  <a:lnTo>
                    <a:pt x="2369233" y="3932694"/>
                  </a:lnTo>
                  <a:lnTo>
                    <a:pt x="2322390" y="3939692"/>
                  </a:lnTo>
                  <a:lnTo>
                    <a:pt x="2275203" y="3945648"/>
                  </a:lnTo>
                  <a:lnTo>
                    <a:pt x="2227683" y="3950548"/>
                  </a:lnTo>
                  <a:lnTo>
                    <a:pt x="2179844" y="3954381"/>
                  </a:lnTo>
                  <a:lnTo>
                    <a:pt x="2131699" y="3957134"/>
                  </a:lnTo>
                  <a:lnTo>
                    <a:pt x="2083260" y="3958795"/>
                  </a:lnTo>
                  <a:lnTo>
                    <a:pt x="2034539" y="3959352"/>
                  </a:lnTo>
                  <a:lnTo>
                    <a:pt x="1985819" y="3958795"/>
                  </a:lnTo>
                  <a:lnTo>
                    <a:pt x="1937380" y="3957134"/>
                  </a:lnTo>
                  <a:lnTo>
                    <a:pt x="1889235" y="3954381"/>
                  </a:lnTo>
                  <a:lnTo>
                    <a:pt x="1841396" y="3950548"/>
                  </a:lnTo>
                  <a:lnTo>
                    <a:pt x="1793876" y="3945648"/>
                  </a:lnTo>
                  <a:lnTo>
                    <a:pt x="1746689" y="3939692"/>
                  </a:lnTo>
                  <a:lnTo>
                    <a:pt x="1699846" y="3932694"/>
                  </a:lnTo>
                  <a:lnTo>
                    <a:pt x="1653360" y="3924667"/>
                  </a:lnTo>
                  <a:lnTo>
                    <a:pt x="1607245" y="3915621"/>
                  </a:lnTo>
                  <a:lnTo>
                    <a:pt x="1561513" y="3905570"/>
                  </a:lnTo>
                  <a:lnTo>
                    <a:pt x="1516176" y="3894526"/>
                  </a:lnTo>
                  <a:lnTo>
                    <a:pt x="1471248" y="3882501"/>
                  </a:lnTo>
                  <a:lnTo>
                    <a:pt x="1426742" y="3869509"/>
                  </a:lnTo>
                  <a:lnTo>
                    <a:pt x="1382669" y="3855561"/>
                  </a:lnTo>
                  <a:lnTo>
                    <a:pt x="1339043" y="3840669"/>
                  </a:lnTo>
                  <a:lnTo>
                    <a:pt x="1295876" y="3824847"/>
                  </a:lnTo>
                  <a:lnTo>
                    <a:pt x="1253182" y="3808106"/>
                  </a:lnTo>
                  <a:lnTo>
                    <a:pt x="1210972" y="3790459"/>
                  </a:lnTo>
                  <a:lnTo>
                    <a:pt x="1169261" y="3771918"/>
                  </a:lnTo>
                  <a:lnTo>
                    <a:pt x="1128059" y="3752496"/>
                  </a:lnTo>
                  <a:lnTo>
                    <a:pt x="1087381" y="3732206"/>
                  </a:lnTo>
                  <a:lnTo>
                    <a:pt x="1047239" y="3711058"/>
                  </a:lnTo>
                  <a:lnTo>
                    <a:pt x="1007646" y="3689067"/>
                  </a:lnTo>
                  <a:lnTo>
                    <a:pt x="968614" y="3666244"/>
                  </a:lnTo>
                  <a:lnTo>
                    <a:pt x="930156" y="3642602"/>
                  </a:lnTo>
                  <a:lnTo>
                    <a:pt x="892285" y="3618154"/>
                  </a:lnTo>
                  <a:lnTo>
                    <a:pt x="855014" y="3592910"/>
                  </a:lnTo>
                  <a:lnTo>
                    <a:pt x="818356" y="3566885"/>
                  </a:lnTo>
                  <a:lnTo>
                    <a:pt x="782322" y="3540090"/>
                  </a:lnTo>
                  <a:lnTo>
                    <a:pt x="746927" y="3512538"/>
                  </a:lnTo>
                  <a:lnTo>
                    <a:pt x="712182" y="3484242"/>
                  </a:lnTo>
                  <a:lnTo>
                    <a:pt x="678101" y="3455213"/>
                  </a:lnTo>
                  <a:lnTo>
                    <a:pt x="644695" y="3425463"/>
                  </a:lnTo>
                  <a:lnTo>
                    <a:pt x="611979" y="3395007"/>
                  </a:lnTo>
                  <a:lnTo>
                    <a:pt x="579965" y="3363855"/>
                  </a:lnTo>
                  <a:lnTo>
                    <a:pt x="548665" y="3332021"/>
                  </a:lnTo>
                  <a:lnTo>
                    <a:pt x="518092" y="3299516"/>
                  </a:lnTo>
                  <a:lnTo>
                    <a:pt x="488259" y="3266353"/>
                  </a:lnTo>
                  <a:lnTo>
                    <a:pt x="459179" y="3232545"/>
                  </a:lnTo>
                  <a:lnTo>
                    <a:pt x="430864" y="3198104"/>
                  </a:lnTo>
                  <a:lnTo>
                    <a:pt x="403327" y="3163041"/>
                  </a:lnTo>
                  <a:lnTo>
                    <a:pt x="376581" y="3127371"/>
                  </a:lnTo>
                  <a:lnTo>
                    <a:pt x="350639" y="3091105"/>
                  </a:lnTo>
                  <a:lnTo>
                    <a:pt x="325514" y="3054255"/>
                  </a:lnTo>
                  <a:lnTo>
                    <a:pt x="301217" y="3016834"/>
                  </a:lnTo>
                  <a:lnTo>
                    <a:pt x="277763" y="2978855"/>
                  </a:lnTo>
                  <a:lnTo>
                    <a:pt x="255163" y="2940329"/>
                  </a:lnTo>
                  <a:lnTo>
                    <a:pt x="233430" y="2901270"/>
                  </a:lnTo>
                  <a:lnTo>
                    <a:pt x="212578" y="2861689"/>
                  </a:lnTo>
                  <a:lnTo>
                    <a:pt x="192619" y="2821599"/>
                  </a:lnTo>
                  <a:lnTo>
                    <a:pt x="173565" y="2781012"/>
                  </a:lnTo>
                  <a:lnTo>
                    <a:pt x="155430" y="2739942"/>
                  </a:lnTo>
                  <a:lnTo>
                    <a:pt x="138225" y="2698399"/>
                  </a:lnTo>
                  <a:lnTo>
                    <a:pt x="121965" y="2656397"/>
                  </a:lnTo>
                  <a:lnTo>
                    <a:pt x="106662" y="2613948"/>
                  </a:lnTo>
                  <a:lnTo>
                    <a:pt x="92327" y="2571064"/>
                  </a:lnTo>
                  <a:lnTo>
                    <a:pt x="78975" y="2527758"/>
                  </a:lnTo>
                  <a:lnTo>
                    <a:pt x="66618" y="2484043"/>
                  </a:lnTo>
                  <a:lnTo>
                    <a:pt x="55269" y="2439930"/>
                  </a:lnTo>
                  <a:lnTo>
                    <a:pt x="44940" y="2395432"/>
                  </a:lnTo>
                  <a:lnTo>
                    <a:pt x="35644" y="2350562"/>
                  </a:lnTo>
                  <a:lnTo>
                    <a:pt x="27394" y="2305331"/>
                  </a:lnTo>
                  <a:lnTo>
                    <a:pt x="20202" y="2259753"/>
                  </a:lnTo>
                  <a:lnTo>
                    <a:pt x="14082" y="2213839"/>
                  </a:lnTo>
                  <a:lnTo>
                    <a:pt x="9047" y="2167603"/>
                  </a:lnTo>
                  <a:lnTo>
                    <a:pt x="5108" y="2121056"/>
                  </a:lnTo>
                  <a:lnTo>
                    <a:pt x="2278" y="2074210"/>
                  </a:lnTo>
                  <a:lnTo>
                    <a:pt x="571" y="2027080"/>
                  </a:lnTo>
                  <a:lnTo>
                    <a:pt x="0" y="1979676"/>
                  </a:lnTo>
                  <a:close/>
                </a:path>
              </a:pathLst>
            </a:custGeom>
            <a:ln w="28956">
              <a:solidFill>
                <a:srgbClr val="5258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9107"/>
              <a:ext cx="9141714" cy="89688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0561" y="759333"/>
            <a:ext cx="62611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-5" dirty="0">
                <a:solidFill>
                  <a:srgbClr val="FF0000"/>
                </a:solidFill>
                <a:latin typeface="Cambria"/>
                <a:cs typeface="Cambria"/>
              </a:rPr>
              <a:t>Инженерный</a:t>
            </a:r>
            <a:r>
              <a:rPr sz="2700" b="0" spc="-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700" b="0" dirty="0">
                <a:solidFill>
                  <a:srgbClr val="FF0000"/>
                </a:solidFill>
                <a:latin typeface="Cambria"/>
                <a:cs typeface="Cambria"/>
              </a:rPr>
              <a:t>образовательный</a:t>
            </a:r>
            <a:r>
              <a:rPr sz="2700" b="0" spc="-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700" b="0" dirty="0">
                <a:solidFill>
                  <a:srgbClr val="FF0000"/>
                </a:solidFill>
                <a:latin typeface="Cambria"/>
                <a:cs typeface="Cambria"/>
              </a:rPr>
              <a:t>кластер</a:t>
            </a:r>
            <a:endParaRPr sz="2700">
              <a:solidFill>
                <a:srgbClr val="FF0000"/>
              </a:solidFill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26865" y="1266189"/>
            <a:ext cx="1820545" cy="668020"/>
            <a:chOff x="3626865" y="1266189"/>
            <a:chExt cx="1820545" cy="668020"/>
          </a:xfrm>
        </p:grpSpPr>
        <p:sp>
          <p:nvSpPr>
            <p:cNvPr id="7" name="object 7"/>
            <p:cNvSpPr/>
            <p:nvPr/>
          </p:nvSpPr>
          <p:spPr>
            <a:xfrm>
              <a:off x="3637025" y="1276349"/>
              <a:ext cx="1800225" cy="647700"/>
            </a:xfrm>
            <a:custGeom>
              <a:avLst/>
              <a:gdLst/>
              <a:ahLst/>
              <a:cxnLst/>
              <a:rect l="l" t="t" r="r" b="b"/>
              <a:pathLst>
                <a:path w="1800225" h="647700">
                  <a:moveTo>
                    <a:pt x="1691894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1691894" y="647700"/>
                  </a:lnTo>
                  <a:lnTo>
                    <a:pt x="1733889" y="639208"/>
                  </a:lnTo>
                  <a:lnTo>
                    <a:pt x="1768205" y="616061"/>
                  </a:lnTo>
                  <a:lnTo>
                    <a:pt x="1791352" y="581745"/>
                  </a:lnTo>
                  <a:lnTo>
                    <a:pt x="1799844" y="539750"/>
                  </a:lnTo>
                  <a:lnTo>
                    <a:pt x="1799844" y="107950"/>
                  </a:lnTo>
                  <a:lnTo>
                    <a:pt x="1791352" y="65954"/>
                  </a:lnTo>
                  <a:lnTo>
                    <a:pt x="1768205" y="31638"/>
                  </a:lnTo>
                  <a:lnTo>
                    <a:pt x="1733889" y="8491"/>
                  </a:lnTo>
                  <a:lnTo>
                    <a:pt x="1691894" y="0"/>
                  </a:lnTo>
                  <a:close/>
                </a:path>
              </a:pathLst>
            </a:custGeom>
            <a:solidFill>
              <a:srgbClr val="71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37025" y="1276349"/>
              <a:ext cx="1800225" cy="647700"/>
            </a:xfrm>
            <a:custGeom>
              <a:avLst/>
              <a:gdLst/>
              <a:ahLst/>
              <a:cxnLst/>
              <a:rect l="l" t="t" r="r" b="b"/>
              <a:pathLst>
                <a:path w="1800225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1691894" y="0"/>
                  </a:lnTo>
                  <a:lnTo>
                    <a:pt x="1733889" y="8491"/>
                  </a:lnTo>
                  <a:lnTo>
                    <a:pt x="1768205" y="31638"/>
                  </a:lnTo>
                  <a:lnTo>
                    <a:pt x="1791352" y="65954"/>
                  </a:lnTo>
                  <a:lnTo>
                    <a:pt x="1799844" y="107950"/>
                  </a:lnTo>
                  <a:lnTo>
                    <a:pt x="1799844" y="539750"/>
                  </a:lnTo>
                  <a:lnTo>
                    <a:pt x="1791352" y="581745"/>
                  </a:lnTo>
                  <a:lnTo>
                    <a:pt x="1768205" y="616061"/>
                  </a:lnTo>
                  <a:lnTo>
                    <a:pt x="1733889" y="639208"/>
                  </a:lnTo>
                  <a:lnTo>
                    <a:pt x="1691894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9812">
              <a:solidFill>
                <a:srgbClr val="5258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342257" y="1434795"/>
            <a:ext cx="3898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ВУЗ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6020" y="2942831"/>
            <a:ext cx="1896618" cy="95937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545706" y="3233673"/>
            <a:ext cx="1322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600"/>
                </a:solidFill>
                <a:latin typeface="Calibri"/>
                <a:cs typeface="Calibri"/>
              </a:rPr>
              <a:t>Пре</a:t>
            </a:r>
            <a:r>
              <a:rPr sz="1800" spc="5" dirty="0">
                <a:solidFill>
                  <a:srgbClr val="006600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006600"/>
                </a:solidFill>
                <a:latin typeface="Calibri"/>
                <a:cs typeface="Calibri"/>
              </a:rPr>
              <a:t>приятия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7908" y="1993392"/>
            <a:ext cx="5224780" cy="2806065"/>
            <a:chOff x="787908" y="1993392"/>
            <a:chExt cx="5224780" cy="280606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8772" y="1993392"/>
              <a:ext cx="2883407" cy="28056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908" y="2953499"/>
              <a:ext cx="2116074" cy="97765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139444" y="3062986"/>
            <a:ext cx="14166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6600"/>
                </a:solidFill>
                <a:latin typeface="Calibri"/>
                <a:cs typeface="Calibri"/>
              </a:rPr>
              <a:t>Колледжи,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6600"/>
                </a:solidFill>
                <a:latin typeface="Calibri"/>
                <a:cs typeface="Calibri"/>
              </a:rPr>
              <a:t>система</a:t>
            </a:r>
            <a:r>
              <a:rPr sz="2000" spc="-8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6600"/>
                </a:solidFill>
                <a:latin typeface="Calibri"/>
                <a:cs typeface="Calibri"/>
              </a:rPr>
              <a:t>СПО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60394" y="4967985"/>
            <a:ext cx="1820545" cy="668020"/>
            <a:chOff x="3660394" y="4967985"/>
            <a:chExt cx="1820545" cy="668020"/>
          </a:xfrm>
        </p:grpSpPr>
        <p:sp>
          <p:nvSpPr>
            <p:cNvPr id="17" name="object 17"/>
            <p:cNvSpPr/>
            <p:nvPr/>
          </p:nvSpPr>
          <p:spPr>
            <a:xfrm>
              <a:off x="3670554" y="4978145"/>
              <a:ext cx="1800225" cy="647700"/>
            </a:xfrm>
            <a:custGeom>
              <a:avLst/>
              <a:gdLst/>
              <a:ahLst/>
              <a:cxnLst/>
              <a:rect l="l" t="t" r="r" b="b"/>
              <a:pathLst>
                <a:path w="1800225" h="647700">
                  <a:moveTo>
                    <a:pt x="1691894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49"/>
                  </a:lnTo>
                  <a:lnTo>
                    <a:pt x="0" y="539749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699"/>
                  </a:lnTo>
                  <a:lnTo>
                    <a:pt x="1691894" y="647699"/>
                  </a:lnTo>
                  <a:lnTo>
                    <a:pt x="1733889" y="639208"/>
                  </a:lnTo>
                  <a:lnTo>
                    <a:pt x="1768205" y="616061"/>
                  </a:lnTo>
                  <a:lnTo>
                    <a:pt x="1791352" y="581745"/>
                  </a:lnTo>
                  <a:lnTo>
                    <a:pt x="1799844" y="539749"/>
                  </a:lnTo>
                  <a:lnTo>
                    <a:pt x="1799844" y="107949"/>
                  </a:lnTo>
                  <a:lnTo>
                    <a:pt x="1791352" y="65954"/>
                  </a:lnTo>
                  <a:lnTo>
                    <a:pt x="1768205" y="31638"/>
                  </a:lnTo>
                  <a:lnTo>
                    <a:pt x="1733889" y="8491"/>
                  </a:lnTo>
                  <a:lnTo>
                    <a:pt x="1691894" y="0"/>
                  </a:lnTo>
                  <a:close/>
                </a:path>
              </a:pathLst>
            </a:custGeom>
            <a:solidFill>
              <a:srgbClr val="71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70554" y="4978145"/>
              <a:ext cx="1800225" cy="647700"/>
            </a:xfrm>
            <a:custGeom>
              <a:avLst/>
              <a:gdLst/>
              <a:ahLst/>
              <a:cxnLst/>
              <a:rect l="l" t="t" r="r" b="b"/>
              <a:pathLst>
                <a:path w="1800225" h="647700">
                  <a:moveTo>
                    <a:pt x="0" y="107949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1691894" y="0"/>
                  </a:lnTo>
                  <a:lnTo>
                    <a:pt x="1733889" y="8491"/>
                  </a:lnTo>
                  <a:lnTo>
                    <a:pt x="1768205" y="31638"/>
                  </a:lnTo>
                  <a:lnTo>
                    <a:pt x="1791352" y="65954"/>
                  </a:lnTo>
                  <a:lnTo>
                    <a:pt x="1799844" y="107949"/>
                  </a:lnTo>
                  <a:lnTo>
                    <a:pt x="1799844" y="539749"/>
                  </a:lnTo>
                  <a:lnTo>
                    <a:pt x="1791352" y="581745"/>
                  </a:lnTo>
                  <a:lnTo>
                    <a:pt x="1768205" y="616061"/>
                  </a:lnTo>
                  <a:lnTo>
                    <a:pt x="1733889" y="639208"/>
                  </a:lnTo>
                  <a:lnTo>
                    <a:pt x="1691894" y="647699"/>
                  </a:lnTo>
                  <a:lnTo>
                    <a:pt x="107950" y="647699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49"/>
                  </a:lnTo>
                  <a:lnTo>
                    <a:pt x="0" y="107949"/>
                  </a:lnTo>
                  <a:close/>
                </a:path>
              </a:pathLst>
            </a:custGeom>
            <a:ln w="19812">
              <a:solidFill>
                <a:srgbClr val="5258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73473" y="5137530"/>
            <a:ext cx="795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ШКО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150864" y="3771900"/>
            <a:ext cx="2840990" cy="1746885"/>
            <a:chOff x="6150864" y="3771900"/>
            <a:chExt cx="2840990" cy="174688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67628" y="3771900"/>
              <a:ext cx="2823972" cy="17465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50864" y="4413491"/>
              <a:ext cx="2813304" cy="9890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11824" y="3790950"/>
              <a:ext cx="2740152" cy="166192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211824" y="3790950"/>
              <a:ext cx="2740660" cy="1662430"/>
            </a:xfrm>
            <a:custGeom>
              <a:avLst/>
              <a:gdLst/>
              <a:ahLst/>
              <a:cxnLst/>
              <a:rect l="l" t="t" r="r" b="b"/>
              <a:pathLst>
                <a:path w="2740659" h="1662429">
                  <a:moveTo>
                    <a:pt x="0" y="465581"/>
                  </a:moveTo>
                  <a:lnTo>
                    <a:pt x="1598422" y="465581"/>
                  </a:lnTo>
                  <a:lnTo>
                    <a:pt x="1487170" y="0"/>
                  </a:lnTo>
                  <a:lnTo>
                    <a:pt x="2283459" y="465581"/>
                  </a:lnTo>
                  <a:lnTo>
                    <a:pt x="2740152" y="465581"/>
                  </a:lnTo>
                  <a:lnTo>
                    <a:pt x="2740152" y="664972"/>
                  </a:lnTo>
                  <a:lnTo>
                    <a:pt x="2740152" y="964057"/>
                  </a:lnTo>
                  <a:lnTo>
                    <a:pt x="2740152" y="1661922"/>
                  </a:lnTo>
                  <a:lnTo>
                    <a:pt x="2283459" y="1661922"/>
                  </a:lnTo>
                  <a:lnTo>
                    <a:pt x="1598422" y="1661922"/>
                  </a:lnTo>
                  <a:lnTo>
                    <a:pt x="0" y="1661922"/>
                  </a:lnTo>
                  <a:lnTo>
                    <a:pt x="0" y="964057"/>
                  </a:lnTo>
                  <a:lnTo>
                    <a:pt x="0" y="664972"/>
                  </a:lnTo>
                  <a:lnTo>
                    <a:pt x="0" y="465581"/>
                  </a:lnTo>
                  <a:close/>
                </a:path>
              </a:pathLst>
            </a:custGeom>
            <a:ln w="9144">
              <a:solidFill>
                <a:srgbClr val="F9D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291834" y="4464811"/>
            <a:ext cx="24834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4805" indent="-33274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44805" algn="l"/>
                <a:tab pos="345440" algn="l"/>
              </a:tabLst>
            </a:pPr>
            <a:r>
              <a:rPr sz="1600" b="1" spc="-5" dirty="0">
                <a:latin typeface="Calibri"/>
                <a:cs typeface="Calibri"/>
              </a:rPr>
              <a:t>Квалифицированные</a:t>
            </a:r>
            <a:endParaRPr sz="1600">
              <a:latin typeface="Calibri"/>
              <a:cs typeface="Calibri"/>
            </a:endParaRPr>
          </a:p>
          <a:p>
            <a:pPr marL="299085" marR="508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кадры </a:t>
            </a:r>
            <a:r>
              <a:rPr sz="1600" b="1" spc="-10" dirty="0">
                <a:latin typeface="Calibri"/>
                <a:cs typeface="Calibri"/>
              </a:rPr>
              <a:t>профильных </a:t>
            </a:r>
            <a:r>
              <a:rPr sz="1600" b="1" spc="-5" dirty="0">
                <a:latin typeface="Calibri"/>
                <a:cs typeface="Calibri"/>
              </a:rPr>
              <a:t>для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предприятия </a:t>
            </a:r>
            <a:r>
              <a:rPr sz="1600" b="1" spc="-5" dirty="0">
                <a:latin typeface="Calibri"/>
                <a:cs typeface="Calibri"/>
              </a:rPr>
              <a:t>профессий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562855" y="5498580"/>
            <a:ext cx="3148965" cy="1359535"/>
            <a:chOff x="4562855" y="5498580"/>
            <a:chExt cx="3148965" cy="1359535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62855" y="5498580"/>
              <a:ext cx="3148583" cy="130606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27447" y="5673849"/>
              <a:ext cx="2967228" cy="118414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06797" y="5517642"/>
              <a:ext cx="3065018" cy="122148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606797" y="5517642"/>
              <a:ext cx="3065145" cy="1221740"/>
            </a:xfrm>
            <a:custGeom>
              <a:avLst/>
              <a:gdLst/>
              <a:ahLst/>
              <a:cxnLst/>
              <a:rect l="l" t="t" r="r" b="b"/>
              <a:pathLst>
                <a:path w="3065145" h="1221740">
                  <a:moveTo>
                    <a:pt x="181610" y="215646"/>
                  </a:moveTo>
                  <a:lnTo>
                    <a:pt x="662177" y="215646"/>
                  </a:lnTo>
                  <a:lnTo>
                    <a:pt x="0" y="0"/>
                  </a:lnTo>
                  <a:lnTo>
                    <a:pt x="1383029" y="215646"/>
                  </a:lnTo>
                  <a:lnTo>
                    <a:pt x="3065018" y="215646"/>
                  </a:lnTo>
                  <a:lnTo>
                    <a:pt x="3065018" y="383286"/>
                  </a:lnTo>
                  <a:lnTo>
                    <a:pt x="3065018" y="634746"/>
                  </a:lnTo>
                  <a:lnTo>
                    <a:pt x="3065018" y="1221486"/>
                  </a:lnTo>
                  <a:lnTo>
                    <a:pt x="1383029" y="1221486"/>
                  </a:lnTo>
                  <a:lnTo>
                    <a:pt x="662177" y="1221486"/>
                  </a:lnTo>
                  <a:lnTo>
                    <a:pt x="181610" y="1221486"/>
                  </a:lnTo>
                  <a:lnTo>
                    <a:pt x="181610" y="634746"/>
                  </a:lnTo>
                  <a:lnTo>
                    <a:pt x="181610" y="383286"/>
                  </a:lnTo>
                  <a:lnTo>
                    <a:pt x="181610" y="215646"/>
                  </a:lnTo>
                  <a:close/>
                </a:path>
              </a:pathLst>
            </a:custGeom>
            <a:ln w="9144">
              <a:solidFill>
                <a:srgbClr val="9FB8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867783" y="5724855"/>
            <a:ext cx="263779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Calibri"/>
                <a:cs typeface="Calibri"/>
              </a:rPr>
              <a:t>Построение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системы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Calibri"/>
                <a:cs typeface="Calibri"/>
              </a:rPr>
              <a:t>профориентации,</a:t>
            </a:r>
            <a:endParaRPr sz="1600">
              <a:latin typeface="Calibri"/>
              <a:cs typeface="Calibri"/>
            </a:endParaRPr>
          </a:p>
          <a:p>
            <a:pPr marL="299085" marR="508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выстраивание карьерного </a:t>
            </a:r>
            <a:r>
              <a:rPr sz="1600" b="1" spc="-35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маршрута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22504" y="1335036"/>
            <a:ext cx="3511550" cy="1259205"/>
            <a:chOff x="222504" y="1335036"/>
            <a:chExt cx="3511550" cy="1259205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9268" y="1335036"/>
              <a:ext cx="3494532" cy="12237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2504" y="1360944"/>
              <a:ext cx="2231136" cy="123290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3464" y="1353312"/>
              <a:ext cx="3410077" cy="113995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83464" y="1353312"/>
              <a:ext cx="3410585" cy="1140460"/>
            </a:xfrm>
            <a:custGeom>
              <a:avLst/>
              <a:gdLst/>
              <a:ahLst/>
              <a:cxnLst/>
              <a:rect l="l" t="t" r="r" b="b"/>
              <a:pathLst>
                <a:path w="3410585" h="1140460">
                  <a:moveTo>
                    <a:pt x="0" y="0"/>
                  </a:moveTo>
                  <a:lnTo>
                    <a:pt x="1553972" y="0"/>
                  </a:lnTo>
                  <a:lnTo>
                    <a:pt x="2219960" y="0"/>
                  </a:lnTo>
                  <a:lnTo>
                    <a:pt x="2663952" y="0"/>
                  </a:lnTo>
                  <a:lnTo>
                    <a:pt x="2663952" y="189991"/>
                  </a:lnTo>
                  <a:lnTo>
                    <a:pt x="3410077" y="205866"/>
                  </a:lnTo>
                  <a:lnTo>
                    <a:pt x="2663952" y="474979"/>
                  </a:lnTo>
                  <a:lnTo>
                    <a:pt x="2663952" y="1139952"/>
                  </a:lnTo>
                  <a:lnTo>
                    <a:pt x="2219960" y="1139952"/>
                  </a:lnTo>
                  <a:lnTo>
                    <a:pt x="1553972" y="1139952"/>
                  </a:lnTo>
                  <a:lnTo>
                    <a:pt x="0" y="1139952"/>
                  </a:lnTo>
                  <a:lnTo>
                    <a:pt x="0" y="474979"/>
                  </a:lnTo>
                  <a:lnTo>
                    <a:pt x="0" y="189991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717B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62508" y="1411299"/>
            <a:ext cx="1900555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Calibri"/>
                <a:cs typeface="Calibri"/>
              </a:rPr>
              <a:t>Практико-</a:t>
            </a:r>
            <a:endParaRPr sz="1600">
              <a:latin typeface="Calibri"/>
              <a:cs typeface="Calibri"/>
            </a:endParaRPr>
          </a:p>
          <a:p>
            <a:pPr marL="299085" marR="508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р</a:t>
            </a:r>
            <a:r>
              <a:rPr sz="1600" b="1" spc="-5" dirty="0">
                <a:latin typeface="Calibri"/>
                <a:cs typeface="Calibri"/>
              </a:rPr>
              <a:t>ие</a:t>
            </a:r>
            <a:r>
              <a:rPr sz="1600" b="1" dirty="0">
                <a:latin typeface="Calibri"/>
                <a:cs typeface="Calibri"/>
              </a:rPr>
              <a:t>н</a:t>
            </a:r>
            <a:r>
              <a:rPr sz="1600" b="1" spc="-5" dirty="0">
                <a:latin typeface="Calibri"/>
                <a:cs typeface="Calibri"/>
              </a:rPr>
              <a:t>тиров</a:t>
            </a:r>
            <a:r>
              <a:rPr sz="1600" b="1" dirty="0">
                <a:latin typeface="Calibri"/>
                <a:cs typeface="Calibri"/>
              </a:rPr>
              <a:t>а</a:t>
            </a:r>
            <a:r>
              <a:rPr sz="1600" b="1" spc="-5" dirty="0">
                <a:latin typeface="Calibri"/>
                <a:cs typeface="Calibri"/>
              </a:rPr>
              <a:t>нное  образование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Calibri"/>
                <a:cs typeface="Calibri"/>
              </a:rPr>
              <a:t>Трудоустройство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22504" y="3700271"/>
            <a:ext cx="2985770" cy="2319655"/>
            <a:chOff x="222504" y="3700271"/>
            <a:chExt cx="2985770" cy="2319655"/>
          </a:xfrm>
        </p:grpSpPr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9268" y="3700271"/>
              <a:ext cx="2968752" cy="231952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504" y="4299216"/>
              <a:ext cx="2903220" cy="172059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3464" y="3719321"/>
              <a:ext cx="2884932" cy="223494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83464" y="3719321"/>
              <a:ext cx="2885440" cy="2235200"/>
            </a:xfrm>
            <a:custGeom>
              <a:avLst/>
              <a:gdLst/>
              <a:ahLst/>
              <a:cxnLst/>
              <a:rect l="l" t="t" r="r" b="b"/>
              <a:pathLst>
                <a:path w="2885440" h="2235200">
                  <a:moveTo>
                    <a:pt x="0" y="537209"/>
                  </a:moveTo>
                  <a:lnTo>
                    <a:pt x="480822" y="537209"/>
                  </a:lnTo>
                  <a:lnTo>
                    <a:pt x="1336420" y="0"/>
                  </a:lnTo>
                  <a:lnTo>
                    <a:pt x="1202055" y="537209"/>
                  </a:lnTo>
                  <a:lnTo>
                    <a:pt x="2884932" y="537209"/>
                  </a:lnTo>
                  <a:lnTo>
                    <a:pt x="2884932" y="820165"/>
                  </a:lnTo>
                  <a:lnTo>
                    <a:pt x="2884932" y="1244600"/>
                  </a:lnTo>
                  <a:lnTo>
                    <a:pt x="2884932" y="2234946"/>
                  </a:lnTo>
                  <a:lnTo>
                    <a:pt x="1202055" y="2234946"/>
                  </a:lnTo>
                  <a:lnTo>
                    <a:pt x="480822" y="2234946"/>
                  </a:lnTo>
                  <a:lnTo>
                    <a:pt x="0" y="2234946"/>
                  </a:lnTo>
                  <a:lnTo>
                    <a:pt x="0" y="1244600"/>
                  </a:lnTo>
                  <a:lnTo>
                    <a:pt x="0" y="820165"/>
                  </a:lnTo>
                  <a:lnTo>
                    <a:pt x="0" y="537209"/>
                  </a:lnTo>
                  <a:close/>
                </a:path>
              </a:pathLst>
            </a:custGeom>
            <a:ln w="9144">
              <a:solidFill>
                <a:srgbClr val="F9D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62508" y="4350258"/>
            <a:ext cx="257175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Calibri"/>
                <a:cs typeface="Calibri"/>
              </a:rPr>
              <a:t>Мотивированный</a:t>
            </a:r>
            <a:endParaRPr sz="1600">
              <a:latin typeface="Calibri"/>
              <a:cs typeface="Calibri"/>
            </a:endParaRPr>
          </a:p>
          <a:p>
            <a:pPr marL="299085" marR="508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контингент учащихся,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эффективная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реализация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образовательных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программ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Calibri"/>
                <a:cs typeface="Calibri"/>
              </a:rPr>
              <a:t>Трудоустройство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5" name="Picture 2" descr="C:\Users\user\Desktop\z1L_lYkBQHY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03" b="7353"/>
          <a:stretch/>
        </p:blipFill>
        <p:spPr bwMode="auto">
          <a:xfrm>
            <a:off x="8242936" y="0"/>
            <a:ext cx="901064" cy="10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549</Words>
  <Application>Microsoft Office PowerPoint</Application>
  <PresentationFormat>Экран (4:3)</PresentationFormat>
  <Paragraphs>175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Office Theme</vt:lpstr>
      <vt:lpstr>PDF</vt:lpstr>
      <vt:lpstr> Перспективы  формирования инженерного  образовательного кластера</vt:lpstr>
      <vt:lpstr>Слайд 2</vt:lpstr>
      <vt:lpstr>Новые национальные проекты</vt:lpstr>
      <vt:lpstr>Актуальность проекта</vt:lpstr>
      <vt:lpstr>Слайд 5</vt:lpstr>
      <vt:lpstr>Слайд 6</vt:lpstr>
      <vt:lpstr>Слайд 7</vt:lpstr>
      <vt:lpstr>Инженерный образовательный кластер</vt:lpstr>
      <vt:lpstr>Инженерный образовательный кластер</vt:lpstr>
      <vt:lpstr>Дефициты участников сетевого взаимодействия</vt:lpstr>
      <vt:lpstr>Связи и отношения внутри образовательной системы</vt:lpstr>
      <vt:lpstr>Профессиональные пробы</vt:lpstr>
      <vt:lpstr>Тематические профессиональные экскурсии и конкурсы</vt:lpstr>
      <vt:lpstr>Ресурсы (отчуждаемые и неотчуждаемые)</vt:lpstr>
      <vt:lpstr>Слайд 15</vt:lpstr>
      <vt:lpstr>Уникальность проекта</vt:lpstr>
      <vt:lpstr>Выводы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Разработчики: Костомясова А.В. Сямичев А.А.</dc:title>
  <dc:creator>Костомясова Анастасия Валерьевна</dc:creator>
  <cp:lastModifiedBy>Дарья</cp:lastModifiedBy>
  <cp:revision>29</cp:revision>
  <dcterms:created xsi:type="dcterms:W3CDTF">2024-03-23T12:09:02Z</dcterms:created>
  <dcterms:modified xsi:type="dcterms:W3CDTF">2024-04-10T10:56:17Z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2021-05-24T00:00:00Z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2024-03-23T00:00:00Z</vt:filetime>
  </property>
</Properties>
</file>