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13" r:id="rId1"/>
  </p:sldMasterIdLst>
  <p:sldIdLst>
    <p:sldId id="273" r:id="rId2"/>
    <p:sldId id="274" r:id="rId3"/>
    <p:sldId id="275" r:id="rId4"/>
    <p:sldId id="280" r:id="rId5"/>
    <p:sldId id="276" r:id="rId6"/>
    <p:sldId id="277" r:id="rId7"/>
    <p:sldId id="278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3" r:id="rId20"/>
    <p:sldId id="296" r:id="rId21"/>
    <p:sldId id="299" r:id="rId22"/>
    <p:sldId id="301" r:id="rId23"/>
    <p:sldId id="298" r:id="rId24"/>
    <p:sldId id="300" r:id="rId25"/>
    <p:sldId id="303" r:id="rId26"/>
    <p:sldId id="307" r:id="rId27"/>
    <p:sldId id="304" r:id="rId28"/>
    <p:sldId id="305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91" d="100"/>
          <a:sy n="91" d="100"/>
        </p:scale>
        <p:origin x="39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C940A2-343B-4A40-97BE-28C564640E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CDBBC1C-7BDF-4384-AA3C-3B9C756CAB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AB0DDD9-8E9C-4939-A41E-3DC51DBF5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F90F72-1F79-4CC6-9685-0A522CED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E6FFA0-BC20-4D39-8308-98FFE9AA7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4925294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389AE3-66DA-4D9B-9404-E3F4D17EE9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81284A6-94E2-44EB-B565-8321691125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FE8828-DF8C-4229-BB7D-373FC7A926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46ED84-E358-4123-85E9-529C53077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CB9C253-8945-43FA-9A23-799716D42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3300036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3DF365-2265-41BE-8502-17ACCA0272C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20F6DEE-1667-48D6-B8BA-9507FAECF0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B523CE-745E-4399-A477-472E67DF5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EA7EBB-E985-4D10-93D6-8E1DA2AE6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9007DD0-14D1-408E-80CD-4EBFEF8B2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385426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CAB3E4-1605-469F-BACD-7FEA9E44A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75CCE0-114F-4B7D-9893-6B4273F38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7178A1-38B9-4A85-9483-5C49FCE49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8ACC53-4FE3-4B72-868B-FD6B30367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693E5-DC9E-4F50-9647-D4BB79E8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657473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8393AA-B228-4BC1-9790-C0C7F1996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9F0A3FD-B4A4-4EAC-A62A-EE0945A6FD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6EDE38B-0285-4104-B3CE-C10107007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C4E09A-ADCE-416C-BC91-AEE31731EA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3B5F72-85BA-4B60-9042-D07DA3C1D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3318106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DD7C68D-41CD-4AF6-B15E-871B29766C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D607329-DF51-42E7-8ED9-731FCEAF387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A1F599-F759-4F13-AB1B-C0DA28810E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1C10C40-1318-4DFA-A749-EE152736E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557E22-FD39-4EF9-9871-BC7D85AA22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118875-BA02-4484-A11B-A5A7DFF37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38505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D5DDC3-1BD2-4A3A-9375-20781F4D4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4B254F-6B8D-4C2E-BCFE-4BDFE0B73C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6870C5E-165A-4ECD-AEC4-1641111413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321E4B1-FFCB-42A2-9557-3C100378D1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3B2F1E8-BDDE-44E3-802A-C4DE2DD746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30395DE-D672-46F1-813F-47846C041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031E543-69F1-4BBF-87B7-FAF9DC9A4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2490D79-1F46-4355-BEDA-447E0F155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07707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2E4F8B-E6ED-449E-841E-1FFD31713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9B0218-B019-4392-9F3C-20290BF3C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D0C0C16-A11D-4D77-8008-281EC4120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7A5C53A-1BAA-477D-A495-C4CD1D49D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753064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DADA3C1-8393-40A4-99EC-0CF33E3181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416CFE5-8708-4139-9E74-DB8B1433E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FD9D42-5F2F-43B8-B61D-EE490E5EF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417799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6603A-28C8-44E7-9E92-DDDE67B4D2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81BA52D-1B89-4EBC-B928-B7A32FCADB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D0DA9B-C3D4-4733-919F-F45319FEC4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748881-2656-4BE5-AC8A-77564A7A6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4/4/2024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87EA95B-EF1B-4714-815E-2C84D1926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D40C7D-B302-4935-BBA6-CA23C9EFEE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6179580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F1F04-972F-44BA-B90B-AAAD489C2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56DF965-1C26-4F89-933D-EEACB30E02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440F47-F141-4FE8-90FD-2CEDB6DA46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C7F4739-82D5-410F-9A78-125F6F840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FF46703-577A-48D6-8822-9F81210F12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306DA50-7FC4-4DEA-952B-192862A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6431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55F469-97D4-42BC-B018-9A42886E0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CD34503-6528-4026-BD83-27BF51946F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9925E-7AD8-488B-950C-6AC3123771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4/4/2024</a:t>
            </a:fld>
            <a:endParaRPr lang="en-US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81FA0E-12E7-4A1A-9BA2-41F731E6D4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157857-EE32-4172-AC27-53971B22D7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434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transition spd="med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0HjgBXCcyU&amp;t=44s" TargetMode="External"/><Relationship Id="rId2" Type="http://schemas.openxmlformats.org/officeDocument/2006/relationships/hyperlink" Target="https://dzen.ru/video/watch/63b27f3c1c8b7a2c472b1540?f=d2d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garde-robe.ru/kak-sdelat-masinu-iz-bumagi-svoimi-rukami-masinka-origami/" TargetMode="External"/><Relationship Id="rId4" Type="http://schemas.openxmlformats.org/officeDocument/2006/relationships/hyperlink" Target="https://multiurok.ru/files/03-04-konstruirovanie-iz-slozhnykh-razvertok.html?login=ok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8A98353-E881-44DA-93D2-E9C4187DF1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4578" y="674209"/>
            <a:ext cx="10515600" cy="3598533"/>
          </a:xfrm>
        </p:spPr>
        <p:txBody>
          <a:bodyPr>
            <a:normAutofit/>
          </a:bodyPr>
          <a:lstStyle/>
          <a:p>
            <a:pPr algn="ctr"/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Муниципальное учреждение дополнительного образования</a:t>
            </a:r>
            <a:b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«Станция юных техников» города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  <a:latin typeface="Calibri Light" panose="020F0302020204030204"/>
              </a:rPr>
              <a:t>С</a:t>
            </a:r>
            <a:r>
              <a:rPr kumimoji="0" lang="ru-RU" sz="2000" b="1" i="1" u="none" strike="noStrike" kern="1200" cap="none" spc="0" normalizeH="0" baseline="0" noProof="0" dirty="0" err="1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арова</a:t>
            </a: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20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Начальное техническое моделирование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/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Мастер – класс на тему: </a:t>
            </a:r>
            <a:b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</a:br>
            <a:r>
              <a:rPr kumimoji="0" lang="ru-RU" sz="3200" b="0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 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«Технология изготовление  рам </a:t>
            </a:r>
            <a:r>
              <a:rPr kumimoji="0" lang="ru-RU" sz="36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для  </a:t>
            </a:r>
            <a:r>
              <a:rPr kumimoji="0" lang="ru-RU" sz="3600" b="1" i="1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бумажных автомоделей»</a:t>
            </a:r>
            <a:endParaRPr lang="ru-RU" sz="36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358FCD-1B45-443F-BE2D-9B5684152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0618" y="5635151"/>
            <a:ext cx="10515600" cy="1500187"/>
          </a:xfrm>
        </p:spPr>
        <p:txBody>
          <a:bodyPr/>
          <a:lstStyle/>
          <a:p>
            <a:pPr algn="r"/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Подготовила:</a:t>
            </a:r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  педагог  дополнительного образования</a:t>
            </a:r>
          </a:p>
          <a:p>
            <a:pPr algn="r"/>
            <a:r>
              <a:rPr lang="ru-RU" sz="2000" i="1" dirty="0">
                <a:solidFill>
                  <a:schemeClr val="accent5">
                    <a:lumMod val="50000"/>
                  </a:schemeClr>
                </a:solidFill>
              </a:rPr>
              <a:t> Малькова Ирина Игоревна , МБУ ДО «Станция юных техников»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579975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Литературу и пособия по моделизму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688230" y="1825625"/>
            <a:ext cx="10665570" cy="4351338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литературу и пособия по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моделизму входят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издания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, описывающие технологические моменты процесса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сборки моделей,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ерийные издания ( журналы)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альбомы с развертками и инструкционными картами сборки моделей)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052710051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58" y="-25977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91" y="240787"/>
            <a:ext cx="10515600" cy="92711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Литературу и пособия по моделизму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3192175" y="1230284"/>
            <a:ext cx="5012487" cy="4928510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Высокое развитие советского автомобилестроения в 50-60 годах стало вызывать все больший интерес советских людей к автомобильному делу.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В школах, на станциях юных техников, в домах и дворцах пионеров сотни тысяч школьников с увлечением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стали изучать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устройство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автомобиля.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ткрываются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кружки юных автомобилистов.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помощь специалистам и педагогам появляется специальная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литература, в которой, известные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мастера автомоделизма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стали делиться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своим опытом конструирования моделей автомобилей,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знакомили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 технологией их изготовления,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указывали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материалы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инструменты,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необходимые для этого,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давали чертежи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лучших советских и зарубежных образцов моделей.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75" y="1167898"/>
            <a:ext cx="1828959" cy="271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75" y="4257802"/>
            <a:ext cx="1848011" cy="241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7869" y="4194519"/>
            <a:ext cx="1569371" cy="246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3659" y="1292307"/>
            <a:ext cx="1643581" cy="256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22" b="47787"/>
          <a:stretch/>
        </p:blipFill>
        <p:spPr>
          <a:xfrm>
            <a:off x="2173074" y="1807456"/>
            <a:ext cx="908700" cy="33250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09" b="46761"/>
          <a:stretch/>
        </p:blipFill>
        <p:spPr>
          <a:xfrm>
            <a:off x="2247748" y="4474625"/>
            <a:ext cx="903791" cy="32876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2" r="13411" b="44121"/>
          <a:stretch/>
        </p:blipFill>
        <p:spPr>
          <a:xfrm>
            <a:off x="10719264" y="1729048"/>
            <a:ext cx="1001741" cy="427714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9" t="9473" r="21093" b="49054"/>
          <a:stretch/>
        </p:blipFill>
        <p:spPr>
          <a:xfrm>
            <a:off x="10949481" y="4474625"/>
            <a:ext cx="854819" cy="371695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</p:spTree>
    <p:extLst>
      <p:ext uri="{BB962C8B-B14F-4D97-AF65-F5344CB8AC3E}">
        <p14:creationId xmlns:p14="http://schemas.microsoft.com/office/powerpoint/2010/main" val="197123883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3" y="27316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91" y="240787"/>
            <a:ext cx="10515600" cy="92711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Литературу и пособия по моделизму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3192175" y="1807456"/>
            <a:ext cx="5011189" cy="4351338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Высокое развитие советского автомобилестроения в 50-60 годах стало вызывать все больший интерес советских людей к автомобильному делу.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В школах, на станциях юных техников, в домах и дворцах пионеров сотни тысяч школьников с увлечением изучают устройство автомобиля и его агрегатов, учатся управлять автомобилем, открываются кружки юных автомобилистов. В  помощь специалистам и педагогам появляется специальная литература. 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175" y="1167898"/>
            <a:ext cx="1828959" cy="2719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175" y="4257802"/>
            <a:ext cx="1848011" cy="2417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20288" y="4212984"/>
            <a:ext cx="1569371" cy="246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078" y="1325890"/>
            <a:ext cx="1643581" cy="2561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122" b="47787"/>
          <a:stretch/>
        </p:blipFill>
        <p:spPr>
          <a:xfrm>
            <a:off x="2173074" y="1807456"/>
            <a:ext cx="908700" cy="332509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209" b="46761"/>
          <a:stretch/>
        </p:blipFill>
        <p:spPr>
          <a:xfrm>
            <a:off x="2247748" y="4474625"/>
            <a:ext cx="903791" cy="328767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882" r="13411" b="44121"/>
          <a:stretch/>
        </p:blipFill>
        <p:spPr>
          <a:xfrm>
            <a:off x="10029307" y="1356487"/>
            <a:ext cx="1001741" cy="427714"/>
          </a:xfrm>
          <a:prstGeom prst="rect">
            <a:avLst/>
          </a:prstGeom>
          <a:ln w="12700">
            <a:solidFill>
              <a:srgbClr val="00206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09" t="9473" r="21093" b="49054"/>
          <a:stretch/>
        </p:blipFill>
        <p:spPr>
          <a:xfrm>
            <a:off x="7049299" y="6325985"/>
            <a:ext cx="854819" cy="349306"/>
          </a:xfrm>
          <a:prstGeom prst="rect">
            <a:avLst/>
          </a:prstGeom>
          <a:ln w="19050">
            <a:solidFill>
              <a:srgbClr val="00206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657" y="4212985"/>
            <a:ext cx="1697842" cy="2410936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740044" y="3539821"/>
            <a:ext cx="920986" cy="475226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1980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90827327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3" y="27316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91" y="240787"/>
            <a:ext cx="10515600" cy="92711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Литературу и пособия по моделизму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3573717" y="1328781"/>
            <a:ext cx="4461037" cy="4892602"/>
          </a:xfrm>
        </p:spPr>
        <p:txBody>
          <a:bodyPr>
            <a:normAutofit fontScale="92500"/>
          </a:bodyPr>
          <a:lstStyle/>
          <a:p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Для любителей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любителей моделирования из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бумаги картона стали появляется  журналы, главной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особенностью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которых являлась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его практическая направленность – иллюстрация изобретений и открытий изобретений конкретными конструкциями для самостоятельного изготовления.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708" y="1561972"/>
            <a:ext cx="1641625" cy="213983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5269" y="1561972"/>
            <a:ext cx="1475615" cy="213983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163" y="3933044"/>
            <a:ext cx="1616170" cy="228833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0936" y="3973505"/>
            <a:ext cx="1549948" cy="224787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1487" y="1381369"/>
            <a:ext cx="1815635" cy="238714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22436" y="1381369"/>
            <a:ext cx="1642433" cy="2349645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7945" y="3933044"/>
            <a:ext cx="1818607" cy="2580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49725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3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91" y="240787"/>
            <a:ext cx="10515600" cy="92711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Литературу и пособия по моделизму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6226233" y="1328781"/>
            <a:ext cx="5150658" cy="4892602"/>
          </a:xfrm>
        </p:spPr>
        <p:txBody>
          <a:bodyPr>
            <a:normAutofit fontScale="85000" lnSpcReduction="2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Для детей младшего и среднего школьного возраста, руководителей кружков технического творчества, учителей трудового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обучения стали выпускаться альбомы, содержащие  любителей моделирования содержит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чертежи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моделей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автомобилей, роботов, космической техники из бумаги и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картона.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В альбомах были 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даны технологические карты на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изготовления моделей, подробное описание приемов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работы, последовательность подготовки деталей и сборки изделий.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284" y="1734235"/>
            <a:ext cx="2879679" cy="391842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430" y="1734235"/>
            <a:ext cx="2857533" cy="381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575774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3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91" y="240787"/>
            <a:ext cx="10515600" cy="92711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Литературу и пособия по моделизму 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789710" y="1328781"/>
            <a:ext cx="10587182" cy="161392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Современные альбомы содержат  готовые развертки моделей и схему сборки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Для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того чтобы заготовка превратилась в настоящую игрушку, достаточно вырезать все необходимые элементы и склеить их. </a:t>
            </a:r>
            <a:endParaRPr lang="ru-RU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961" y="2902286"/>
            <a:ext cx="2458720" cy="3320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160" y="2902286"/>
            <a:ext cx="2493370" cy="32554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0955" y="2887576"/>
            <a:ext cx="2495686" cy="3280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1631" y="2887576"/>
            <a:ext cx="2336741" cy="3223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6387302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3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91" y="240787"/>
            <a:ext cx="10515600" cy="927111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Тематические сайты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825500" y="1040420"/>
            <a:ext cx="10587182" cy="1613924"/>
          </a:xfrm>
        </p:spPr>
        <p:txBody>
          <a:bodyPr>
            <a:normAutofit lnSpcReduction="10000"/>
          </a:bodyPr>
          <a:lstStyle/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Тематические 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сайты интересны и полезны  как для продвинутых моделистов так и для новичков.</a:t>
            </a:r>
          </a:p>
          <a:p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На сайтах можно  найти  статьи и обучающие материалы по моделизму, мастер-классы по сборке моделей.</a:t>
            </a: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291" y="2654344"/>
            <a:ext cx="10071465" cy="36152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157" y="3979907"/>
            <a:ext cx="3145809" cy="70110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1656" y="5245567"/>
            <a:ext cx="2871465" cy="938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646468"/>
      </p:ext>
    </p:extLst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9292" y="-25977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Практическая часть мастер - класса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Объект 9"/>
          <p:cNvSpPr>
            <a:spLocks noGrp="1"/>
          </p:cNvSpPr>
          <p:nvPr>
            <p:ph sz="half" idx="1"/>
          </p:nvPr>
        </p:nvSpPr>
        <p:spPr>
          <a:xfrm>
            <a:off x="720330" y="1395394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Одной из основных частей  автомодели является рама.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В стилизованных моделях  грузовых автомобилей рама  может являться  основой для крепления кузова, кабина, бампер, колеса. ( рис 1.) </a:t>
            </a: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В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моделях легковых рама расположена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внутри   кузова.</a:t>
            </a:r>
          </a:p>
          <a:p>
            <a:pPr marL="0" indent="0">
              <a:buNone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(рис.2).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4957013" y="4425575"/>
            <a:ext cx="1352818" cy="3177981"/>
          </a:xfrm>
          <a:prstGeom prst="rect">
            <a:avLst/>
          </a:prstGeom>
          <a:ln w="19050">
            <a:solidFill>
              <a:schemeClr val="accent5"/>
            </a:solidFill>
          </a:ln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7009" y="5337505"/>
            <a:ext cx="2783730" cy="1353399"/>
          </a:xfrm>
          <a:prstGeom prst="rect">
            <a:avLst/>
          </a:prstGeom>
          <a:ln w="12700">
            <a:solidFill>
              <a:srgbClr val="0070C0"/>
            </a:solidFill>
          </a:ln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Практическая часть мастер - класса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86125" y="6271057"/>
            <a:ext cx="1563198" cy="41984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Рисунок 2.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9770" y="1690688"/>
            <a:ext cx="5232908" cy="189399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55480" y="3703067"/>
            <a:ext cx="2053245" cy="106402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44405" y="3571063"/>
            <a:ext cx="1553327" cy="1244731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5273" y="4965516"/>
            <a:ext cx="1378527" cy="40078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Рисунок 1.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1186880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Варианты  изготовления рамы</a:t>
            </a:r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9341" y="2661754"/>
            <a:ext cx="3200677" cy="372497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956" y="2673729"/>
            <a:ext cx="3328704" cy="372497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0213" y="2719452"/>
            <a:ext cx="2383743" cy="363353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838200" y="1840780"/>
            <a:ext cx="5127827" cy="5349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err="1" smtClean="0"/>
              <a:t>Гальперштейн</a:t>
            </a:r>
            <a:r>
              <a:rPr lang="ru-RU" dirty="0" smtClean="0"/>
              <a:t> </a:t>
            </a:r>
            <a:r>
              <a:rPr lang="ru-RU" dirty="0"/>
              <a:t>Л., Хлебников П. «Наш гараж»,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6848302" y="1914712"/>
            <a:ext cx="5127827" cy="53499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/>
              <a:t>И. Дубинский «Мы строим модели»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7901456"/>
      </p:ext>
    </p:extLst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Варианты   разверток рам в легковых моделях бумажных автомоделей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4395" y="1751550"/>
            <a:ext cx="3308518" cy="452687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50" y="1758032"/>
            <a:ext cx="3242810" cy="45268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9149" y="1758032"/>
            <a:ext cx="3207327" cy="452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504970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04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0" lang="ru-RU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Цель мастер-класса:  </a:t>
            </a:r>
            <a:r>
              <a:rPr kumimoji="0" lang="ru-RU" sz="2800" b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+mn-lt"/>
              </a:rPr>
              <a:t>распространение и передача педагогического опыта, обучение  технологии изготовления шасси для  бумажных  автомоделей.</a:t>
            </a:r>
            <a:endParaRPr lang="ru-RU" sz="28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865F2D-351A-4750-84B9-0D87F6BD91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Задачи: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Познакомить педагогов с технологией изготовления рамы для  бумажных  автомоделей.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ru-RU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Показать применение данной технологии в обучении детей на занятиях по начальному техническому моделированию.</a:t>
            </a:r>
          </a:p>
          <a:p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045857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" y="23838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2050259"/>
            <a:ext cx="10515600" cy="2122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</a:rPr>
              <a:t>Инструкционная карта  </a:t>
            </a:r>
          </a:p>
          <a:p>
            <a:pPr algn="ctr"/>
            <a:r>
              <a:rPr lang="ru-RU" sz="4800" b="1" dirty="0" smtClean="0">
                <a:solidFill>
                  <a:schemeClr val="accent1">
                    <a:lumMod val="50000"/>
                  </a:schemeClr>
                </a:solidFill>
              </a:rPr>
              <a:t>изготовления рам для бумажных автомоделей </a:t>
            </a:r>
          </a:p>
        </p:txBody>
      </p:sp>
    </p:spTree>
    <p:extLst>
      <p:ext uri="{BB962C8B-B14F-4D97-AF65-F5344CB8AC3E}">
        <p14:creationId xmlns:p14="http://schemas.microsoft.com/office/powerpoint/2010/main" val="4263149962"/>
      </p:ext>
    </p:extLst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503334" y="1750625"/>
            <a:ext cx="4029558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1800" b="1" dirty="0" smtClean="0"/>
              <a:t>Инструменты.</a:t>
            </a:r>
          </a:p>
          <a:p>
            <a:pPr marL="0" indent="0" algn="just">
              <a:buNone/>
            </a:pPr>
            <a:r>
              <a:rPr lang="ru-RU" sz="1800" b="1" dirty="0" smtClean="0"/>
              <a:t>Для выполнения графических работ:</a:t>
            </a:r>
          </a:p>
          <a:p>
            <a:pPr algn="just">
              <a:spcBef>
                <a:spcPts val="0"/>
              </a:spcBef>
            </a:pPr>
            <a:r>
              <a:rPr lang="ru-RU" sz="1800" b="1" dirty="0" smtClean="0"/>
              <a:t> </a:t>
            </a:r>
            <a:r>
              <a:rPr lang="ru-RU" sz="1800" dirty="0" smtClean="0"/>
              <a:t>линейка,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простой карандаш.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smtClean="0"/>
              <a:t>Для  резки материалов: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ножницы,</a:t>
            </a:r>
          </a:p>
          <a:p>
            <a:pPr algn="just">
              <a:spcBef>
                <a:spcPts val="0"/>
              </a:spcBef>
            </a:pPr>
            <a:r>
              <a:rPr lang="ru-RU" sz="1800" dirty="0"/>
              <a:t>к</a:t>
            </a:r>
            <a:r>
              <a:rPr lang="ru-RU" sz="1800" dirty="0" smtClean="0"/>
              <a:t>анцелярский нож.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smtClean="0"/>
              <a:t>Для выравнивания поверхностей колес из картона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шлифовальная  губка с абразивным слоем.</a:t>
            </a:r>
            <a:endParaRPr lang="ru-RU" sz="1800" dirty="0"/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smtClean="0"/>
              <a:t>Для  прокалывания плотных материалов</a:t>
            </a:r>
            <a:endParaRPr lang="ru-RU" sz="1800" b="1" dirty="0"/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 шило.</a:t>
            </a:r>
          </a:p>
          <a:p>
            <a:pPr>
              <a:spcBef>
                <a:spcPts val="0"/>
              </a:spcBef>
            </a:pPr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Подготовка материалов и инструментов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2164" y="3966448"/>
            <a:ext cx="1958813" cy="19588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342" y="1686983"/>
            <a:ext cx="1919902" cy="191990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7601" y="1690688"/>
            <a:ext cx="1626714" cy="16267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690488" y="1780352"/>
            <a:ext cx="1311818" cy="166163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351354" y="1693031"/>
            <a:ext cx="1660490" cy="1748957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93268" y="3926294"/>
            <a:ext cx="1946146" cy="194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05999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977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endParaRPr lang="ru-RU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sz="half" idx="2"/>
          </p:nvPr>
        </p:nvSpPr>
        <p:spPr>
          <a:xfrm>
            <a:off x="454277" y="577270"/>
            <a:ext cx="6317574" cy="435133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/>
              <a:t>Материал</a:t>
            </a:r>
          </a:p>
          <a:p>
            <a:pPr marL="0" indent="0">
              <a:buNone/>
            </a:pPr>
            <a:r>
              <a:rPr lang="ru-RU" sz="2000" b="1" dirty="0" smtClean="0"/>
              <a:t>Для изготовления рамы: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трехслойный</a:t>
            </a:r>
            <a:r>
              <a:rPr lang="ru-RU" sz="1800" b="1" dirty="0" smtClean="0"/>
              <a:t> </a:t>
            </a:r>
            <a:r>
              <a:rPr lang="ru-RU" sz="1800" dirty="0" smtClean="0"/>
              <a:t>гофрированный картон ,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обрезки  поликарбоната,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 картон с повышенной жесткостью, прочностью и стойкостью к механическим нагрузкам  - </a:t>
            </a:r>
            <a:r>
              <a:rPr lang="ru-RU" sz="1800" dirty="0" err="1" smtClean="0"/>
              <a:t>крафт</a:t>
            </a:r>
            <a:r>
              <a:rPr lang="ru-RU" sz="1800" dirty="0" smtClean="0"/>
              <a:t>-картон, прессованный картон  и т.д.,</a:t>
            </a:r>
          </a:p>
          <a:p>
            <a:pPr algn="just">
              <a:spcBef>
                <a:spcPts val="0"/>
              </a:spcBef>
            </a:pPr>
            <a:r>
              <a:rPr lang="ru-RU" sz="1800" dirty="0"/>
              <a:t>б</a:t>
            </a:r>
            <a:r>
              <a:rPr lang="ru-RU" sz="1800" dirty="0" smtClean="0"/>
              <a:t>умажный скотч.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800" b="1" dirty="0" smtClean="0"/>
              <a:t>Для изготовления колес:</a:t>
            </a:r>
          </a:p>
          <a:p>
            <a:pPr algn="just">
              <a:spcBef>
                <a:spcPts val="0"/>
              </a:spcBef>
            </a:pPr>
            <a:r>
              <a:rPr lang="ru-RU" sz="1800" dirty="0"/>
              <a:t>п</a:t>
            </a:r>
            <a:r>
              <a:rPr lang="ru-RU" sz="1800" dirty="0" smtClean="0"/>
              <a:t>лотный картон,</a:t>
            </a:r>
          </a:p>
          <a:p>
            <a:pPr algn="just">
              <a:spcBef>
                <a:spcPts val="0"/>
              </a:spcBef>
            </a:pPr>
            <a:r>
              <a:rPr lang="ru-RU" sz="1800" dirty="0"/>
              <a:t>п</a:t>
            </a:r>
            <a:r>
              <a:rPr lang="ru-RU" sz="1800" dirty="0" smtClean="0"/>
              <a:t>ластиковые крышки разных размеров,</a:t>
            </a:r>
          </a:p>
          <a:p>
            <a:pPr algn="just">
              <a:spcBef>
                <a:spcPts val="0"/>
              </a:spcBef>
            </a:pPr>
            <a:r>
              <a:rPr lang="ru-RU" sz="1800" dirty="0"/>
              <a:t>о</a:t>
            </a:r>
            <a:r>
              <a:rPr lang="ru-RU" sz="1800" dirty="0" smtClean="0"/>
              <a:t>брезки сэндвич-панелей.</a:t>
            </a:r>
          </a:p>
          <a:p>
            <a:pPr algn="just">
              <a:spcBef>
                <a:spcPts val="0"/>
              </a:spcBef>
            </a:pPr>
            <a:r>
              <a:rPr lang="ru-RU" sz="1800" dirty="0" smtClean="0"/>
              <a:t>коктейльные  пластиковые трубочки ,</a:t>
            </a:r>
          </a:p>
          <a:p>
            <a:pPr algn="just">
              <a:spcBef>
                <a:spcPts val="0"/>
              </a:spcBef>
            </a:pPr>
            <a:r>
              <a:rPr lang="ru-RU" sz="1800" dirty="0"/>
              <a:t>д</a:t>
            </a:r>
            <a:r>
              <a:rPr lang="ru-RU" sz="1800" dirty="0" smtClean="0"/>
              <a:t>еревянные шпажки,</a:t>
            </a:r>
          </a:p>
          <a:p>
            <a:pPr algn="just">
              <a:spcBef>
                <a:spcPts val="0"/>
              </a:spcBef>
            </a:pPr>
            <a:r>
              <a:rPr lang="ru-RU" sz="1800" dirty="0"/>
              <a:t> </a:t>
            </a:r>
            <a:r>
              <a:rPr lang="ru-RU" sz="1800" dirty="0" smtClean="0"/>
              <a:t>изоляционная лента ПВХ.</a:t>
            </a:r>
          </a:p>
          <a:p>
            <a:pPr algn="just">
              <a:spcBef>
                <a:spcPts val="0"/>
              </a:spcBef>
            </a:pPr>
            <a:endParaRPr lang="ru-RU" sz="1800" dirty="0" smtClean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sz="4000" b="1" dirty="0" smtClean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55774" y="463917"/>
            <a:ext cx="2262755" cy="14341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5847" y="463917"/>
            <a:ext cx="2330633" cy="1374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5763" y="2312208"/>
            <a:ext cx="2317540" cy="14971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5973" y="2310483"/>
            <a:ext cx="1745212" cy="14971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87062" y="2343339"/>
            <a:ext cx="1445532" cy="14455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820" y="4971138"/>
            <a:ext cx="1728897" cy="1728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1107" y="4932887"/>
            <a:ext cx="2299670" cy="16878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386" y="4957571"/>
            <a:ext cx="1638465" cy="1638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56807" y="4899881"/>
            <a:ext cx="1676765" cy="167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30" t="8827" r="14610" b="15312"/>
          <a:stretch/>
        </p:blipFill>
        <p:spPr>
          <a:xfrm>
            <a:off x="9418529" y="4899882"/>
            <a:ext cx="1676765" cy="1676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4737332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23"/>
            <a:ext cx="12238183" cy="68839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34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1 вариант изготовления рамы для бумажной модели автомобиля</a:t>
            </a:r>
            <a:endParaRPr lang="ru-RU" sz="3600" b="1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838200" y="1537742"/>
            <a:ext cx="10515600" cy="746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400" b="1" dirty="0" smtClean="0"/>
              <a:t>В данном варианте изготовления рамы  </a:t>
            </a:r>
            <a:r>
              <a:rPr lang="ru-RU" sz="2400" b="1" dirty="0"/>
              <a:t>используется </a:t>
            </a:r>
            <a:r>
              <a:rPr lang="ru-RU" sz="2400" b="1" dirty="0" smtClean="0"/>
              <a:t>материал</a:t>
            </a:r>
            <a:r>
              <a:rPr lang="ru-RU" sz="2400" b="1" dirty="0"/>
              <a:t>, который имеет  многослойную </a:t>
            </a:r>
            <a:r>
              <a:rPr lang="ru-RU" sz="2400" b="1" dirty="0" smtClean="0"/>
              <a:t>структуру.  Колеса </a:t>
            </a:r>
            <a:r>
              <a:rPr lang="ru-RU" sz="2400" b="1" dirty="0"/>
              <a:t>с осями, вставленные во внутренние пространства, вращаться легко и ровно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654" y="3317125"/>
            <a:ext cx="5398376" cy="204825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0017" y="3108164"/>
            <a:ext cx="5274906" cy="2731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037562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23"/>
            <a:ext cx="12238183" cy="68839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4235669" y="230478"/>
            <a:ext cx="3878318" cy="109830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Этапы</a:t>
            </a:r>
            <a:r>
              <a:rPr lang="ru-RU" sz="3600" b="1" dirty="0" smtClean="0"/>
              <a:t> работы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endParaRPr lang="ru-RU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3288802" y="1160634"/>
            <a:ext cx="8214968" cy="3346820"/>
          </a:xfrm>
        </p:spPr>
        <p:txBody>
          <a:bodyPr>
            <a:normAutofit/>
          </a:bodyPr>
          <a:lstStyle/>
          <a:p>
            <a:pPr marL="0" indent="0" algn="just">
              <a:spcBef>
                <a:spcPts val="0"/>
              </a:spcBef>
              <a:buNone/>
            </a:pPr>
            <a:r>
              <a:rPr lang="ru-RU" sz="1900" dirty="0" smtClean="0"/>
              <a:t>1. Из  выбранного материала вырезается  рама нужного размера.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900" dirty="0" smtClean="0"/>
              <a:t>2. Коктейльные трубочки вставляются  в пространства между слоями.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900" dirty="0" smtClean="0"/>
              <a:t>3. Из выбранного материала изготовляются колеса, в которых  выполняются отверстия  для оси.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900" dirty="0" smtClean="0"/>
              <a:t>4. В отверстие колеса  вставляется ось. Ось с колесом вставляется в подготовленную раму . Ось замыкает второе колесо.   В зависимости от модели  на раме устанавливается необходимое количество осей с колесами.  Далее проверяется  как  свободно вращаются колеса. Если колеса плотно прилегают к отверстиям коктейльных трубочек,  вращение будет не свободным. </a:t>
            </a:r>
          </a:p>
          <a:p>
            <a:pPr marL="0" indent="0" algn="just">
              <a:spcBef>
                <a:spcPts val="0"/>
              </a:spcBef>
              <a:buNone/>
            </a:pPr>
            <a:r>
              <a:rPr lang="ru-RU" sz="1900" dirty="0" smtClean="0"/>
              <a:t>5.Форма рамы зависит от модели автомобиля.</a:t>
            </a:r>
            <a:endParaRPr lang="ru-RU" sz="19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838200" y="1537742"/>
            <a:ext cx="10515600" cy="746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/>
              <a:t> </a:t>
            </a:r>
            <a:endParaRPr lang="ru-RU" sz="24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89" y="507275"/>
            <a:ext cx="2446678" cy="1571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4690" y="2392995"/>
            <a:ext cx="2446678" cy="19167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5277" y="4669576"/>
            <a:ext cx="2399146" cy="176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9836" y="4669576"/>
            <a:ext cx="2414891" cy="17629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3104" y="4679349"/>
            <a:ext cx="2343010" cy="18003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13987" y="4679349"/>
            <a:ext cx="3816244" cy="17628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2638296" y="323922"/>
            <a:ext cx="423041" cy="418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613914" y="2216495"/>
            <a:ext cx="423041" cy="418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2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327606" y="4507454"/>
            <a:ext cx="423041" cy="418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3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5245196" y="4473401"/>
            <a:ext cx="423041" cy="418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4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11572904" y="4460398"/>
            <a:ext cx="423041" cy="41835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50811639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5" y="-25977"/>
            <a:ext cx="12238183" cy="68839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27344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 smtClean="0"/>
              <a:t>2 вариант изготовления рамы для бумажной модели автомобиля</a:t>
            </a:r>
            <a:endParaRPr lang="ru-RU" sz="3600" b="1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747" y="4876800"/>
            <a:ext cx="2272453" cy="1704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698111" y="2876803"/>
            <a:ext cx="4784944" cy="2210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-125911" y="1722974"/>
            <a:ext cx="3664662" cy="2289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Заголовок 5"/>
          <p:cNvSpPr txBox="1">
            <a:spLocks/>
          </p:cNvSpPr>
          <p:nvPr/>
        </p:nvSpPr>
        <p:spPr>
          <a:xfrm>
            <a:off x="3261579" y="3138038"/>
            <a:ext cx="6313345" cy="12132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b="1" dirty="0" smtClean="0"/>
              <a:t>	</a:t>
            </a:r>
            <a:r>
              <a:rPr lang="ru-RU" sz="1600" b="1" dirty="0" smtClean="0">
                <a:latin typeface="+mn-lt"/>
              </a:rPr>
              <a:t>Трубки с трех  и четырёхгранным сечением изготавливаем  из прямоугольников.  Длина прямоугольника соответствует ширине  рамы бумажной модели автомобиля. Прямоугольник  по длине  расчерчивается на   несколько  полосок, по которым проводятся «</a:t>
            </a:r>
            <a:r>
              <a:rPr lang="ru-RU" sz="1600" b="1" dirty="0" err="1">
                <a:latin typeface="+mn-lt"/>
              </a:rPr>
              <a:t>б</a:t>
            </a:r>
            <a:r>
              <a:rPr lang="ru-RU" sz="1600" b="1" dirty="0" err="1" smtClean="0">
                <a:latin typeface="+mn-lt"/>
              </a:rPr>
              <a:t>иговки</a:t>
            </a:r>
            <a:r>
              <a:rPr lang="ru-RU" sz="1600" b="1" dirty="0">
                <a:latin typeface="+mn-lt"/>
              </a:rPr>
              <a:t>». </a:t>
            </a:r>
            <a:endParaRPr lang="ru-RU" sz="1600" b="1" dirty="0" smtClean="0">
              <a:latin typeface="+mn-lt"/>
            </a:endParaRPr>
          </a:p>
        </p:txBody>
      </p:sp>
      <p:sp>
        <p:nvSpPr>
          <p:cNvPr id="12" name="Заголовок 5"/>
          <p:cNvSpPr txBox="1">
            <a:spLocks/>
          </p:cNvSpPr>
          <p:nvPr/>
        </p:nvSpPr>
        <p:spPr>
          <a:xfrm>
            <a:off x="3268728" y="4541512"/>
            <a:ext cx="6306196" cy="95400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 smtClean="0"/>
              <a:t>	</a:t>
            </a:r>
            <a:r>
              <a:rPr lang="ru-RU" sz="1600" b="1" dirty="0" smtClean="0">
                <a:latin typeface="+mn-lt"/>
              </a:rPr>
              <a:t>«</a:t>
            </a:r>
            <a:r>
              <a:rPr lang="ru-RU" sz="1600" b="1" dirty="0" err="1" smtClean="0">
                <a:latin typeface="+mn-lt"/>
              </a:rPr>
              <a:t>Биговка</a:t>
            </a:r>
            <a:r>
              <a:rPr lang="ru-RU" sz="1600" b="1" dirty="0" smtClean="0">
                <a:latin typeface="+mn-lt"/>
              </a:rPr>
              <a:t>» </a:t>
            </a:r>
            <a:r>
              <a:rPr lang="ru-RU" sz="1600" b="1" dirty="0">
                <a:latin typeface="+mn-lt"/>
              </a:rPr>
              <a:t>— операция нанесения прямолинейной бороздки на лист бумаги. Необходима для последующего сложения по линии бумаги плотностью более 175 г/м² или картона.</a:t>
            </a:r>
          </a:p>
          <a:p>
            <a:r>
              <a:rPr lang="ru-RU" sz="1600" b="1" dirty="0" smtClean="0"/>
              <a:t>	</a:t>
            </a:r>
            <a:endParaRPr lang="ru-RU" sz="1600" b="1" dirty="0"/>
          </a:p>
        </p:txBody>
      </p:sp>
      <p:sp>
        <p:nvSpPr>
          <p:cNvPr id="13" name="Заголовок 5"/>
          <p:cNvSpPr txBox="1">
            <a:spLocks/>
          </p:cNvSpPr>
          <p:nvPr/>
        </p:nvSpPr>
        <p:spPr>
          <a:xfrm>
            <a:off x="3268728" y="5669733"/>
            <a:ext cx="6306196" cy="932304"/>
          </a:xfrm>
          <a:prstGeom prst="rect">
            <a:avLst/>
          </a:prstGeom>
          <a:ln>
            <a:solidFill>
              <a:schemeClr val="accent6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600" b="1" dirty="0"/>
              <a:t>	</a:t>
            </a:r>
            <a:r>
              <a:rPr lang="ru-RU" sz="1600" b="1" dirty="0" smtClean="0"/>
              <a:t> </a:t>
            </a:r>
            <a:r>
              <a:rPr lang="ru-RU" sz="1600" b="1" dirty="0" smtClean="0">
                <a:latin typeface="+mn-lt"/>
              </a:rPr>
              <a:t>Далее   из прямоугольника формируются трех и четырёхгранные трубки и приклеиваются к раме. Круглые трубки можно прикрепить, используя бумажный скотч.</a:t>
            </a:r>
            <a:endParaRPr lang="ru-RU" sz="1600" b="1" dirty="0">
              <a:latin typeface="+mn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247151" y="1445664"/>
            <a:ext cx="6327773" cy="150214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/>
            <a:r>
              <a:rPr lang="ru-RU" sz="1600" b="1" dirty="0" smtClean="0">
                <a:solidFill>
                  <a:prstClr val="black"/>
                </a:solidFill>
              </a:rPr>
              <a:t>	В </a:t>
            </a:r>
            <a:r>
              <a:rPr lang="ru-RU" sz="1600" b="1" dirty="0">
                <a:solidFill>
                  <a:prstClr val="black"/>
                </a:solidFill>
              </a:rPr>
              <a:t>данном варианте изготовления рамы  используется  плотный картон , к которому разными способами прикрепляются   трубки для осей с колесами. 	</a:t>
            </a:r>
          </a:p>
          <a:p>
            <a:pPr lvl="0" algn="just"/>
            <a:r>
              <a:rPr lang="ru-RU" sz="1600" b="1" dirty="0" smtClean="0">
                <a:solidFill>
                  <a:prstClr val="black"/>
                </a:solidFill>
              </a:rPr>
              <a:t>	Трубки </a:t>
            </a:r>
            <a:r>
              <a:rPr lang="ru-RU" sz="1600" b="1" dirty="0">
                <a:solidFill>
                  <a:prstClr val="black"/>
                </a:solidFill>
              </a:rPr>
              <a:t>могут быть  как круглые, так и с  многогранным сечением.  Трубку круглой формы можно изготовить из бумажных коктейльных трубочек. </a:t>
            </a:r>
          </a:p>
        </p:txBody>
      </p:sp>
      <p:sp>
        <p:nvSpPr>
          <p:cNvPr id="14" name="Стрелка вправо 13"/>
          <p:cNvSpPr/>
          <p:nvPr/>
        </p:nvSpPr>
        <p:spPr>
          <a:xfrm>
            <a:off x="9574924" y="5742614"/>
            <a:ext cx="946694" cy="484632"/>
          </a:xfrm>
          <a:prstGeom prst="right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2361889" y="3506101"/>
            <a:ext cx="906839" cy="48463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2361889" y="5096690"/>
            <a:ext cx="906839" cy="484632"/>
          </a:xfrm>
          <a:prstGeom prst="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7987938"/>
      </p:ext>
    </p:extLst>
  </p:cSld>
  <p:clrMapOvr>
    <a:masterClrMapping/>
  </p:clrMapOvr>
  <p:transition spd="med">
    <p:pul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2023"/>
            <a:ext cx="12238183" cy="6883977"/>
          </a:xfrm>
          <a:prstGeom prst="rect">
            <a:avLst/>
          </a:prstGeom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1008993" y="230478"/>
            <a:ext cx="9080938" cy="1098303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/>
              <a:t>Завершающий этап </a:t>
            </a:r>
            <a:endParaRPr lang="ru-RU" sz="3600" b="1" dirty="0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 </a:t>
            </a:r>
            <a:endParaRPr lang="ru-RU" b="1" dirty="0"/>
          </a:p>
        </p:txBody>
      </p:sp>
      <p:sp>
        <p:nvSpPr>
          <p:cNvPr id="11" name="Объект 10"/>
          <p:cNvSpPr>
            <a:spLocks noGrp="1"/>
          </p:cNvSpPr>
          <p:nvPr>
            <p:ph sz="half" idx="2"/>
          </p:nvPr>
        </p:nvSpPr>
        <p:spPr>
          <a:xfrm>
            <a:off x="515007" y="1160634"/>
            <a:ext cx="10988763" cy="679521"/>
          </a:xfrm>
        </p:spPr>
        <p:txBody>
          <a:bodyPr>
            <a:normAutofit/>
          </a:bodyPr>
          <a:lstStyle/>
          <a:p>
            <a:pPr algn="just">
              <a:spcBef>
                <a:spcPts val="0"/>
              </a:spcBef>
            </a:pPr>
            <a:r>
              <a:rPr lang="ru-RU" sz="1900" dirty="0" smtClean="0"/>
              <a:t> На изготовленную раму приклеивается кузов и кабина  в зависимости от  марки автомобиля.</a:t>
            </a:r>
            <a:endParaRPr lang="ru-RU" sz="19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838200" y="37253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16" name="Заголовок 5"/>
          <p:cNvSpPr txBox="1">
            <a:spLocks/>
          </p:cNvSpPr>
          <p:nvPr/>
        </p:nvSpPr>
        <p:spPr>
          <a:xfrm>
            <a:off x="838200" y="1537742"/>
            <a:ext cx="10515600" cy="7468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600" b="1" dirty="0" smtClean="0"/>
              <a:t> </a:t>
            </a:r>
            <a:endParaRPr lang="ru-RU" sz="2400" b="1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8230" y="1822231"/>
            <a:ext cx="5407770" cy="22375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1751" y="4210480"/>
            <a:ext cx="5182049" cy="2386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74998"/>
      </p:ext>
    </p:extLst>
  </p:cSld>
  <p:clrMapOvr>
    <a:masterClrMapping/>
  </p:clrMapOvr>
  <p:transition spd="med">
    <p:pul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   Варианты изготовления автомобилей 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079" y="1595233"/>
            <a:ext cx="5818844" cy="43641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5359" y="1595233"/>
            <a:ext cx="4802562" cy="436413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59601865"/>
      </p:ext>
    </p:extLst>
  </p:cSld>
  <p:clrMapOvr>
    <a:masterClrMapping/>
  </p:clrMapOvr>
  <p:transition spd="med">
    <p:pul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Используемые интернет - источники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9882352" cy="4351338"/>
          </a:xfrm>
        </p:spPr>
        <p:txBody>
          <a:bodyPr>
            <a:normAutofit/>
          </a:bodyPr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dzen.ru/video/watch/63b27f3c1c8b7a2c472b1540?f=d2d</a:t>
            </a:r>
            <a:endParaRPr lang="ru-RU" dirty="0" smtClean="0"/>
          </a:p>
          <a:p>
            <a:r>
              <a:rPr lang="en-US" dirty="0">
                <a:hlinkClick r:id="rId3"/>
              </a:rPr>
              <a:t>https://</a:t>
            </a:r>
            <a:r>
              <a:rPr lang="en-US" dirty="0" smtClean="0">
                <a:hlinkClick r:id="rId3"/>
              </a:rPr>
              <a:t>www.youtube.com/watch?v=X0HjgBXCcyU&amp;t=44s</a:t>
            </a:r>
            <a:endParaRPr lang="ru-RU" dirty="0" smtClean="0"/>
          </a:p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multiurok.ru/files/03-04-konstruirovanie-iz-slozhnykh-razvertok.html?login=ok</a:t>
            </a:r>
            <a:endParaRPr lang="ru-RU" dirty="0"/>
          </a:p>
          <a:p>
            <a:r>
              <a:rPr lang="en-US" dirty="0">
                <a:hlinkClick r:id="rId5"/>
              </a:rPr>
              <a:t>https://garde-robe.ru/kak-sdelat-masinu-iz-bumagi-svoimi-rukami-masinka-origami</a:t>
            </a:r>
            <a:r>
              <a:rPr lang="en-US" dirty="0" smtClean="0">
                <a:hlinkClick r:id="rId5"/>
              </a:rPr>
              <a:t>/</a:t>
            </a:r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3938432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84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Краткое введение в тему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мастер-класса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865F2D-351A-4750-84B9-0D87F6BD9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0010" y="1526366"/>
            <a:ext cx="10515600" cy="5032375"/>
          </a:xfrm>
        </p:spPr>
        <p:txBody>
          <a:bodyPr>
            <a:normAutofit fontScale="77500" lnSpcReduction="20000"/>
          </a:bodyPr>
          <a:lstStyle/>
          <a:p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Интерес к технике у  детей во все времена есть и будет неизменным. Н</a:t>
            </a:r>
            <a:r>
              <a:rPr lang="ru-RU" sz="3100" i="1" dirty="0" smtClean="0">
                <a:solidFill>
                  <a:schemeClr val="accent1">
                    <a:lumMod val="50000"/>
                  </a:schemeClr>
                </a:solidFill>
              </a:rPr>
              <a:t>а </a:t>
            </a:r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занятиях  объединения «</a:t>
            </a:r>
            <a:r>
              <a:rPr lang="ru-RU" sz="3100" i="1" dirty="0" err="1">
                <a:solidFill>
                  <a:schemeClr val="accent1">
                    <a:lumMod val="50000"/>
                  </a:schemeClr>
                </a:solidFill>
              </a:rPr>
              <a:t>Техностарт</a:t>
            </a:r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» учащиеся </a:t>
            </a:r>
            <a:r>
              <a:rPr lang="ru-RU" sz="3100" i="1" dirty="0" smtClean="0">
                <a:solidFill>
                  <a:schemeClr val="accent1">
                    <a:lumMod val="50000"/>
                  </a:schemeClr>
                </a:solidFill>
              </a:rPr>
              <a:t>изготавливают  из </a:t>
            </a:r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картона и бумаги различные виды автомобилей: </a:t>
            </a:r>
            <a:r>
              <a:rPr lang="ru-RU" sz="3100" i="1" dirty="0" smtClean="0">
                <a:solidFill>
                  <a:schemeClr val="accent1">
                    <a:lumMod val="50000"/>
                  </a:schemeClr>
                </a:solidFill>
              </a:rPr>
              <a:t>легковые</a:t>
            </a:r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, грузовые, </a:t>
            </a:r>
            <a:r>
              <a:rPr lang="ru-RU" sz="3100" i="1" dirty="0" smtClean="0">
                <a:solidFill>
                  <a:schemeClr val="accent1">
                    <a:lumMod val="50000"/>
                  </a:schemeClr>
                </a:solidFill>
              </a:rPr>
              <a:t>спортивные, современные </a:t>
            </a:r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и исторические</a:t>
            </a:r>
            <a:r>
              <a:rPr lang="ru-RU" sz="3100" i="1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endParaRPr lang="ru-RU" sz="31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1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Особый интерес вызывают модели у которые можно продемонстрировать в </a:t>
            </a:r>
            <a:r>
              <a:rPr lang="ru-RU" sz="3100" i="1" dirty="0" smtClean="0">
                <a:solidFill>
                  <a:schemeClr val="accent1">
                    <a:lumMod val="50000"/>
                  </a:schemeClr>
                </a:solidFill>
              </a:rPr>
              <a:t>действии:   подъем  кузова и грузовика,  поворот башни у автокрана,  прокатывание автомобиля  со спусковой горки или по прямолинейной трассе и т.д.</a:t>
            </a:r>
          </a:p>
          <a:p>
            <a:endParaRPr lang="ru-RU" sz="31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Ну а какой автомобиль без колес? Шасси — это технический </a:t>
            </a:r>
            <a:r>
              <a:rPr lang="ru-RU" sz="3100" i="1" dirty="0" smtClean="0">
                <a:solidFill>
                  <a:schemeClr val="accent1">
                    <a:lumMod val="50000"/>
                  </a:schemeClr>
                </a:solidFill>
              </a:rPr>
              <a:t>термин, соединяющий  </a:t>
            </a:r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все ключевые компоненты автомобиля, такие как колеса, подвеска и двигатель. </a:t>
            </a:r>
            <a:endParaRPr lang="ru-RU" sz="31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3100" i="1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100" i="1" dirty="0">
                <a:solidFill>
                  <a:schemeClr val="accent1">
                    <a:lumMod val="50000"/>
                  </a:schemeClr>
                </a:solidFill>
              </a:rPr>
              <a:t>В нашем мастер-классе, мы сосредоточимся на создании  шасси и колес в основном  для бумажных моделей автомобилей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8770031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684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 План проведения мастер - класса</a:t>
            </a:r>
            <a:endParaRPr lang="ru-RU" sz="4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865F2D-351A-4750-84B9-0D87F6BD91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73" y="1659370"/>
            <a:ext cx="10515600" cy="4351338"/>
          </a:xfrm>
        </p:spPr>
        <p:txBody>
          <a:bodyPr>
            <a:normAutofit/>
          </a:bodyPr>
          <a:lstStyle/>
          <a:p>
            <a:r>
              <a:rPr lang="ru-RU" sz="2600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Теоретическая часть: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к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ритерии выбора  бумажных автомоделей  по сложности изготовления.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i="1" dirty="0">
                <a:solidFill>
                  <a:schemeClr val="accent1">
                    <a:lumMod val="50000"/>
                  </a:schemeClr>
                </a:solidFill>
              </a:rPr>
              <a:t>о</a:t>
            </a: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бзор литературы     по теме «Моделизм».</a:t>
            </a:r>
          </a:p>
          <a:p>
            <a:pPr>
              <a:buFont typeface="Wingdings" panose="05000000000000000000" pitchFamily="2" charset="2"/>
              <a:buChar char="ü"/>
            </a:pPr>
            <a:endParaRPr lang="ru-RU" sz="3200" i="1" dirty="0" smtClean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Практическая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</a:rPr>
              <a:t>часть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ru-RU" sz="3200" i="1" dirty="0" smtClean="0">
                <a:solidFill>
                  <a:schemeClr val="accent1">
                    <a:lumMod val="50000"/>
                  </a:schemeClr>
                </a:solidFill>
              </a:rPr>
              <a:t>пошаговая инструкция по изготовлению шасси для стилизованных автомоделей из бумаги.</a:t>
            </a:r>
            <a:endParaRPr lang="ru-RU" sz="3200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063341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Изготовление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автомоделей 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по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разверткам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Простейшие  </a:t>
            </a:r>
            <a:r>
              <a:rPr lang="ru-RU" sz="2400" b="1" i="1" dirty="0">
                <a:solidFill>
                  <a:schemeClr val="accent1">
                    <a:lumMod val="50000"/>
                  </a:schemeClr>
                </a:solidFill>
              </a:rPr>
              <a:t>стилизованные модели </a:t>
            </a:r>
            <a:r>
              <a:rPr lang="ru-RU" sz="2400" b="1" i="1" dirty="0" smtClean="0">
                <a:solidFill>
                  <a:schemeClr val="accent1">
                    <a:lumMod val="50000"/>
                  </a:schemeClr>
                </a:solidFill>
              </a:rPr>
              <a:t>автомобилей </a:t>
            </a:r>
            <a:endParaRPr lang="ru-RU" sz="24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465918" y="1882750"/>
            <a:ext cx="3926164" cy="4237087"/>
          </a:xfrm>
          <a:prstGeom prst="rect">
            <a:avLst/>
          </a:prstGeom>
        </p:spPr>
      </p:pic>
      <p:sp>
        <p:nvSpPr>
          <p:cNvPr id="5" name="Объект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lvl="0"/>
            <a:r>
              <a:rPr lang="ru-RU" sz="1900" dirty="0">
                <a:solidFill>
                  <a:prstClr val="black"/>
                </a:solidFill>
              </a:rPr>
              <a:t>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На начальных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этапах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моделирования чаще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используются развертки, представляющие собой 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простое стилизованное изображение автомодели с основными частями. </a:t>
            </a:r>
          </a:p>
          <a:p>
            <a:pPr lvl="0"/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 На данном этапе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важно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сформировать  навыки работы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с разверткой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- проведение «</a:t>
            </a:r>
            <a:r>
              <a:rPr lang="ru-RU" sz="2400" dirty="0" err="1">
                <a:solidFill>
                  <a:schemeClr val="accent1">
                    <a:lumMod val="50000"/>
                  </a:schemeClr>
                </a:solidFill>
              </a:rPr>
              <a:t>биговок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», точное вырезание и аккуратное склеивание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 частей модели.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802669544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Изготовление моделей по разверткам</a:t>
            </a:r>
            <a:b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  </a:t>
            </a:r>
            <a:endParaRPr lang="ru-RU" sz="2000" b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6388331" y="1858876"/>
            <a:ext cx="5181600" cy="4351338"/>
          </a:xfrm>
        </p:spPr>
        <p:txBody>
          <a:bodyPr>
            <a:normAutofit/>
          </a:bodyPr>
          <a:lstStyle/>
          <a:p>
            <a:pPr lvl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мере приобретения знаний, умений и навыков у ребят появятся возможности создавать новые, более сложные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модели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. 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Поле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самостоятельной деятельности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увеличивается, поэтому  к разверткам 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могут быть добавлены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дополнительные детали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</a:rPr>
              <a:t>– бамперы, боковые стекла,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объемные колеса.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0"/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057" y="1870008"/>
            <a:ext cx="5803034" cy="43290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25138807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1290" y="389291"/>
            <a:ext cx="10515600" cy="512344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Изготовление моделей по </a:t>
            </a:r>
            <a:r>
              <a:rPr lang="ru-RU" sz="4000" b="1" dirty="0" smtClean="0">
                <a:solidFill>
                  <a:schemeClr val="accent1">
                    <a:lumMod val="50000"/>
                  </a:schemeClr>
                </a:solidFill>
              </a:rPr>
              <a:t>разверткам</a:t>
            </a:r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/>
            </a:r>
            <a:b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</a:br>
            <a:endParaRPr lang="ru-RU" sz="4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2472487"/>
            <a:ext cx="9749103" cy="41714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02810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На следующем  этапе  моделирования объемных бумажных моделей  автомобилей усложняются  за счет  увеличения количества деталей. 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Объемное детализирование делает модель более похожей с прототипом.</a:t>
            </a:r>
          </a:p>
          <a:p>
            <a:pPr algn="ctr"/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+mn-lt"/>
              </a:rPr>
              <a:t>Рама  выполняется  в  данных моделях как отдельный элемент.</a:t>
            </a:r>
            <a:endParaRPr lang="ru-RU" sz="2400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247240458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6183" y="-25977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Масштабные модели из бумаги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>
          <a:xfrm>
            <a:off x="6471458" y="1618513"/>
            <a:ext cx="5454642" cy="4725613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Моделизм — вид технического творчества изготовление уменьшенных моделей и макетов различной техники, копия создаётся в определённом масштабе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Моделизм делится на два основных направления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:</a:t>
            </a:r>
          </a:p>
          <a:p>
            <a:pPr>
              <a:spcBef>
                <a:spcPts val="0"/>
              </a:spcBef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техническое  - постройка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действующих моделей </a:t>
            </a:r>
            <a:endParaRPr lang="ru-RU" sz="20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(кордовые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, радиоуправляемые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);</a:t>
            </a:r>
          </a:p>
          <a:p>
            <a:pPr marL="0" indent="0">
              <a:spcBef>
                <a:spcPts val="0"/>
              </a:spcBef>
              <a:buNone/>
            </a:pP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асштабное -  стендовый </a:t>
            </a:r>
            <a:r>
              <a:rPr lang="ru-RU" sz="2000" dirty="0">
                <a:solidFill>
                  <a:schemeClr val="accent1">
                    <a:lumMod val="50000"/>
                  </a:schemeClr>
                </a:solidFill>
              </a:rPr>
              <a:t>моделизм, то есть создание статичных макетов, максимально точно воспроизводящих внешний вид </a:t>
            </a:r>
            <a:r>
              <a:rPr lang="ru-RU" sz="2000" dirty="0" err="1" smtClean="0">
                <a:solidFill>
                  <a:schemeClr val="accent1">
                    <a:lumMod val="50000"/>
                  </a:schemeClr>
                </a:solidFill>
              </a:rPr>
              <a:t>прототипа.В</a:t>
            </a:r>
            <a:r>
              <a:rPr lang="ru-RU" sz="2000" dirty="0" smtClean="0">
                <a:solidFill>
                  <a:schemeClr val="accent1">
                    <a:lumMod val="50000"/>
                  </a:schemeClr>
                </a:solidFill>
              </a:rPr>
              <a:t> данное направление входит и коллекционное моделирование.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ru-RU" sz="2200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1806" y="3709124"/>
            <a:ext cx="3670830" cy="2635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5900" y="1618513"/>
            <a:ext cx="3681699" cy="1824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3427" y="1629454"/>
            <a:ext cx="2197677" cy="18025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907391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A2DB38-9244-4BE6-94B9-422E889F33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8183" cy="688397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1">
                    <a:lumMod val="50000"/>
                  </a:schemeClr>
                </a:solidFill>
              </a:rPr>
              <a:t>Масштабные модели из бумаги</a:t>
            </a:r>
          </a:p>
        </p:txBody>
      </p:sp>
      <p:sp>
        <p:nvSpPr>
          <p:cNvPr id="10" name="Объект 9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Настольные автомодели не имеют возможности самостоятельно передвигаться, цель их создания — как можно более точное воспроизведение всех деталей и особенностей оригинала</a:t>
            </a:r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.</a:t>
            </a:r>
          </a:p>
          <a:p>
            <a:pPr lvl="0"/>
            <a:r>
              <a:rPr lang="ru-RU" sz="2200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Некоторые модели имеют высокую степень «</a:t>
            </a:r>
            <a:r>
              <a:rPr lang="ru-RU" sz="2200" dirty="0" err="1">
                <a:solidFill>
                  <a:schemeClr val="accent1">
                    <a:lumMod val="50000"/>
                  </a:schemeClr>
                </a:solidFill>
              </a:rPr>
              <a:t>копийности</a:t>
            </a:r>
            <a:r>
              <a:rPr lang="ru-RU" sz="2200" dirty="0">
                <a:solidFill>
                  <a:schemeClr val="accent1">
                    <a:lumMod val="50000"/>
                  </a:schemeClr>
                </a:solidFill>
              </a:rPr>
              <a:t>», т. е. у них открываются двери, капот, крышка багажника, очень тщательно воспроизведено подкапотное пространство, интерьер, детали ходовой части снизу модели.</a:t>
            </a:r>
          </a:p>
          <a:p>
            <a:endParaRPr lang="ru-RU" dirty="0"/>
          </a:p>
        </p:txBody>
      </p:sp>
      <p:sp>
        <p:nvSpPr>
          <p:cNvPr id="5" name="Заголовок 1">
            <a:extLst>
              <a:ext uri="{FF2B5EF4-FFF2-40B4-BE49-F238E27FC236}">
                <a16:creationId xmlns:a16="http://schemas.microsoft.com/office/drawing/2014/main" id="{D1F0BA5E-B592-4944-A436-5F788B27E56F}"/>
              </a:ext>
            </a:extLst>
          </p:cNvPr>
          <p:cNvSpPr txBox="1">
            <a:spLocks/>
          </p:cNvSpPr>
          <p:nvPr/>
        </p:nvSpPr>
        <p:spPr>
          <a:xfrm>
            <a:off x="688230" y="132878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endParaRPr lang="ru-RU" sz="2000" b="1" i="1" dirty="0">
              <a:solidFill>
                <a:schemeClr val="accent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9670" y="1600539"/>
            <a:ext cx="2986330" cy="206517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5051" y="1600539"/>
            <a:ext cx="2599568" cy="206135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789" y="3933653"/>
            <a:ext cx="3540962" cy="265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0117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2861</TotalTime>
  <Words>1278</Words>
  <Application>Microsoft Office PowerPoint</Application>
  <PresentationFormat>Широкоэкранный</PresentationFormat>
  <Paragraphs>168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Wingdings</vt:lpstr>
      <vt:lpstr>Тема Office</vt:lpstr>
      <vt:lpstr>Муниципальное учреждение дополнительного образования  «Станция юных техников» города Сарова  Начальное техническое моделирование  Мастер – класс на тему:   «Технология изготовление  рам для  бумажных автомоделей»</vt:lpstr>
      <vt:lpstr>Цель мастер-класса:  распространение и передача педагогического опыта, обучение  технологии изготовления шасси для  бумажных  автомоделей.</vt:lpstr>
      <vt:lpstr>Краткое введение в тему мастер-класса</vt:lpstr>
      <vt:lpstr> План проведения мастер - класса</vt:lpstr>
      <vt:lpstr>Изготовление автомоделей по разверткам  Простейшие  стилизованные модели автомобилей </vt:lpstr>
      <vt:lpstr>Изготовление моделей по разверткам    </vt:lpstr>
      <vt:lpstr>Изготовление моделей по разверткам </vt:lpstr>
      <vt:lpstr>Масштабные модели из бумаги</vt:lpstr>
      <vt:lpstr>Масштабные модели из бумаги</vt:lpstr>
      <vt:lpstr>Литературу и пособия по моделизму </vt:lpstr>
      <vt:lpstr>Литературу и пособия по моделизму </vt:lpstr>
      <vt:lpstr>Литературу и пособия по моделизму </vt:lpstr>
      <vt:lpstr>Литературу и пособия по моделизму </vt:lpstr>
      <vt:lpstr>Литературу и пособия по моделизму </vt:lpstr>
      <vt:lpstr>Литературу и пособия по моделизму </vt:lpstr>
      <vt:lpstr>Тематические сайты</vt:lpstr>
      <vt:lpstr> Практическая часть мастер - класса</vt:lpstr>
      <vt:lpstr> </vt:lpstr>
      <vt:lpstr> </vt:lpstr>
      <vt:lpstr>  </vt:lpstr>
      <vt:lpstr>  </vt:lpstr>
      <vt:lpstr>  </vt:lpstr>
      <vt:lpstr>1 вариант изготовления рамы для бумажной модели автомобиля</vt:lpstr>
      <vt:lpstr>Этапы работы</vt:lpstr>
      <vt:lpstr>2 вариант изготовления рамы для бумажной модели автомобиля</vt:lpstr>
      <vt:lpstr>Завершающий этап </vt:lpstr>
      <vt:lpstr>   Варианты изготовления автомобилей </vt:lpstr>
      <vt:lpstr>Используемые интернет - источники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Бумажный моделизм  Тема: «Изготовление  рамы  с колесами  для автомодели.</dc:title>
  <dc:creator>Bo$$</dc:creator>
  <cp:lastModifiedBy>Boss</cp:lastModifiedBy>
  <cp:revision>129</cp:revision>
  <dcterms:created xsi:type="dcterms:W3CDTF">2023-10-29T17:31:33Z</dcterms:created>
  <dcterms:modified xsi:type="dcterms:W3CDTF">2024-04-04T10:48:34Z</dcterms:modified>
</cp:coreProperties>
</file>