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18" r:id="rId3"/>
    <p:sldId id="281" r:id="rId4"/>
    <p:sldId id="283" r:id="rId5"/>
    <p:sldId id="300" r:id="rId6"/>
    <p:sldId id="284" r:id="rId7"/>
    <p:sldId id="286" r:id="rId8"/>
    <p:sldId id="287" r:id="rId9"/>
    <p:sldId id="288" r:id="rId10"/>
    <p:sldId id="301" r:id="rId11"/>
    <p:sldId id="302" r:id="rId12"/>
    <p:sldId id="291" r:id="rId13"/>
    <p:sldId id="292" r:id="rId14"/>
    <p:sldId id="293" r:id="rId15"/>
    <p:sldId id="294" r:id="rId16"/>
    <p:sldId id="303" r:id="rId17"/>
    <p:sldId id="296" r:id="rId18"/>
    <p:sldId id="297" r:id="rId19"/>
    <p:sldId id="298" r:id="rId20"/>
    <p:sldId id="299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7" r:id="rId31"/>
    <p:sldId id="314" r:id="rId32"/>
    <p:sldId id="315" r:id="rId33"/>
    <p:sldId id="316" r:id="rId34"/>
    <p:sldId id="319" r:id="rId35"/>
    <p:sldId id="321" r:id="rId36"/>
    <p:sldId id="322" r:id="rId37"/>
    <p:sldId id="323" r:id="rId38"/>
    <p:sldId id="324" r:id="rId39"/>
    <p:sldId id="328" r:id="rId40"/>
    <p:sldId id="325" r:id="rId41"/>
    <p:sldId id="326" r:id="rId42"/>
    <p:sldId id="327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36" r:id="rId5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35493-1DD9-4CB6-AEAB-64A4AAEFF49C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FCA7A-4496-4736-A6AC-A55029B1B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FCA7A-4496-4736-A6AC-A55029B1B29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FCA7A-4496-4736-A6AC-A55029B1B29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FCA7A-4496-4736-A6AC-A55029B1B29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FCA7A-4496-4736-A6AC-A55029B1B29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C43F4-EAFC-4419-9ABE-F30148429986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348A-3757-41C8-9BD3-0D84ADD38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73F70-A483-4769-B78D-B39C2B73F34C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C9C13-C54C-4870-A6E3-9CD4DBA20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8BF61-FB33-4A04-94C4-7390802477ED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88B3C-4033-47FB-80D0-330E3E456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CAE68-36CB-4FC7-A594-E55F6F5855EF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E4829-F871-4FBA-8F1C-626E26AAC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E80B5-8F9E-41E3-8C38-BED3793454FA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3DE7E-36C8-4095-9B9D-6B19AC8A4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8475A-5B7B-4663-AEED-654DA31767AE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445AA-7EF3-49C7-91D4-5A42726DA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00D0C-2697-432F-A1DD-6D4E819E8904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0EECA-E86B-4CF1-8F6A-5BA7E0AFD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9E1A1-2FE2-46D6-B247-819C1C460338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14CB7-BD99-4242-A51D-FC7831EC1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2CC08-8514-4333-A298-C01B0D56B3A7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D1D8D-9DB7-4305-A1A8-159AF370A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1ED0A-E3D8-4CFD-8D7D-5694A3F96529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AF2B3-EA94-4C68-8D23-049FE9612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E9865-E5BA-4359-8073-0331CDC5F781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92CB7-8226-4EEF-A2FA-E876261A4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372E23-8F6B-4F5A-8B3D-D2E253C73CB1}" type="datetimeFigureOut">
              <a:rPr lang="ru-RU"/>
              <a:pPr>
                <a:defRPr/>
              </a:pPr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A140A9-D09D-4B7F-A7FD-D975A6E75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ccentonline.ru/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orthographical.slovaronline.com/" TargetMode="External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thographical.slovaronline.com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hyperlink" Target="http://www.orthographical.slovaronline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thographical.slovaronline.com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4.xml"/><Relationship Id="rId4" Type="http://schemas.openxmlformats.org/officeDocument/2006/relationships/hyperlink" Target="http://www.orthographical.slovaronline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thographical.slovaronline.com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7.xml"/><Relationship Id="rId3" Type="http://schemas.openxmlformats.org/officeDocument/2006/relationships/slide" Target="slide7.xml"/><Relationship Id="rId7" Type="http://schemas.openxmlformats.org/officeDocument/2006/relationships/slide" Target="slide11.xml"/><Relationship Id="rId12" Type="http://schemas.openxmlformats.org/officeDocument/2006/relationships/slide" Target="slide16.xml"/><Relationship Id="rId17" Type="http://schemas.openxmlformats.org/officeDocument/2006/relationships/slide" Target="slide21.xml"/><Relationship Id="rId2" Type="http://schemas.openxmlformats.org/officeDocument/2006/relationships/slide" Target="slide6.xml"/><Relationship Id="rId16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5" Type="http://schemas.openxmlformats.org/officeDocument/2006/relationships/slide" Target="slide9.xml"/><Relationship Id="rId15" Type="http://schemas.openxmlformats.org/officeDocument/2006/relationships/slide" Target="slide19.xml"/><Relationship Id="rId10" Type="http://schemas.openxmlformats.org/officeDocument/2006/relationships/slide" Target="slide14.xml"/><Relationship Id="rId4" Type="http://schemas.openxmlformats.org/officeDocument/2006/relationships/slide" Target="slide8.xml"/><Relationship Id="rId9" Type="http://schemas.openxmlformats.org/officeDocument/2006/relationships/slide" Target="slide13.xml"/><Relationship Id="rId14" Type="http://schemas.openxmlformats.org/officeDocument/2006/relationships/slide" Target="slide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4.xml"/><Relationship Id="rId4" Type="http://schemas.openxmlformats.org/officeDocument/2006/relationships/hyperlink" Target="http://slovari.ru/search.aspx?p=3068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3" Type="http://schemas.openxmlformats.org/officeDocument/2006/relationships/slide" Target="slide23.xml"/><Relationship Id="rId7" Type="http://schemas.openxmlformats.org/officeDocument/2006/relationships/slide" Target="slide27.xml"/><Relationship Id="rId12" Type="http://schemas.openxmlformats.org/officeDocument/2006/relationships/slide" Target="slide32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11" Type="http://schemas.openxmlformats.org/officeDocument/2006/relationships/slide" Target="slide31.xml"/><Relationship Id="rId5" Type="http://schemas.openxmlformats.org/officeDocument/2006/relationships/slide" Target="slide25.xml"/><Relationship Id="rId15" Type="http://schemas.openxmlformats.org/officeDocument/2006/relationships/slide" Target="slide35.xml"/><Relationship Id="rId10" Type="http://schemas.openxmlformats.org/officeDocument/2006/relationships/slide" Target="slide30.xml"/><Relationship Id="rId4" Type="http://schemas.openxmlformats.org/officeDocument/2006/relationships/slide" Target="slide24.xml"/><Relationship Id="rId9" Type="http://schemas.openxmlformats.org/officeDocument/2006/relationships/slide" Target="slide29.xml"/><Relationship Id="rId14" Type="http://schemas.openxmlformats.org/officeDocument/2006/relationships/slide" Target="slide3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7.xml"/><Relationship Id="rId3" Type="http://schemas.openxmlformats.org/officeDocument/2006/relationships/slide" Target="slide37.xml"/><Relationship Id="rId7" Type="http://schemas.openxmlformats.org/officeDocument/2006/relationships/slide" Target="slide41.xml"/><Relationship Id="rId12" Type="http://schemas.openxmlformats.org/officeDocument/2006/relationships/slide" Target="slide46.xml"/><Relationship Id="rId2" Type="http://schemas.openxmlformats.org/officeDocument/2006/relationships/slide" Target="slide36.xml"/><Relationship Id="rId16" Type="http://schemas.openxmlformats.org/officeDocument/2006/relationships/slide" Target="slide50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40.xml"/><Relationship Id="rId11" Type="http://schemas.openxmlformats.org/officeDocument/2006/relationships/slide" Target="slide45.xml"/><Relationship Id="rId5" Type="http://schemas.openxmlformats.org/officeDocument/2006/relationships/slide" Target="slide39.xml"/><Relationship Id="rId15" Type="http://schemas.openxmlformats.org/officeDocument/2006/relationships/slide" Target="slide49.xml"/><Relationship Id="rId10" Type="http://schemas.openxmlformats.org/officeDocument/2006/relationships/slide" Target="slide44.xml"/><Relationship Id="rId4" Type="http://schemas.openxmlformats.org/officeDocument/2006/relationships/slide" Target="slide38.xml"/><Relationship Id="rId9" Type="http://schemas.openxmlformats.org/officeDocument/2006/relationships/slide" Target="slide43.xml"/><Relationship Id="rId14" Type="http://schemas.openxmlformats.org/officeDocument/2006/relationships/slide" Target="slide48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slovarozhegova.ru/" TargetMode="External"/><Relationship Id="rId13" Type="http://schemas.openxmlformats.org/officeDocument/2006/relationships/image" Target="../media/image54.gif"/><Relationship Id="rId3" Type="http://schemas.openxmlformats.org/officeDocument/2006/relationships/image" Target="../media/image49.gif"/><Relationship Id="rId7" Type="http://schemas.openxmlformats.org/officeDocument/2006/relationships/image" Target="../media/image51.jpeg"/><Relationship Id="rId12" Type="http://schemas.openxmlformats.org/officeDocument/2006/relationships/hyperlink" Target="http://orf.textologia.ru/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dict.t-mm.ru/" TargetMode="External"/><Relationship Id="rId11" Type="http://schemas.openxmlformats.org/officeDocument/2006/relationships/image" Target="../media/image53.gif"/><Relationship Id="rId5" Type="http://schemas.openxmlformats.org/officeDocument/2006/relationships/image" Target="../media/image50.jpeg"/><Relationship Id="rId15" Type="http://schemas.openxmlformats.org/officeDocument/2006/relationships/hyperlink" Target="http://enc-dic.com/fwords" TargetMode="External"/><Relationship Id="rId10" Type="http://schemas.openxmlformats.org/officeDocument/2006/relationships/hyperlink" Target="http://accentonline.ru/" TargetMode="External"/><Relationship Id="rId4" Type="http://schemas.openxmlformats.org/officeDocument/2006/relationships/hyperlink" Target="http://www.gramota.ru/slovari/online/" TargetMode="External"/><Relationship Id="rId9" Type="http://schemas.openxmlformats.org/officeDocument/2006/relationships/image" Target="../media/image52.png"/><Relationship Id="rId14" Type="http://schemas.openxmlformats.org/officeDocument/2006/relationships/hyperlink" Target="http://enc-dic.com/rusethy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357158" y="285728"/>
            <a:ext cx="8607425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22680" rIns="91440" bIns="45720" numCol="1" anchor="ctr" anchorCtr="0" compatLnSpc="1">
            <a:prstTxWarp prst="textNoShape">
              <a:avLst/>
            </a:prstTxWarp>
          </a:bodyPr>
          <a:lstStyle/>
          <a:p>
            <a:pPr marL="215900" marR="0" lvl="0" indent="-21590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6" charset="0"/>
                <a:ea typeface="+mj-ea"/>
                <a:cs typeface="+mj-cs"/>
              </a:rPr>
              <a:t>Электронный помощник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itchFamily="16" charset="0"/>
              <a:ea typeface="+mj-ea"/>
              <a:cs typeface="+mj-cs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57158" y="1785926"/>
            <a:ext cx="8358246" cy="2143140"/>
          </a:xfrm>
          <a:prstGeom prst="rect">
            <a:avLst/>
          </a:prstGeom>
          <a:noFill/>
          <a:ln/>
        </p:spPr>
        <p:txBody>
          <a:bodyPr lIns="0" tIns="30240" rIns="0" bIns="0" anchor="ctr"/>
          <a:lstStyle/>
          <a:p>
            <a:pPr marL="215900" indent="-214313" algn="ctr">
              <a:lnSpc>
                <a:spcPct val="15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800" b="1" dirty="0">
                <a:solidFill>
                  <a:srgbClr val="000099"/>
                </a:solidFill>
                <a:latin typeface="Georgia" pitchFamily="16" charset="0"/>
              </a:rPr>
              <a:t>Работа над </a:t>
            </a:r>
            <a:r>
              <a:rPr lang="en-US" sz="4800" b="1" dirty="0" smtClean="0">
                <a:solidFill>
                  <a:srgbClr val="000099"/>
                </a:solidFill>
                <a:latin typeface="Georgia" pitchFamily="16" charset="0"/>
              </a:rPr>
              <a:t>ошибками</a:t>
            </a:r>
            <a:r>
              <a:rPr lang="ru-RU" sz="4800" b="1" dirty="0" smtClean="0">
                <a:solidFill>
                  <a:srgbClr val="000099"/>
                </a:solidFill>
                <a:latin typeface="Georgia" pitchFamily="16" charset="0"/>
              </a:rPr>
              <a:t> </a:t>
            </a:r>
          </a:p>
          <a:p>
            <a:pPr marL="215900" indent="-214313" algn="ctr">
              <a:lnSpc>
                <a:spcPct val="15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b="1" i="1" dirty="0" smtClean="0">
                <a:solidFill>
                  <a:srgbClr val="000099"/>
                </a:solidFill>
                <a:latin typeface="Georgia" pitchFamily="16" charset="0"/>
              </a:rPr>
              <a:t>на уроках русского языка </a:t>
            </a:r>
          </a:p>
          <a:p>
            <a:pPr marL="215900" indent="-214313" algn="ctr">
              <a:lnSpc>
                <a:spcPct val="15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b="1" i="1" dirty="0" smtClean="0">
                <a:solidFill>
                  <a:srgbClr val="000099"/>
                </a:solidFill>
                <a:latin typeface="Georgia" pitchFamily="16" charset="0"/>
              </a:rPr>
              <a:t>в начальной школе</a:t>
            </a:r>
          </a:p>
          <a:p>
            <a:pPr marL="215900" indent="-214313" algn="ctr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800" b="1" i="1" dirty="0" smtClean="0">
              <a:solidFill>
                <a:srgbClr val="000099"/>
              </a:solidFill>
              <a:latin typeface="Georgia" pitchFamily="1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57752" y="4286256"/>
            <a:ext cx="33575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indent="-214313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i="1" dirty="0" smtClean="0">
                <a:solidFill>
                  <a:srgbClr val="002060"/>
                </a:solidFill>
                <a:latin typeface="Georgia" pitchFamily="16" charset="0"/>
              </a:rPr>
              <a:t>    Составила учитель начальных классов МАОУ гимназия г.Белореченска</a:t>
            </a:r>
          </a:p>
          <a:p>
            <a:pPr marL="215900" indent="-214313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i="1" dirty="0" smtClean="0">
                <a:solidFill>
                  <a:srgbClr val="002060"/>
                </a:solidFill>
                <a:latin typeface="Georgia" pitchFamily="16" charset="0"/>
              </a:rPr>
              <a:t>Сидоренко Елена Алексеевна</a:t>
            </a:r>
            <a:endParaRPr lang="en-US" i="1" dirty="0">
              <a:solidFill>
                <a:srgbClr val="002060"/>
              </a:solidFill>
              <a:latin typeface="Georgia" pitchFamily="16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43900" y="6072206"/>
            <a:ext cx="857256" cy="78579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://skupiknigi.ru/image/Small/multimedia/books_covers/10130306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4214818"/>
            <a:ext cx="4614591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329642" cy="654032"/>
          </a:xfrm>
        </p:spPr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  <a:latin typeface="Georgia" pitchFamily="18" charset="0"/>
              </a:rPr>
              <a:t>Сочетание ЖИ-ШИ, ЧА-ЩА, ЧУ-ЩУ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000240"/>
            <a:ext cx="21243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Правило: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786190"/>
            <a:ext cx="814393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Как поработать: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Напиши слово правильно.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Допиши ещё два слова на это правило.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Подчеркни орфограмму.</a:t>
            </a:r>
          </a:p>
          <a:p>
            <a:pPr>
              <a:lnSpc>
                <a:spcPct val="150000"/>
              </a:lnSpc>
            </a:pPr>
            <a:r>
              <a:rPr lang="ru-RU" sz="2800" i="1" dirty="0" smtClean="0">
                <a:latin typeface="Georgia" pitchFamily="18" charset="0"/>
              </a:rPr>
              <a:t>Малы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ши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, </a:t>
            </a:r>
            <a:r>
              <a:rPr lang="ru-RU" sz="2800" i="1" dirty="0" smtClean="0">
                <a:latin typeface="Georgia" pitchFamily="18" charset="0"/>
              </a:rPr>
              <a:t>каранда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ши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, </a:t>
            </a:r>
            <a:r>
              <a:rPr lang="ru-RU" sz="2800" i="1" dirty="0" smtClean="0">
                <a:latin typeface="Georgia" pitchFamily="18" charset="0"/>
              </a:rPr>
              <a:t>ро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ща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, </a:t>
            </a:r>
            <a:r>
              <a:rPr lang="ru-RU" sz="2800" i="1" dirty="0" smtClean="0">
                <a:latin typeface="Georgia" pitchFamily="18" charset="0"/>
              </a:rPr>
              <a:t>ту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ча.</a:t>
            </a:r>
          </a:p>
        </p:txBody>
      </p:sp>
      <p:pic>
        <p:nvPicPr>
          <p:cNvPr id="31748" name="Picture 4" descr="http://www.abicom.com.ua/images/galery/literature/resizedimages/literature%20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8" y="857232"/>
            <a:ext cx="4440318" cy="278608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8072462" y="5857892"/>
            <a:ext cx="857256" cy="78579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15436" cy="725470"/>
          </a:xfrm>
        </p:spPr>
        <p:txBody>
          <a:bodyPr/>
          <a:lstStyle/>
          <a:p>
            <a:r>
              <a:rPr lang="en-US" sz="3600" dirty="0" smtClean="0">
                <a:solidFill>
                  <a:srgbClr val="00B050"/>
                </a:solidFill>
                <a:latin typeface="Georgia" pitchFamily="18" charset="0"/>
              </a:rPr>
              <a:t>Сочетание ЧК, ЧН, ЧТ, НЩ, РЩ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643050"/>
            <a:ext cx="2060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Вспомни:</a:t>
            </a:r>
            <a:endParaRPr lang="ru-RU" sz="2800" dirty="0"/>
          </a:p>
        </p:txBody>
      </p:sp>
      <p:sp>
        <p:nvSpPr>
          <p:cNvPr id="21508" name="AutoShape 4" descr="https://static-eu.insales.ru/images/products/1/1593/58050105/4603262150009888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static-eu.insales.ru/images/products/1/1593/58050105/4603262150009888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static-eu.insales.ru/images/products/1/1593/58050105/4603262150009888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https://static-eu.insales.ru/images/products/1/1593/58050105/4603262150009888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6" name="AutoShape 12" descr="https://static-eu.insales.ru/images/products/1/1593/58050105/4603262150009888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8" name="AutoShape 14" descr="https://static-eu.insales.ru/images/products/1/1593/58050105/4603262150009888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0" name="AutoShape 16" descr="https://static-eu.insales.ru/images/products/1/1593/58050105/4603262150009888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2" name="AutoShape 18" descr="https://static-eu.insales.ru/images/products/1/1593/58050105/4603262150009888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4" name="AutoShape 20" descr="https://static-eu.insales.ru/images/products/1/1593/58050105/4603262150009888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6" name="AutoShape 22" descr="https://static-eu.insales.ru/images/products/1/1593/58050105/4603262150009888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8" name="AutoShape 24" descr="https://static-eu.insales.ru/images/products/1/1593/58050105/4603262150009888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30" name="AutoShape 26" descr="https://static-eu.insales.ru/images/products/1/1593/58050105/4603262150009888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34" name="AutoShape 30" descr="https://static-eu.insales.ru/images/products/1/1593/58050105/4603262150009888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3429000"/>
            <a:ext cx="83582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Как поработать: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Выпиши слово правильно.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Подчеркни сочетания.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Запиши еще два слова с этой орфограммой.</a:t>
            </a:r>
          </a:p>
          <a:p>
            <a:pPr>
              <a:lnSpc>
                <a:spcPct val="150000"/>
              </a:lnSpc>
            </a:pPr>
            <a:r>
              <a:rPr lang="ru-RU" sz="2800" i="1" dirty="0" smtClean="0">
                <a:latin typeface="Georgia" pitchFamily="18" charset="0"/>
              </a:rPr>
              <a:t>Пе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чк</a:t>
            </a:r>
            <a:r>
              <a:rPr lang="ru-RU" sz="2800" i="1" dirty="0" smtClean="0">
                <a:latin typeface="Georgia" pitchFamily="18" charset="0"/>
              </a:rPr>
              <a:t>а, бо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чк</a:t>
            </a:r>
            <a:r>
              <a:rPr lang="ru-RU" sz="2800" i="1" dirty="0" smtClean="0">
                <a:latin typeface="Georgia" pitchFamily="18" charset="0"/>
              </a:rPr>
              <a:t>а, мо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щн</a:t>
            </a:r>
            <a:r>
              <a:rPr lang="ru-RU" sz="2800" i="1" dirty="0" smtClean="0">
                <a:latin typeface="Georgia" pitchFamily="18" charset="0"/>
              </a:rPr>
              <a:t>ый</a:t>
            </a:r>
          </a:p>
        </p:txBody>
      </p:sp>
      <p:pic>
        <p:nvPicPr>
          <p:cNvPr id="29698" name="Picture 2" descr="http://svitppt.com.ua/images/57/56498/960/img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928670"/>
            <a:ext cx="3712611" cy="2500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2714612" y="1357298"/>
            <a:ext cx="9220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</a:rPr>
              <a:t>Ь</a:t>
            </a:r>
            <a:endParaRPr lang="ru-RU" sz="8000" b="1" dirty="0">
              <a:solidFill>
                <a:srgbClr val="002060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643174" y="1643050"/>
            <a:ext cx="1000132" cy="928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2607455" y="1678769"/>
            <a:ext cx="1000132" cy="928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072462" y="5857892"/>
            <a:ext cx="857256" cy="78579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  <a:latin typeface="Georgia" pitchFamily="18" charset="0"/>
              </a:rPr>
              <a:t>Мягкий знак -показатель мягкости согласных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000504"/>
            <a:ext cx="79296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Как поработать: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Выпиши слово правильно.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Подчеркни мягкий знак.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Запиши ещё 2 слова мягким знаком.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Ко</a:t>
            </a:r>
            <a:r>
              <a:rPr lang="ru-RU" sz="2800" i="1" u="sng" dirty="0" smtClean="0">
                <a:latin typeface="Georgia" pitchFamily="18" charset="0"/>
              </a:rPr>
              <a:t>н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ь</a:t>
            </a:r>
            <a:r>
              <a:rPr lang="ru-RU" sz="2800" i="1" dirty="0" smtClean="0">
                <a:latin typeface="Georgia" pitchFamily="18" charset="0"/>
              </a:rPr>
              <a:t>ки,  ма</a:t>
            </a:r>
            <a:r>
              <a:rPr lang="ru-RU" sz="2800" i="1" u="sng" dirty="0" smtClean="0">
                <a:latin typeface="Georgia" pitchFamily="18" charset="0"/>
              </a:rPr>
              <a:t>л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ь</a:t>
            </a:r>
            <a:r>
              <a:rPr lang="ru-RU" sz="2800" i="1" dirty="0" smtClean="0">
                <a:latin typeface="Georgia" pitchFamily="18" charset="0"/>
              </a:rPr>
              <a:t>чик, со</a:t>
            </a:r>
            <a:r>
              <a:rPr lang="ru-RU" sz="2800" i="1" u="sng" dirty="0" smtClean="0">
                <a:latin typeface="Georgia" pitchFamily="18" charset="0"/>
              </a:rPr>
              <a:t>л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ь</a:t>
            </a:r>
            <a:r>
              <a:rPr lang="ru-RU" sz="2800" i="1" dirty="0" smtClean="0">
                <a:latin typeface="Georgia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ru-RU" sz="2800" i="1" dirty="0" smtClean="0">
              <a:latin typeface="Georgia" pitchFamily="18" charset="0"/>
            </a:endParaRPr>
          </a:p>
        </p:txBody>
      </p:sp>
      <p:pic>
        <p:nvPicPr>
          <p:cNvPr id="28674" name="Picture 2" descr="https://allyslide.com/thumbs/ccc1b51846c5576e2ae2f9845b6447ce/0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142984"/>
            <a:ext cx="3500462" cy="24632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8676" name="Picture 4" descr="http://globuss24.ru/web/userfiles/image/doc/hello_html_m43e260b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142984"/>
            <a:ext cx="3429024" cy="24688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8072462" y="5857892"/>
            <a:ext cx="857256" cy="78579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501122" cy="654032"/>
          </a:xfrm>
        </p:spPr>
        <p:txBody>
          <a:bodyPr/>
          <a:lstStyle/>
          <a:p>
            <a:r>
              <a:rPr lang="en-US" sz="3600" dirty="0" smtClean="0">
                <a:solidFill>
                  <a:srgbClr val="00B050"/>
                </a:solidFill>
                <a:latin typeface="Georgia" pitchFamily="18" charset="0"/>
              </a:rPr>
              <a:t>Разделительный Ь</a:t>
            </a:r>
            <a:r>
              <a:rPr lang="en-US" dirty="0" smtClean="0">
                <a:solidFill>
                  <a:srgbClr val="00B050"/>
                </a:solidFill>
                <a:latin typeface="Georgia" pitchFamily="18" charset="0"/>
              </a:rPr>
              <a:t/>
            </a:r>
            <a:br>
              <a:rPr lang="en-US" dirty="0" smtClean="0">
                <a:solidFill>
                  <a:srgbClr val="00B050"/>
                </a:solidFill>
                <a:latin typeface="Georgia" pitchFamily="18" charset="0"/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9458" name="Picture 2" descr="http://xmp3online.ru/punohihuno/78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" y="714356"/>
            <a:ext cx="4822065" cy="3214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4000504"/>
            <a:ext cx="74295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Как поработать: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Выпиши слово правильно.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Запиши два слова с этой орфограммой, подчеркни Ь и буквы, которые он разделяет.</a:t>
            </a:r>
          </a:p>
          <a:p>
            <a:r>
              <a:rPr lang="ru-RU" sz="2800" i="1" u="sng" dirty="0" smtClean="0"/>
              <a:t>В</a:t>
            </a:r>
            <a:r>
              <a:rPr lang="ru-RU" sz="2800" i="1" u="sng" dirty="0" smtClean="0">
                <a:solidFill>
                  <a:srgbClr val="C00000"/>
                </a:solidFill>
              </a:rPr>
              <a:t>ь</a:t>
            </a:r>
            <a:r>
              <a:rPr lang="ru-RU" sz="2800" i="1" u="sng" dirty="0" smtClean="0"/>
              <a:t>ю</a:t>
            </a:r>
            <a:r>
              <a:rPr lang="ru-RU" sz="2800" i="1" dirty="0" smtClean="0"/>
              <a:t>га, лис</a:t>
            </a:r>
            <a:r>
              <a:rPr lang="ru-RU" sz="2800" i="1" u="sng" dirty="0" smtClean="0"/>
              <a:t>т</a:t>
            </a:r>
            <a:r>
              <a:rPr lang="ru-RU" sz="2800" i="1" u="sng" dirty="0" smtClean="0">
                <a:solidFill>
                  <a:srgbClr val="C00000"/>
                </a:solidFill>
              </a:rPr>
              <a:t>ь</a:t>
            </a:r>
            <a:r>
              <a:rPr lang="ru-RU" sz="2800" i="1" u="sng" dirty="0" smtClean="0"/>
              <a:t>я</a:t>
            </a:r>
            <a:r>
              <a:rPr lang="ru-RU" sz="2800" i="1" dirty="0" smtClean="0"/>
              <a:t>, соло</a:t>
            </a:r>
            <a:r>
              <a:rPr lang="ru-RU" sz="2800" i="1" u="sng" dirty="0" smtClean="0"/>
              <a:t>в</a:t>
            </a:r>
            <a:r>
              <a:rPr lang="ru-RU" sz="2800" i="1" u="sng" dirty="0" smtClean="0">
                <a:solidFill>
                  <a:srgbClr val="C00000"/>
                </a:solidFill>
              </a:rPr>
              <a:t>ь</a:t>
            </a:r>
            <a:r>
              <a:rPr lang="ru-RU" sz="2800" i="1" u="sng" dirty="0" smtClean="0"/>
              <a:t>и.</a:t>
            </a:r>
          </a:p>
          <a:p>
            <a:pPr>
              <a:buFont typeface="Arial" pitchFamily="34" charset="0"/>
              <a:buChar char="•"/>
            </a:pPr>
            <a:endParaRPr lang="ru-RU" sz="2800" i="1" dirty="0" smtClean="0">
              <a:latin typeface="Georgia" pitchFamily="18" charset="0"/>
            </a:endParaRPr>
          </a:p>
        </p:txBody>
      </p:sp>
      <p:pic>
        <p:nvPicPr>
          <p:cNvPr id="27650" name="Picture 2" descr="http://ppt4web.ru/images/937/27148/640/img6.jpg"/>
          <p:cNvPicPr>
            <a:picLocks noChangeAspect="1" noChangeArrowheads="1"/>
          </p:cNvPicPr>
          <p:nvPr/>
        </p:nvPicPr>
        <p:blipFill>
          <a:blip r:embed="rId3" cstate="email"/>
          <a:srcRect r="-3771"/>
          <a:stretch>
            <a:fillRect/>
          </a:stretch>
        </p:blipFill>
        <p:spPr bwMode="auto">
          <a:xfrm>
            <a:off x="5000628" y="1714488"/>
            <a:ext cx="3976713" cy="108456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8072462" y="5857892"/>
            <a:ext cx="857256" cy="78579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15436" cy="928694"/>
          </a:xfrm>
        </p:spPr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  <a:latin typeface="Georgia" pitchFamily="18" charset="0"/>
              </a:rPr>
              <a:t>Разделительный Ъ</a:t>
            </a:r>
            <a:r>
              <a:rPr lang="en-US" dirty="0" smtClean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Georgia" pitchFamily="18" charset="0"/>
              </a:rPr>
            </a:br>
            <a:endParaRPr lang="ru-RU" dirty="0"/>
          </a:p>
        </p:txBody>
      </p:sp>
      <p:pic>
        <p:nvPicPr>
          <p:cNvPr id="4" name="Picture 2" descr="http://xmp3online.ru/punohihuno/78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4929222" cy="32861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4000504"/>
            <a:ext cx="82153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Как поработать: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Выпиши слово правильно. Выдели приставку, подчеркни первую букву корня.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Запиши два слова с этой орфограммой, подчеркни Ъ и буквы, которые он разделяет.</a:t>
            </a:r>
          </a:p>
          <a:p>
            <a:pPr>
              <a:buFont typeface="Arial" pitchFamily="34" charset="0"/>
              <a:buChar char="•"/>
            </a:pPr>
            <a:r>
              <a:rPr lang="ru-RU" sz="2800" i="1" u="sng" dirty="0" smtClean="0">
                <a:latin typeface="Georgia" pitchFamily="18" charset="0"/>
              </a:rPr>
              <a:t>С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ъ</a:t>
            </a:r>
            <a:r>
              <a:rPr lang="ru-RU" sz="2800" i="1" u="sng" dirty="0" smtClean="0">
                <a:latin typeface="Georgia" pitchFamily="18" charset="0"/>
              </a:rPr>
              <a:t>е</a:t>
            </a:r>
            <a:r>
              <a:rPr lang="ru-RU" sz="2800" i="1" dirty="0" smtClean="0">
                <a:latin typeface="Georgia" pitchFamily="18" charset="0"/>
              </a:rPr>
              <a:t>зд, о</a:t>
            </a:r>
            <a:r>
              <a:rPr lang="ru-RU" sz="2800" i="1" u="sng" dirty="0" smtClean="0">
                <a:latin typeface="Georgia" pitchFamily="18" charset="0"/>
              </a:rPr>
              <a:t>б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ъ</a:t>
            </a:r>
            <a:r>
              <a:rPr lang="ru-RU" sz="2800" i="1" u="sng" dirty="0" smtClean="0">
                <a:latin typeface="Georgia" pitchFamily="18" charset="0"/>
              </a:rPr>
              <a:t>ё</a:t>
            </a:r>
            <a:r>
              <a:rPr lang="ru-RU" sz="2800" i="1" dirty="0" smtClean="0">
                <a:latin typeface="Georgia" pitchFamily="18" charset="0"/>
              </a:rPr>
              <a:t>м, о</a:t>
            </a:r>
            <a:r>
              <a:rPr lang="ru-RU" sz="2800" i="1" u="sng" dirty="0" smtClean="0">
                <a:latin typeface="Georgia" pitchFamily="18" charset="0"/>
              </a:rPr>
              <a:t>б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ъ</a:t>
            </a:r>
            <a:r>
              <a:rPr lang="ru-RU" sz="2800" i="1" u="sng" dirty="0" smtClean="0">
                <a:latin typeface="Georgia" pitchFamily="18" charset="0"/>
              </a:rPr>
              <a:t>я</a:t>
            </a:r>
            <a:r>
              <a:rPr lang="ru-RU" sz="2800" i="1" dirty="0" smtClean="0">
                <a:latin typeface="Georgia" pitchFamily="18" charset="0"/>
              </a:rPr>
              <a:t>вление.</a:t>
            </a:r>
          </a:p>
        </p:txBody>
      </p:sp>
      <p:pic>
        <p:nvPicPr>
          <p:cNvPr id="6" name="Picture 2" descr="http://ppt4web.ru/images/937/27148/640/img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1428736"/>
            <a:ext cx="3214710" cy="120317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8072462" y="5857892"/>
            <a:ext cx="857256" cy="78579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358246" cy="571504"/>
          </a:xfrm>
        </p:spPr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  <a:latin typeface="Georgia" pitchFamily="18" charset="0"/>
              </a:rPr>
              <a:t>Ударение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5857892"/>
            <a:ext cx="857256" cy="78579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500570"/>
            <a:ext cx="78581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Как поработать: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Выпиши слово, поставь знак ударения.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Проверь себя по </a:t>
            </a:r>
            <a:r>
              <a:rPr lang="ru-RU" sz="2800" i="1" dirty="0" smtClean="0">
                <a:latin typeface="Georgia" pitchFamily="18" charset="0"/>
                <a:hlinkClick r:id="rId3"/>
              </a:rPr>
              <a:t>словарю ударений.</a:t>
            </a:r>
            <a:endParaRPr lang="ru-RU" sz="2800" i="1" dirty="0" smtClean="0">
              <a:latin typeface="Georgia" pitchFamily="18" charset="0"/>
            </a:endParaRPr>
          </a:p>
          <a:p>
            <a:r>
              <a:rPr lang="ru-RU" sz="2800" i="1" dirty="0" smtClean="0">
                <a:latin typeface="Georgia" pitchFamily="18" charset="0"/>
              </a:rPr>
              <a:t>Щав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Е</a:t>
            </a:r>
            <a:r>
              <a:rPr lang="ru-RU" sz="2800" i="1" dirty="0" smtClean="0">
                <a:latin typeface="Georgia" pitchFamily="18" charset="0"/>
              </a:rPr>
              <a:t>ль, звон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И</a:t>
            </a:r>
            <a:r>
              <a:rPr lang="ru-RU" sz="2800" i="1" dirty="0" smtClean="0">
                <a:latin typeface="Georgia" pitchFamily="18" charset="0"/>
              </a:rPr>
              <a:t>т.</a:t>
            </a:r>
          </a:p>
          <a:p>
            <a:endParaRPr lang="ru-RU" sz="2800" dirty="0"/>
          </a:p>
        </p:txBody>
      </p:sp>
      <p:pic>
        <p:nvPicPr>
          <p:cNvPr id="17412" name="Picture 4" descr="https://4.bp.blogspot.com/-KolNJ0xzofk/VzIuJ6jw38I/AAAAAAAADME/9nF6iOK_A4UDRhaG90PUK_aZOcAyWWiSwCLcB/s640/imag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0298" y="857232"/>
            <a:ext cx="5357850" cy="33073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85720" y="1857364"/>
            <a:ext cx="2060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Вспомни:</a:t>
            </a:r>
            <a:endParaRPr lang="ru-RU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26" y="0"/>
            <a:ext cx="8572592" cy="857232"/>
          </a:xfrm>
        </p:spPr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  <a:latin typeface="Georgia" pitchFamily="18" charset="0"/>
              </a:rPr>
              <a:t>Безударная гласная в корне, проверяемая ударением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000372"/>
            <a:ext cx="8858312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rgbClr val="FF0000"/>
                </a:solidFill>
                <a:latin typeface="Georgia" pitchFamily="18" charset="0"/>
              </a:rPr>
              <a:t>Как поработать: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600" i="1" dirty="0" smtClean="0">
                <a:latin typeface="Georgia" pitchFamily="18" charset="0"/>
              </a:rPr>
              <a:t>Выпиши слово, поставь знак ударения, </a:t>
            </a:r>
          </a:p>
          <a:p>
            <a:pPr>
              <a:lnSpc>
                <a:spcPct val="150000"/>
              </a:lnSpc>
            </a:pPr>
            <a:r>
              <a:rPr lang="ru-RU" sz="2600" i="1" dirty="0" smtClean="0">
                <a:latin typeface="Georgia" pitchFamily="18" charset="0"/>
              </a:rPr>
              <a:t>выдели корень. Безударную гласную подчеркни.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600" i="1" dirty="0" smtClean="0">
                <a:latin typeface="Georgia" pitchFamily="18" charset="0"/>
              </a:rPr>
              <a:t>Подбери проверочное слово.</a:t>
            </a:r>
          </a:p>
          <a:p>
            <a:pPr>
              <a:buFont typeface="Arial" pitchFamily="34" charset="0"/>
              <a:buChar char="•"/>
            </a:pPr>
            <a:r>
              <a:rPr lang="ru-RU" sz="2600" i="1" dirty="0" smtClean="0">
                <a:latin typeface="Georgia" pitchFamily="18" charset="0"/>
              </a:rPr>
              <a:t>С</a:t>
            </a:r>
            <a:r>
              <a:rPr lang="ru-RU" sz="2600" i="1" u="sng" dirty="0" smtClean="0">
                <a:solidFill>
                  <a:srgbClr val="C00000"/>
                </a:solidFill>
                <a:latin typeface="Georgia" pitchFamily="18" charset="0"/>
              </a:rPr>
              <a:t>а</a:t>
            </a:r>
            <a:r>
              <a:rPr lang="ru-RU" sz="2600" i="1" dirty="0" smtClean="0">
                <a:latin typeface="Georgia" pitchFamily="18" charset="0"/>
              </a:rPr>
              <a:t>ды-с</a:t>
            </a:r>
            <a:r>
              <a:rPr lang="ru-RU" sz="2600" b="1" i="1" dirty="0" smtClean="0">
                <a:solidFill>
                  <a:srgbClr val="C00000"/>
                </a:solidFill>
                <a:latin typeface="Georgia" pitchFamily="18" charset="0"/>
              </a:rPr>
              <a:t>а</a:t>
            </a:r>
            <a:r>
              <a:rPr lang="ru-RU" sz="2600" i="1" dirty="0" smtClean="0">
                <a:latin typeface="Georgia" pitchFamily="18" charset="0"/>
              </a:rPr>
              <a:t>д, м</a:t>
            </a:r>
            <a:r>
              <a:rPr lang="ru-RU" sz="2600" i="1" u="sng" dirty="0" smtClean="0">
                <a:solidFill>
                  <a:srgbClr val="C00000"/>
                </a:solidFill>
                <a:latin typeface="Georgia" pitchFamily="18" charset="0"/>
              </a:rPr>
              <a:t>о</a:t>
            </a:r>
            <a:r>
              <a:rPr lang="ru-RU" sz="2600" i="1" dirty="0" smtClean="0">
                <a:latin typeface="Georgia" pitchFamily="18" charset="0"/>
              </a:rPr>
              <a:t>л</a:t>
            </a:r>
            <a:r>
              <a:rPr lang="ru-RU" sz="2600" i="1" u="sng" dirty="0" smtClean="0">
                <a:solidFill>
                  <a:srgbClr val="C00000"/>
                </a:solidFill>
                <a:latin typeface="Georgia" pitchFamily="18" charset="0"/>
              </a:rPr>
              <a:t>о</a:t>
            </a:r>
            <a:r>
              <a:rPr lang="ru-RU" sz="2600" i="1" dirty="0" smtClean="0">
                <a:latin typeface="Georgia" pitchFamily="18" charset="0"/>
              </a:rPr>
              <a:t>дой-м</a:t>
            </a:r>
            <a:r>
              <a:rPr lang="ru-RU" sz="2600" b="1" i="1" dirty="0" smtClean="0">
                <a:solidFill>
                  <a:srgbClr val="C00000"/>
                </a:solidFill>
                <a:latin typeface="Georgia" pitchFamily="18" charset="0"/>
              </a:rPr>
              <a:t>о</a:t>
            </a:r>
            <a:r>
              <a:rPr lang="ru-RU" sz="2600" i="1" dirty="0" smtClean="0">
                <a:latin typeface="Georgia" pitchFamily="18" charset="0"/>
              </a:rPr>
              <a:t>лодость, мол</a:t>
            </a:r>
            <a:r>
              <a:rPr lang="ru-RU" sz="2600" b="1" i="1" dirty="0" smtClean="0">
                <a:solidFill>
                  <a:srgbClr val="C00000"/>
                </a:solidFill>
                <a:latin typeface="Georgia" pitchFamily="18" charset="0"/>
              </a:rPr>
              <a:t>о</a:t>
            </a:r>
            <a:r>
              <a:rPr lang="ru-RU" sz="2600" i="1" dirty="0" smtClean="0">
                <a:latin typeface="Georgia" pitchFamily="18" charset="0"/>
              </a:rPr>
              <a:t>же.</a:t>
            </a:r>
          </a:p>
          <a:p>
            <a:pPr>
              <a:buFont typeface="Arial" pitchFamily="34" charset="0"/>
              <a:buChar char="•"/>
            </a:pPr>
            <a:r>
              <a:rPr lang="ru-RU" sz="2600" i="1" dirty="0" smtClean="0">
                <a:latin typeface="Georgia" pitchFamily="18" charset="0"/>
              </a:rPr>
              <a:t>Если не можешь проверить слово, обратись к </a:t>
            </a:r>
            <a:r>
              <a:rPr lang="ru-RU" sz="2600" i="1" dirty="0" smtClean="0">
                <a:latin typeface="Georgia" pitchFamily="18" charset="0"/>
                <a:hlinkClick r:id="rId2"/>
              </a:rPr>
              <a:t>орфографическому словарю</a:t>
            </a:r>
            <a:endParaRPr lang="ru-RU" sz="2600" i="1" dirty="0" smtClean="0">
              <a:latin typeface="Georgia" pitchFamily="18" charset="0"/>
            </a:endParaRPr>
          </a:p>
          <a:p>
            <a:endParaRPr lang="ru-RU" sz="2800" i="1" dirty="0" smtClean="0">
              <a:latin typeface="Georgia" pitchFamily="18" charset="0"/>
            </a:endParaRPr>
          </a:p>
          <a:p>
            <a:endParaRPr lang="ru-RU" sz="2800" dirty="0"/>
          </a:p>
        </p:txBody>
      </p:sp>
      <p:sp>
        <p:nvSpPr>
          <p:cNvPr id="1026" name="Arc 2"/>
          <p:cNvSpPr>
            <a:spLocks/>
          </p:cNvSpPr>
          <p:nvPr/>
        </p:nvSpPr>
        <p:spPr bwMode="auto">
          <a:xfrm flipV="1">
            <a:off x="214282" y="5143512"/>
            <a:ext cx="500066" cy="142876"/>
          </a:xfrm>
          <a:custGeom>
            <a:avLst/>
            <a:gdLst>
              <a:gd name="G0" fmla="+- 21013 0 0"/>
              <a:gd name="G1" fmla="+- 0 0 0"/>
              <a:gd name="G2" fmla="+- 21600 0 0"/>
              <a:gd name="T0" fmla="*/ 42485 w 42485"/>
              <a:gd name="T1" fmla="*/ 2346 h 21600"/>
              <a:gd name="T2" fmla="*/ 0 w 42485"/>
              <a:gd name="T3" fmla="*/ 5003 h 21600"/>
              <a:gd name="T4" fmla="*/ 21013 w 42485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485" h="21600" fill="none" extrusionOk="0">
                <a:moveTo>
                  <a:pt x="42485" y="2346"/>
                </a:moveTo>
                <a:cubicBezTo>
                  <a:pt x="41288" y="13302"/>
                  <a:pt x="32034" y="21599"/>
                  <a:pt x="21013" y="21600"/>
                </a:cubicBezTo>
                <a:cubicBezTo>
                  <a:pt x="11010" y="21600"/>
                  <a:pt x="2317" y="14733"/>
                  <a:pt x="0" y="5002"/>
                </a:cubicBezTo>
              </a:path>
              <a:path w="42485" h="21600" stroke="0" extrusionOk="0">
                <a:moveTo>
                  <a:pt x="42485" y="2346"/>
                </a:moveTo>
                <a:cubicBezTo>
                  <a:pt x="41288" y="13302"/>
                  <a:pt x="32034" y="21599"/>
                  <a:pt x="21013" y="21600"/>
                </a:cubicBezTo>
                <a:cubicBezTo>
                  <a:pt x="11010" y="21600"/>
                  <a:pt x="2317" y="14733"/>
                  <a:pt x="0" y="5002"/>
                </a:cubicBezTo>
                <a:lnTo>
                  <a:pt x="21013" y="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rc 2"/>
          <p:cNvSpPr>
            <a:spLocks/>
          </p:cNvSpPr>
          <p:nvPr/>
        </p:nvSpPr>
        <p:spPr bwMode="auto">
          <a:xfrm flipV="1">
            <a:off x="1142976" y="5143512"/>
            <a:ext cx="500066" cy="142876"/>
          </a:xfrm>
          <a:custGeom>
            <a:avLst/>
            <a:gdLst>
              <a:gd name="G0" fmla="+- 21013 0 0"/>
              <a:gd name="G1" fmla="+- 0 0 0"/>
              <a:gd name="G2" fmla="+- 21600 0 0"/>
              <a:gd name="T0" fmla="*/ 42485 w 42485"/>
              <a:gd name="T1" fmla="*/ 2346 h 21600"/>
              <a:gd name="T2" fmla="*/ 0 w 42485"/>
              <a:gd name="T3" fmla="*/ 5003 h 21600"/>
              <a:gd name="T4" fmla="*/ 21013 w 42485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485" h="21600" fill="none" extrusionOk="0">
                <a:moveTo>
                  <a:pt x="42485" y="2346"/>
                </a:moveTo>
                <a:cubicBezTo>
                  <a:pt x="41288" y="13302"/>
                  <a:pt x="32034" y="21599"/>
                  <a:pt x="21013" y="21600"/>
                </a:cubicBezTo>
                <a:cubicBezTo>
                  <a:pt x="11010" y="21600"/>
                  <a:pt x="2317" y="14733"/>
                  <a:pt x="0" y="5002"/>
                </a:cubicBezTo>
              </a:path>
              <a:path w="42485" h="21600" stroke="0" extrusionOk="0">
                <a:moveTo>
                  <a:pt x="42485" y="2346"/>
                </a:moveTo>
                <a:cubicBezTo>
                  <a:pt x="41288" y="13302"/>
                  <a:pt x="32034" y="21599"/>
                  <a:pt x="21013" y="21600"/>
                </a:cubicBezTo>
                <a:cubicBezTo>
                  <a:pt x="11010" y="21600"/>
                  <a:pt x="2317" y="14733"/>
                  <a:pt x="0" y="5002"/>
                </a:cubicBezTo>
                <a:lnTo>
                  <a:pt x="21013" y="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rc 2"/>
          <p:cNvSpPr>
            <a:spLocks/>
          </p:cNvSpPr>
          <p:nvPr/>
        </p:nvSpPr>
        <p:spPr bwMode="auto">
          <a:xfrm flipV="1">
            <a:off x="1928794" y="5143512"/>
            <a:ext cx="857256" cy="214314"/>
          </a:xfrm>
          <a:custGeom>
            <a:avLst/>
            <a:gdLst>
              <a:gd name="G0" fmla="+- 21013 0 0"/>
              <a:gd name="G1" fmla="+- 0 0 0"/>
              <a:gd name="G2" fmla="+- 21600 0 0"/>
              <a:gd name="T0" fmla="*/ 42485 w 42485"/>
              <a:gd name="T1" fmla="*/ 2346 h 21600"/>
              <a:gd name="T2" fmla="*/ 0 w 42485"/>
              <a:gd name="T3" fmla="*/ 5003 h 21600"/>
              <a:gd name="T4" fmla="*/ 21013 w 42485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485" h="21600" fill="none" extrusionOk="0">
                <a:moveTo>
                  <a:pt x="42485" y="2346"/>
                </a:moveTo>
                <a:cubicBezTo>
                  <a:pt x="41288" y="13302"/>
                  <a:pt x="32034" y="21599"/>
                  <a:pt x="21013" y="21600"/>
                </a:cubicBezTo>
                <a:cubicBezTo>
                  <a:pt x="11010" y="21600"/>
                  <a:pt x="2317" y="14733"/>
                  <a:pt x="0" y="5002"/>
                </a:cubicBezTo>
              </a:path>
              <a:path w="42485" h="21600" stroke="0" extrusionOk="0">
                <a:moveTo>
                  <a:pt x="42485" y="2346"/>
                </a:moveTo>
                <a:cubicBezTo>
                  <a:pt x="41288" y="13302"/>
                  <a:pt x="32034" y="21599"/>
                  <a:pt x="21013" y="21600"/>
                </a:cubicBezTo>
                <a:cubicBezTo>
                  <a:pt x="11010" y="21600"/>
                  <a:pt x="2317" y="14733"/>
                  <a:pt x="0" y="5002"/>
                </a:cubicBezTo>
                <a:lnTo>
                  <a:pt x="21013" y="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rc 2"/>
          <p:cNvSpPr>
            <a:spLocks/>
          </p:cNvSpPr>
          <p:nvPr/>
        </p:nvSpPr>
        <p:spPr bwMode="auto">
          <a:xfrm flipV="1">
            <a:off x="3357554" y="5143512"/>
            <a:ext cx="857256" cy="214314"/>
          </a:xfrm>
          <a:custGeom>
            <a:avLst/>
            <a:gdLst>
              <a:gd name="G0" fmla="+- 21013 0 0"/>
              <a:gd name="G1" fmla="+- 0 0 0"/>
              <a:gd name="G2" fmla="+- 21600 0 0"/>
              <a:gd name="T0" fmla="*/ 42485 w 42485"/>
              <a:gd name="T1" fmla="*/ 2346 h 21600"/>
              <a:gd name="T2" fmla="*/ 0 w 42485"/>
              <a:gd name="T3" fmla="*/ 5003 h 21600"/>
              <a:gd name="T4" fmla="*/ 21013 w 42485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485" h="21600" fill="none" extrusionOk="0">
                <a:moveTo>
                  <a:pt x="42485" y="2346"/>
                </a:moveTo>
                <a:cubicBezTo>
                  <a:pt x="41288" y="13302"/>
                  <a:pt x="32034" y="21599"/>
                  <a:pt x="21013" y="21600"/>
                </a:cubicBezTo>
                <a:cubicBezTo>
                  <a:pt x="11010" y="21600"/>
                  <a:pt x="2317" y="14733"/>
                  <a:pt x="0" y="5002"/>
                </a:cubicBezTo>
              </a:path>
              <a:path w="42485" h="21600" stroke="0" extrusionOk="0">
                <a:moveTo>
                  <a:pt x="42485" y="2346"/>
                </a:moveTo>
                <a:cubicBezTo>
                  <a:pt x="41288" y="13302"/>
                  <a:pt x="32034" y="21599"/>
                  <a:pt x="21013" y="21600"/>
                </a:cubicBezTo>
                <a:cubicBezTo>
                  <a:pt x="11010" y="21600"/>
                  <a:pt x="2317" y="14733"/>
                  <a:pt x="0" y="5002"/>
                </a:cubicBezTo>
                <a:lnTo>
                  <a:pt x="21013" y="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rc 2"/>
          <p:cNvSpPr>
            <a:spLocks/>
          </p:cNvSpPr>
          <p:nvPr/>
        </p:nvSpPr>
        <p:spPr bwMode="auto">
          <a:xfrm flipV="1">
            <a:off x="5357818" y="5143512"/>
            <a:ext cx="857256" cy="214314"/>
          </a:xfrm>
          <a:custGeom>
            <a:avLst/>
            <a:gdLst>
              <a:gd name="G0" fmla="+- 21013 0 0"/>
              <a:gd name="G1" fmla="+- 0 0 0"/>
              <a:gd name="G2" fmla="+- 21600 0 0"/>
              <a:gd name="T0" fmla="*/ 42485 w 42485"/>
              <a:gd name="T1" fmla="*/ 2346 h 21600"/>
              <a:gd name="T2" fmla="*/ 0 w 42485"/>
              <a:gd name="T3" fmla="*/ 5003 h 21600"/>
              <a:gd name="T4" fmla="*/ 21013 w 42485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485" h="21600" fill="none" extrusionOk="0">
                <a:moveTo>
                  <a:pt x="42485" y="2346"/>
                </a:moveTo>
                <a:cubicBezTo>
                  <a:pt x="41288" y="13302"/>
                  <a:pt x="32034" y="21599"/>
                  <a:pt x="21013" y="21600"/>
                </a:cubicBezTo>
                <a:cubicBezTo>
                  <a:pt x="11010" y="21600"/>
                  <a:pt x="2317" y="14733"/>
                  <a:pt x="0" y="5002"/>
                </a:cubicBezTo>
              </a:path>
              <a:path w="42485" h="21600" stroke="0" extrusionOk="0">
                <a:moveTo>
                  <a:pt x="42485" y="2346"/>
                </a:moveTo>
                <a:cubicBezTo>
                  <a:pt x="41288" y="13302"/>
                  <a:pt x="32034" y="21599"/>
                  <a:pt x="21013" y="21600"/>
                </a:cubicBezTo>
                <a:cubicBezTo>
                  <a:pt x="11010" y="21600"/>
                  <a:pt x="2317" y="14733"/>
                  <a:pt x="0" y="5002"/>
                </a:cubicBezTo>
                <a:lnTo>
                  <a:pt x="21013" y="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0" name="Picture 4" descr="http://www.varson.ru/images/NachSchool_jpeg_big/orfography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4568272" cy="19288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4582" name="Picture 6" descr="http://www.abicom.com.ua/images/galery/literature/resizedimages/literature%202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1000108"/>
            <a:ext cx="1944702" cy="300039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3" name="Управляющая кнопка: домой 2">
            <a:hlinkClick r:id="rId5" action="ppaction://hlinksldjump" highlightClick="1"/>
          </p:cNvPr>
          <p:cNvSpPr/>
          <p:nvPr/>
        </p:nvSpPr>
        <p:spPr>
          <a:xfrm>
            <a:off x="8072462" y="5857892"/>
            <a:ext cx="857256" cy="78579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  <a:latin typeface="Georgia" pitchFamily="18" charset="0"/>
              </a:rPr>
              <a:t>Непроверяемые гласные и согласные в корне слова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5362" name="Picture 2" descr="http://images.myshared.ru/10/966441/slide_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285860"/>
            <a:ext cx="6286544" cy="28575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0" y="4143380"/>
            <a:ext cx="90011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Как поработать: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Выпиши слово, поставь знак ударения, выдели корень. Безударную гласную подчеркни.</a:t>
            </a:r>
          </a:p>
          <a:p>
            <a:r>
              <a:rPr lang="ru-RU" sz="2800" i="1" dirty="0" smtClean="0">
                <a:latin typeface="Georgia" pitchFamily="18" charset="0"/>
              </a:rPr>
              <a:t>П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е</a:t>
            </a:r>
            <a:r>
              <a:rPr lang="ru-RU" sz="2800" i="1" dirty="0" smtClean="0">
                <a:latin typeface="Georgia" pitchFamily="18" charset="0"/>
              </a:rPr>
              <a:t>нал.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Проверь себя по </a:t>
            </a:r>
            <a:r>
              <a:rPr lang="ru-RU" sz="2800" i="1" dirty="0" smtClean="0">
                <a:latin typeface="Georgia" pitchFamily="18" charset="0"/>
                <a:hlinkClick r:id="rId3"/>
              </a:rPr>
              <a:t>орфографическому словарю</a:t>
            </a:r>
            <a:r>
              <a:rPr lang="ru-RU" sz="2800" i="1" dirty="0" smtClean="0">
                <a:latin typeface="Georgia" pitchFamily="18" charset="0"/>
              </a:rPr>
              <a:t>.</a:t>
            </a:r>
          </a:p>
          <a:p>
            <a:endParaRPr lang="ru-RU" sz="2800" i="1" dirty="0" smtClean="0">
              <a:latin typeface="Georgia" pitchFamily="18" charset="0"/>
            </a:endParaRPr>
          </a:p>
          <a:p>
            <a:endParaRPr lang="ru-RU" sz="2800" dirty="0"/>
          </a:p>
        </p:txBody>
      </p:sp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8072462" y="5857892"/>
            <a:ext cx="857256" cy="78579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58204" cy="725470"/>
          </a:xfrm>
        </p:spPr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  <a:latin typeface="Georgia" pitchFamily="18" charset="0"/>
              </a:rPr>
              <a:t>Парные звонкие и глухие согласные</a:t>
            </a:r>
            <a:endParaRPr lang="ru-RU" dirty="0"/>
          </a:p>
        </p:txBody>
      </p:sp>
      <p:pic>
        <p:nvPicPr>
          <p:cNvPr id="14338" name="Picture 2" descr="http://www.abicom.com.ua/images/galery/literature/resizedimages/literature%20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928670"/>
            <a:ext cx="2857520" cy="42862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857232"/>
            <a:ext cx="5286412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Как поработать: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Запиши слово, подбери проверочное однокоренное слово, где согласная произносится отчетливо.</a:t>
            </a:r>
          </a:p>
          <a:p>
            <a:r>
              <a:rPr lang="ru-RU" sz="2800" i="1" dirty="0" smtClean="0">
                <a:latin typeface="Georgia" pitchFamily="18" charset="0"/>
              </a:rPr>
              <a:t>Моро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з</a:t>
            </a:r>
            <a:r>
              <a:rPr lang="ru-RU" sz="2800" i="1" dirty="0" smtClean="0">
                <a:latin typeface="Georgia" pitchFamily="18" charset="0"/>
              </a:rPr>
              <a:t> – моро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зн</a:t>
            </a:r>
            <a:r>
              <a:rPr lang="ru-RU" sz="2800" i="1" dirty="0" smtClean="0">
                <a:latin typeface="Georgia" pitchFamily="18" charset="0"/>
              </a:rPr>
              <a:t>ый,</a:t>
            </a:r>
          </a:p>
          <a:p>
            <a:r>
              <a:rPr lang="ru-RU" sz="2800" i="1" dirty="0" smtClean="0">
                <a:latin typeface="Georgia" pitchFamily="18" charset="0"/>
              </a:rPr>
              <a:t>Ло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д</a:t>
            </a:r>
            <a:r>
              <a:rPr lang="ru-RU" sz="2800" i="1" dirty="0" smtClean="0">
                <a:latin typeface="Georgia" pitchFamily="18" charset="0"/>
              </a:rPr>
              <a:t>ка – ло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до</a:t>
            </a:r>
            <a:r>
              <a:rPr lang="ru-RU" sz="2800" i="1" dirty="0" smtClean="0">
                <a:latin typeface="Georgia" pitchFamily="18" charset="0"/>
              </a:rPr>
              <a:t>чка.</a:t>
            </a:r>
          </a:p>
          <a:p>
            <a:endParaRPr lang="ru-RU" sz="2800" i="1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Если слово проверить нельзя, обратись к </a:t>
            </a:r>
            <a:r>
              <a:rPr lang="ru-RU" sz="2800" i="1" dirty="0" smtClean="0">
                <a:latin typeface="Georgia" pitchFamily="18" charset="0"/>
                <a:hlinkClick r:id="rId4"/>
              </a:rPr>
              <a:t>орфографическому словарю</a:t>
            </a:r>
            <a:r>
              <a:rPr lang="ru-RU" sz="2800" i="1" dirty="0" smtClean="0">
                <a:latin typeface="Georgia" pitchFamily="18" charset="0"/>
              </a:rPr>
              <a:t>.</a:t>
            </a:r>
          </a:p>
          <a:p>
            <a:r>
              <a:rPr lang="ru-RU" sz="2800" i="1" dirty="0" smtClean="0">
                <a:latin typeface="Georgia" pitchFamily="18" charset="0"/>
              </a:rPr>
              <a:t>Во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к</a:t>
            </a:r>
            <a:r>
              <a:rPr lang="ru-RU" sz="2800" i="1" dirty="0" smtClean="0">
                <a:latin typeface="Georgia" pitchFamily="18" charset="0"/>
              </a:rPr>
              <a:t>зал (запомнить).</a:t>
            </a:r>
          </a:p>
          <a:p>
            <a:pPr>
              <a:lnSpc>
                <a:spcPct val="150000"/>
              </a:lnSpc>
            </a:pPr>
            <a:endParaRPr lang="ru-RU" sz="2800" i="1" dirty="0" smtClean="0">
              <a:latin typeface="Georgia" pitchFamily="18" charset="0"/>
            </a:endParaRPr>
          </a:p>
          <a:p>
            <a:endParaRPr lang="ru-RU" sz="2800" i="1" dirty="0" smtClean="0">
              <a:latin typeface="Georgia" pitchFamily="18" charset="0"/>
            </a:endParaRPr>
          </a:p>
          <a:p>
            <a:endParaRPr lang="ru-RU" sz="2800" dirty="0"/>
          </a:p>
        </p:txBody>
      </p:sp>
      <p:sp>
        <p:nvSpPr>
          <p:cNvPr id="3" name="Управляющая кнопка: домой 2">
            <a:hlinkClick r:id="rId5" action="ppaction://hlinksldjump" highlightClick="1"/>
          </p:cNvPr>
          <p:cNvSpPr/>
          <p:nvPr/>
        </p:nvSpPr>
        <p:spPr>
          <a:xfrm>
            <a:off x="8072462" y="5857892"/>
            <a:ext cx="857256" cy="78579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857232"/>
          </a:xfrm>
        </p:spPr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  <a:latin typeface="Georgia" pitchFamily="18" charset="0"/>
              </a:rPr>
              <a:t>Правописание непроизносимых согласных в корне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1266" name="Picture 2" descr="http://www.klassk-perm.ru/wp-content/uploads/2016/04/Komplekt-tablits.-Russkij-yazyk.-3-klass-10-tablits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428735"/>
            <a:ext cx="2759624" cy="402755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857232"/>
            <a:ext cx="535785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Как поработать: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Выпиши слово, подбери такое проверочное слово, где эта согласная произносится отчётливо</a:t>
            </a:r>
            <a:r>
              <a:rPr lang="ru-RU" sz="2800" dirty="0" smtClean="0"/>
              <a:t>.</a:t>
            </a:r>
          </a:p>
          <a:p>
            <a:r>
              <a:rPr lang="ru-RU" sz="2800" i="1" dirty="0" smtClean="0">
                <a:latin typeface="Georgia" pitchFamily="18" charset="0"/>
              </a:rPr>
              <a:t>Мес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т</a:t>
            </a:r>
            <a:r>
              <a:rPr lang="ru-RU" sz="2800" i="1" dirty="0" smtClean="0">
                <a:latin typeface="Georgia" pitchFamily="18" charset="0"/>
              </a:rPr>
              <a:t>ность-мес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т</a:t>
            </a:r>
            <a:r>
              <a:rPr lang="ru-RU" sz="2800" i="1" u="sng" dirty="0" smtClean="0">
                <a:latin typeface="Georgia" pitchFamily="18" charset="0"/>
              </a:rPr>
              <a:t>о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Если слово проверить нельзя, обратись к </a:t>
            </a:r>
            <a:r>
              <a:rPr lang="ru-RU" sz="2800" i="1" dirty="0" smtClean="0">
                <a:latin typeface="Georgia" pitchFamily="18" charset="0"/>
                <a:hlinkClick r:id="rId3"/>
              </a:rPr>
              <a:t>орфографическому словарю</a:t>
            </a:r>
            <a:r>
              <a:rPr lang="ru-RU" sz="2800" i="1" dirty="0" smtClean="0">
                <a:latin typeface="Georgia" pitchFamily="18" charset="0"/>
              </a:rPr>
              <a:t>. Лес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т</a:t>
            </a:r>
            <a:r>
              <a:rPr lang="ru-RU" sz="2800" i="1" dirty="0" smtClean="0">
                <a:latin typeface="Georgia" pitchFamily="18" charset="0"/>
              </a:rPr>
              <a:t>ница (запомнить).</a:t>
            </a:r>
          </a:p>
          <a:p>
            <a:endParaRPr lang="ru-RU" sz="2800" i="1" dirty="0" smtClean="0">
              <a:latin typeface="Georgia" pitchFamily="18" charset="0"/>
            </a:endParaRPr>
          </a:p>
          <a:p>
            <a:endParaRPr lang="ru-RU" sz="2800" dirty="0"/>
          </a:p>
        </p:txBody>
      </p:sp>
      <p:sp>
        <p:nvSpPr>
          <p:cNvPr id="6" name="Arc 2"/>
          <p:cNvSpPr>
            <a:spLocks/>
          </p:cNvSpPr>
          <p:nvPr/>
        </p:nvSpPr>
        <p:spPr bwMode="auto">
          <a:xfrm flipV="1">
            <a:off x="357158" y="3857628"/>
            <a:ext cx="857256" cy="214314"/>
          </a:xfrm>
          <a:custGeom>
            <a:avLst/>
            <a:gdLst>
              <a:gd name="G0" fmla="+- 21013 0 0"/>
              <a:gd name="G1" fmla="+- 0 0 0"/>
              <a:gd name="G2" fmla="+- 21600 0 0"/>
              <a:gd name="T0" fmla="*/ 42485 w 42485"/>
              <a:gd name="T1" fmla="*/ 2346 h 21600"/>
              <a:gd name="T2" fmla="*/ 0 w 42485"/>
              <a:gd name="T3" fmla="*/ 5003 h 21600"/>
              <a:gd name="T4" fmla="*/ 21013 w 42485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485" h="21600" fill="none" extrusionOk="0">
                <a:moveTo>
                  <a:pt x="42485" y="2346"/>
                </a:moveTo>
                <a:cubicBezTo>
                  <a:pt x="41288" y="13302"/>
                  <a:pt x="32034" y="21599"/>
                  <a:pt x="21013" y="21600"/>
                </a:cubicBezTo>
                <a:cubicBezTo>
                  <a:pt x="11010" y="21600"/>
                  <a:pt x="2317" y="14733"/>
                  <a:pt x="0" y="5002"/>
                </a:cubicBezTo>
              </a:path>
              <a:path w="42485" h="21600" stroke="0" extrusionOk="0">
                <a:moveTo>
                  <a:pt x="42485" y="2346"/>
                </a:moveTo>
                <a:cubicBezTo>
                  <a:pt x="41288" y="13302"/>
                  <a:pt x="32034" y="21599"/>
                  <a:pt x="21013" y="21600"/>
                </a:cubicBezTo>
                <a:cubicBezTo>
                  <a:pt x="11010" y="21600"/>
                  <a:pt x="2317" y="14733"/>
                  <a:pt x="0" y="5002"/>
                </a:cubicBezTo>
                <a:lnTo>
                  <a:pt x="21013" y="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rc 2"/>
          <p:cNvSpPr>
            <a:spLocks/>
          </p:cNvSpPr>
          <p:nvPr/>
        </p:nvSpPr>
        <p:spPr bwMode="auto">
          <a:xfrm flipV="1">
            <a:off x="2500298" y="3857628"/>
            <a:ext cx="857256" cy="214314"/>
          </a:xfrm>
          <a:custGeom>
            <a:avLst/>
            <a:gdLst>
              <a:gd name="G0" fmla="+- 21013 0 0"/>
              <a:gd name="G1" fmla="+- 0 0 0"/>
              <a:gd name="G2" fmla="+- 21600 0 0"/>
              <a:gd name="T0" fmla="*/ 42485 w 42485"/>
              <a:gd name="T1" fmla="*/ 2346 h 21600"/>
              <a:gd name="T2" fmla="*/ 0 w 42485"/>
              <a:gd name="T3" fmla="*/ 5003 h 21600"/>
              <a:gd name="T4" fmla="*/ 21013 w 42485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485" h="21600" fill="none" extrusionOk="0">
                <a:moveTo>
                  <a:pt x="42485" y="2346"/>
                </a:moveTo>
                <a:cubicBezTo>
                  <a:pt x="41288" y="13302"/>
                  <a:pt x="32034" y="21599"/>
                  <a:pt x="21013" y="21600"/>
                </a:cubicBezTo>
                <a:cubicBezTo>
                  <a:pt x="11010" y="21600"/>
                  <a:pt x="2317" y="14733"/>
                  <a:pt x="0" y="5002"/>
                </a:cubicBezTo>
              </a:path>
              <a:path w="42485" h="21600" stroke="0" extrusionOk="0">
                <a:moveTo>
                  <a:pt x="42485" y="2346"/>
                </a:moveTo>
                <a:cubicBezTo>
                  <a:pt x="41288" y="13302"/>
                  <a:pt x="32034" y="21599"/>
                  <a:pt x="21013" y="21600"/>
                </a:cubicBezTo>
                <a:cubicBezTo>
                  <a:pt x="11010" y="21600"/>
                  <a:pt x="2317" y="14733"/>
                  <a:pt x="0" y="5002"/>
                </a:cubicBezTo>
                <a:lnTo>
                  <a:pt x="21013" y="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8072462" y="5857892"/>
            <a:ext cx="857256" cy="78579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0" y="0"/>
            <a:ext cx="9144000" cy="6858000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     Прежде, чем выполнять домашнее задание, рассмотри проверенную работу, найди ошибки, исправленные учителем, выполни работу над ошибками.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      Запиши так: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Число.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Работа над ошибками.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1)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2)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       Воспользуйся 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  <a:hlinkClick r:id="rId2" action="ppaction://hlinksldjump"/>
              </a:rPr>
              <a:t>электронным помощником: 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1.Щёлкни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2.Выбери нужное правило, щёлкни по нему.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3.Чтобы вернуться к списку правил, щёлкни </a:t>
            </a:r>
          </a:p>
          <a:p>
            <a:pPr algn="ctr"/>
            <a:endParaRPr lang="ru-RU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2428860" y="4572008"/>
            <a:ext cx="500066" cy="42862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noaction" highlightClick="1"/>
          </p:cNvPr>
          <p:cNvSpPr/>
          <p:nvPr/>
        </p:nvSpPr>
        <p:spPr>
          <a:xfrm>
            <a:off x="7358082" y="5286388"/>
            <a:ext cx="571504" cy="57150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143900" y="6072206"/>
            <a:ext cx="857256" cy="78579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58204" cy="654032"/>
          </a:xfrm>
        </p:spPr>
        <p:txBody>
          <a:bodyPr/>
          <a:lstStyle/>
          <a:p>
            <a:r>
              <a:rPr lang="ru-RU" sz="3600" dirty="0" smtClean="0">
                <a:solidFill>
                  <a:srgbClr val="0070C0"/>
                </a:solidFill>
                <a:latin typeface="Georgia" pitchFamily="18" charset="0"/>
              </a:rPr>
              <a:t>Правописание приставок</a:t>
            </a:r>
            <a:endParaRPr lang="ru-RU" dirty="0"/>
          </a:p>
        </p:txBody>
      </p:sp>
      <p:pic>
        <p:nvPicPr>
          <p:cNvPr id="10242" name="Picture 2" descr="http://polistaj.ru/image/Large/multimedia/books_covers/10050920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70228" y="785794"/>
            <a:ext cx="4185426" cy="59293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928670"/>
            <a:ext cx="40005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Как поработать: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Выпиши слово, выдели приставку.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Запиши ещё 2 слова</a:t>
            </a:r>
          </a:p>
          <a:p>
            <a:pPr>
              <a:lnSpc>
                <a:spcPct val="150000"/>
              </a:lnSpc>
            </a:pPr>
            <a:r>
              <a:rPr lang="ru-RU" sz="2800" i="1" dirty="0" smtClean="0">
                <a:latin typeface="Georgia" pitchFamily="18" charset="0"/>
              </a:rPr>
              <a:t> с такой же приставкой.</a:t>
            </a:r>
          </a:p>
          <a:p>
            <a:pPr>
              <a:lnSpc>
                <a:spcPct val="150000"/>
              </a:lnSpc>
            </a:pP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По</a:t>
            </a:r>
            <a:r>
              <a:rPr lang="ru-RU" sz="2800" i="1" dirty="0" smtClean="0">
                <a:latin typeface="Georgia" pitchFamily="18" charset="0"/>
              </a:rPr>
              <a:t>бежал, 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по</a:t>
            </a:r>
            <a:r>
              <a:rPr lang="ru-RU" sz="2800" i="1" dirty="0" smtClean="0">
                <a:latin typeface="Georgia" pitchFamily="18" charset="0"/>
              </a:rPr>
              <a:t>летел, 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по</a:t>
            </a:r>
            <a:r>
              <a:rPr lang="ru-RU" sz="2800" i="1" dirty="0" smtClean="0">
                <a:latin typeface="Georgia" pitchFamily="18" charset="0"/>
              </a:rPr>
              <a:t>шёл.</a:t>
            </a:r>
          </a:p>
          <a:p>
            <a:pPr>
              <a:lnSpc>
                <a:spcPct val="150000"/>
              </a:lnSpc>
            </a:pPr>
            <a:endParaRPr lang="ru-RU" sz="2800" i="1" dirty="0" smtClean="0">
              <a:latin typeface="Georgia" pitchFamily="18" charset="0"/>
            </a:endParaRPr>
          </a:p>
          <a:p>
            <a:endParaRPr lang="ru-RU" sz="2800" dirty="0"/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072462" y="5857892"/>
            <a:ext cx="857256" cy="78579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85720" y="5143512"/>
            <a:ext cx="485776" cy="71439"/>
            <a:chOff x="9900" y="3235"/>
            <a:chExt cx="540" cy="185"/>
          </a:xfrm>
        </p:grpSpPr>
        <p:sp>
          <p:nvSpPr>
            <p:cNvPr id="7" name="Line 3"/>
            <p:cNvSpPr>
              <a:spLocks noChangeShapeType="1"/>
            </p:cNvSpPr>
            <p:nvPr/>
          </p:nvSpPr>
          <p:spPr bwMode="auto">
            <a:xfrm>
              <a:off x="9900" y="3235"/>
              <a:ext cx="5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0437" y="3240"/>
              <a:ext cx="0" cy="1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2000232" y="5286388"/>
            <a:ext cx="485776" cy="71439"/>
            <a:chOff x="9900" y="3235"/>
            <a:chExt cx="540" cy="185"/>
          </a:xfrm>
        </p:grpSpPr>
        <p:sp>
          <p:nvSpPr>
            <p:cNvPr id="10" name="Line 3"/>
            <p:cNvSpPr>
              <a:spLocks noChangeShapeType="1"/>
            </p:cNvSpPr>
            <p:nvPr/>
          </p:nvSpPr>
          <p:spPr bwMode="auto">
            <a:xfrm>
              <a:off x="9900" y="3235"/>
              <a:ext cx="5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10437" y="3240"/>
              <a:ext cx="0" cy="1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285720" y="5857892"/>
            <a:ext cx="428628" cy="71438"/>
            <a:chOff x="9900" y="3235"/>
            <a:chExt cx="540" cy="185"/>
          </a:xfrm>
        </p:grpSpPr>
        <p:sp>
          <p:nvSpPr>
            <p:cNvPr id="13" name="Line 3"/>
            <p:cNvSpPr>
              <a:spLocks noChangeShapeType="1"/>
            </p:cNvSpPr>
            <p:nvPr/>
          </p:nvSpPr>
          <p:spPr bwMode="auto">
            <a:xfrm>
              <a:off x="9900" y="3235"/>
              <a:ext cx="5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Line 4"/>
            <p:cNvSpPr>
              <a:spLocks noChangeShapeType="1"/>
            </p:cNvSpPr>
            <p:nvPr/>
          </p:nvSpPr>
          <p:spPr bwMode="auto">
            <a:xfrm>
              <a:off x="10437" y="3240"/>
              <a:ext cx="0" cy="1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939784"/>
          </a:xfrm>
        </p:spPr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  <a:latin typeface="Georgia" pitchFamily="18" charset="0"/>
              </a:rPr>
              <a:t>Двойные согласные в </a:t>
            </a:r>
            <a:r>
              <a:rPr lang="en-US" sz="3600" dirty="0" err="1" smtClean="0">
                <a:solidFill>
                  <a:srgbClr val="0070C0"/>
                </a:solidFill>
                <a:latin typeface="Georgia" pitchFamily="18" charset="0"/>
              </a:rPr>
              <a:t>слове</a:t>
            </a:r>
            <a:r>
              <a:rPr lang="ru-RU" sz="3600" dirty="0" smtClean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Georgia" pitchFamily="18" charset="0"/>
              </a:rPr>
            </a:br>
            <a:endParaRPr lang="ru-RU" sz="3600" dirty="0"/>
          </a:p>
        </p:txBody>
      </p:sp>
      <p:pic>
        <p:nvPicPr>
          <p:cNvPr id="9220" name="Picture 4" descr="https://otvet.imgsmail.ru/download/b6612914b414375012be71b29b5c9bc8_i-11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857232"/>
            <a:ext cx="3425055" cy="22418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9218" name="Picture 2" descr="http://uchebniki-vlg.ru/pic/19734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928670"/>
            <a:ext cx="4929746" cy="20002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0" y="3286124"/>
            <a:ext cx="900115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Не забудь, </a:t>
            </a:r>
            <a:r>
              <a:rPr lang="ru-RU" sz="2400" i="1" dirty="0" smtClean="0">
                <a:solidFill>
                  <a:srgbClr val="0070C0"/>
                </a:solidFill>
                <a:latin typeface="Georgia" pitchFamily="18" charset="0"/>
              </a:rPr>
              <a:t>что иногда двойные согласные бывают на стыке корня и суффикса, приставки и корня! </a:t>
            </a:r>
          </a:p>
          <a:p>
            <a:r>
              <a:rPr lang="ru-RU" sz="2400" i="1" dirty="0" smtClean="0">
                <a:latin typeface="Georgia" pitchFamily="18" charset="0"/>
              </a:rPr>
              <a:t>Ра</a:t>
            </a:r>
            <a:r>
              <a:rPr lang="ru-RU" sz="2400" i="1" u="sng" dirty="0" smtClean="0">
                <a:solidFill>
                  <a:srgbClr val="C00000"/>
                </a:solidFill>
                <a:latin typeface="Georgia" pitchFamily="18" charset="0"/>
              </a:rPr>
              <a:t>сс</a:t>
            </a:r>
            <a:r>
              <a:rPr lang="ru-RU" sz="2400" i="1" dirty="0" smtClean="0">
                <a:latin typeface="Georgia" pitchFamily="18" charset="0"/>
              </a:rPr>
              <a:t>каз, дли</a:t>
            </a:r>
            <a:r>
              <a:rPr lang="ru-RU" sz="2400" i="1" u="sng" dirty="0" smtClean="0">
                <a:solidFill>
                  <a:srgbClr val="C00000"/>
                </a:solidFill>
                <a:latin typeface="Georgia" pitchFamily="18" charset="0"/>
              </a:rPr>
              <a:t>нн</a:t>
            </a:r>
            <a:r>
              <a:rPr lang="ru-RU" sz="2400" i="1" dirty="0" smtClean="0">
                <a:latin typeface="Georgia" pitchFamily="18" charset="0"/>
              </a:rPr>
              <a:t>ый.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Как поработать: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Выпиши слово, подчеркни двойную согласную. Запиши ещё 2 слова на это правило.</a:t>
            </a:r>
          </a:p>
          <a:p>
            <a:r>
              <a:rPr lang="ru-RU" sz="2800" i="1" dirty="0" smtClean="0">
                <a:latin typeface="Georgia" pitchFamily="18" charset="0"/>
              </a:rPr>
              <a:t>А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лл</a:t>
            </a:r>
            <a:r>
              <a:rPr lang="ru-RU" sz="2800" i="1" dirty="0" smtClean="0">
                <a:latin typeface="Georgia" pitchFamily="18" charset="0"/>
              </a:rPr>
              <a:t>ея, кла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сс</a:t>
            </a:r>
            <a:r>
              <a:rPr lang="ru-RU" sz="2800" i="1" dirty="0" smtClean="0">
                <a:latin typeface="Georgia" pitchFamily="18" charset="0"/>
              </a:rPr>
              <a:t>, ба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сс</a:t>
            </a:r>
            <a:r>
              <a:rPr lang="ru-RU" sz="2800" i="1" dirty="0" smtClean="0">
                <a:latin typeface="Georgia" pitchFamily="18" charset="0"/>
              </a:rPr>
              <a:t>ейн.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Проверь себя по </a:t>
            </a:r>
            <a:r>
              <a:rPr lang="ru-RU" sz="2800" i="1" dirty="0" smtClean="0">
                <a:latin typeface="Georgia" pitchFamily="18" charset="0"/>
                <a:hlinkClick r:id="rId4"/>
              </a:rPr>
              <a:t>орфографическому словарю</a:t>
            </a:r>
            <a:r>
              <a:rPr lang="ru-RU" sz="2800" i="1" dirty="0" smtClean="0">
                <a:latin typeface="Georgia" pitchFamily="18" charset="0"/>
              </a:rPr>
              <a:t>.</a:t>
            </a:r>
          </a:p>
          <a:p>
            <a:endParaRPr lang="ru-RU" sz="2800" i="1" dirty="0" smtClean="0">
              <a:latin typeface="Georgia" pitchFamily="18" charset="0"/>
            </a:endParaRPr>
          </a:p>
          <a:p>
            <a:endParaRPr lang="ru-RU" sz="2800" dirty="0"/>
          </a:p>
        </p:txBody>
      </p:sp>
      <p:sp>
        <p:nvSpPr>
          <p:cNvPr id="7" name="Arc 2"/>
          <p:cNvSpPr>
            <a:spLocks/>
          </p:cNvSpPr>
          <p:nvPr/>
        </p:nvSpPr>
        <p:spPr bwMode="auto">
          <a:xfrm flipV="1">
            <a:off x="1428728" y="4071942"/>
            <a:ext cx="571504" cy="142876"/>
          </a:xfrm>
          <a:custGeom>
            <a:avLst/>
            <a:gdLst>
              <a:gd name="G0" fmla="+- 21013 0 0"/>
              <a:gd name="G1" fmla="+- 0 0 0"/>
              <a:gd name="G2" fmla="+- 21600 0 0"/>
              <a:gd name="T0" fmla="*/ 42485 w 42485"/>
              <a:gd name="T1" fmla="*/ 2346 h 21600"/>
              <a:gd name="T2" fmla="*/ 0 w 42485"/>
              <a:gd name="T3" fmla="*/ 5003 h 21600"/>
              <a:gd name="T4" fmla="*/ 21013 w 42485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485" h="21600" fill="none" extrusionOk="0">
                <a:moveTo>
                  <a:pt x="42485" y="2346"/>
                </a:moveTo>
                <a:cubicBezTo>
                  <a:pt x="41288" y="13302"/>
                  <a:pt x="32034" y="21599"/>
                  <a:pt x="21013" y="21600"/>
                </a:cubicBezTo>
                <a:cubicBezTo>
                  <a:pt x="11010" y="21600"/>
                  <a:pt x="2317" y="14733"/>
                  <a:pt x="0" y="5002"/>
                </a:cubicBezTo>
              </a:path>
              <a:path w="42485" h="21600" stroke="0" extrusionOk="0">
                <a:moveTo>
                  <a:pt x="42485" y="2346"/>
                </a:moveTo>
                <a:cubicBezTo>
                  <a:pt x="41288" y="13302"/>
                  <a:pt x="32034" y="21599"/>
                  <a:pt x="21013" y="21600"/>
                </a:cubicBezTo>
                <a:cubicBezTo>
                  <a:pt x="11010" y="21600"/>
                  <a:pt x="2317" y="14733"/>
                  <a:pt x="0" y="5002"/>
                </a:cubicBezTo>
                <a:lnTo>
                  <a:pt x="21013" y="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rc 2"/>
          <p:cNvSpPr>
            <a:spLocks/>
          </p:cNvSpPr>
          <p:nvPr/>
        </p:nvSpPr>
        <p:spPr bwMode="auto">
          <a:xfrm flipV="1">
            <a:off x="642910" y="4071942"/>
            <a:ext cx="571504" cy="142876"/>
          </a:xfrm>
          <a:custGeom>
            <a:avLst/>
            <a:gdLst>
              <a:gd name="G0" fmla="+- 21013 0 0"/>
              <a:gd name="G1" fmla="+- 0 0 0"/>
              <a:gd name="G2" fmla="+- 21600 0 0"/>
              <a:gd name="T0" fmla="*/ 42485 w 42485"/>
              <a:gd name="T1" fmla="*/ 2346 h 21600"/>
              <a:gd name="T2" fmla="*/ 0 w 42485"/>
              <a:gd name="T3" fmla="*/ 5003 h 21600"/>
              <a:gd name="T4" fmla="*/ 21013 w 42485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485" h="21600" fill="none" extrusionOk="0">
                <a:moveTo>
                  <a:pt x="42485" y="2346"/>
                </a:moveTo>
                <a:cubicBezTo>
                  <a:pt x="41288" y="13302"/>
                  <a:pt x="32034" y="21599"/>
                  <a:pt x="21013" y="21600"/>
                </a:cubicBezTo>
                <a:cubicBezTo>
                  <a:pt x="11010" y="21600"/>
                  <a:pt x="2317" y="14733"/>
                  <a:pt x="0" y="5002"/>
                </a:cubicBezTo>
              </a:path>
              <a:path w="42485" h="21600" stroke="0" extrusionOk="0">
                <a:moveTo>
                  <a:pt x="42485" y="2346"/>
                </a:moveTo>
                <a:cubicBezTo>
                  <a:pt x="41288" y="13302"/>
                  <a:pt x="32034" y="21599"/>
                  <a:pt x="21013" y="21600"/>
                </a:cubicBezTo>
                <a:cubicBezTo>
                  <a:pt x="11010" y="21600"/>
                  <a:pt x="2317" y="14733"/>
                  <a:pt x="0" y="5002"/>
                </a:cubicBezTo>
                <a:lnTo>
                  <a:pt x="21013" y="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2000232" y="4000504"/>
            <a:ext cx="214314" cy="214314"/>
            <a:chOff x="8766" y="2505"/>
            <a:chExt cx="346" cy="362"/>
          </a:xfrm>
        </p:grpSpPr>
        <p:sp>
          <p:nvSpPr>
            <p:cNvPr id="10" name="Line 5"/>
            <p:cNvSpPr>
              <a:spLocks noChangeShapeType="1"/>
            </p:cNvSpPr>
            <p:nvPr/>
          </p:nvSpPr>
          <p:spPr bwMode="auto">
            <a:xfrm flipH="1">
              <a:off x="8766" y="2505"/>
              <a:ext cx="171" cy="34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8937" y="2505"/>
              <a:ext cx="175" cy="3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142844" y="4071942"/>
            <a:ext cx="485776" cy="71439"/>
            <a:chOff x="9900" y="3235"/>
            <a:chExt cx="540" cy="185"/>
          </a:xfrm>
        </p:grpSpPr>
        <p:sp>
          <p:nvSpPr>
            <p:cNvPr id="13" name="Line 3"/>
            <p:cNvSpPr>
              <a:spLocks noChangeShapeType="1"/>
            </p:cNvSpPr>
            <p:nvPr/>
          </p:nvSpPr>
          <p:spPr bwMode="auto">
            <a:xfrm>
              <a:off x="9900" y="3235"/>
              <a:ext cx="5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Line 4"/>
            <p:cNvSpPr>
              <a:spLocks noChangeShapeType="1"/>
            </p:cNvSpPr>
            <p:nvPr/>
          </p:nvSpPr>
          <p:spPr bwMode="auto">
            <a:xfrm>
              <a:off x="10437" y="3240"/>
              <a:ext cx="0" cy="1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" name="Управляющая кнопка: домой 2">
            <a:hlinkClick r:id="rId5" action="ppaction://hlinksldjump" highlightClick="1"/>
          </p:cNvPr>
          <p:cNvSpPr/>
          <p:nvPr/>
        </p:nvSpPr>
        <p:spPr>
          <a:xfrm>
            <a:off x="8001024" y="5857892"/>
            <a:ext cx="928694" cy="857256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186766" cy="939784"/>
          </a:xfrm>
        </p:spPr>
        <p:txBody>
          <a:bodyPr/>
          <a:lstStyle/>
          <a:p>
            <a:r>
              <a:rPr lang="ru-RU" sz="3600" dirty="0" smtClean="0">
                <a:solidFill>
                  <a:srgbClr val="0070C0"/>
                </a:solidFill>
                <a:latin typeface="Georgia" pitchFamily="18" charset="0"/>
              </a:rPr>
              <a:t>Мягкий знак</a:t>
            </a:r>
            <a:r>
              <a:rPr lang="en-US" sz="3600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Georgia" pitchFamily="18" charset="0"/>
              </a:rPr>
              <a:t>на</a:t>
            </a:r>
            <a:r>
              <a:rPr lang="en-US" sz="3600" dirty="0" smtClean="0">
                <a:solidFill>
                  <a:srgbClr val="0070C0"/>
                </a:solidFill>
                <a:latin typeface="Georgia" pitchFamily="18" charset="0"/>
              </a:rPr>
              <a:t> конце </a:t>
            </a:r>
            <a:r>
              <a:rPr lang="ru-RU" sz="3600" dirty="0" smtClean="0">
                <a:solidFill>
                  <a:srgbClr val="0070C0"/>
                </a:solidFill>
                <a:latin typeface="Georgia" pitchFamily="18" charset="0"/>
              </a:rPr>
              <a:t>имён </a:t>
            </a:r>
            <a:r>
              <a:rPr lang="en-US" sz="3600" dirty="0" smtClean="0">
                <a:solidFill>
                  <a:srgbClr val="0070C0"/>
                </a:solidFill>
                <a:latin typeface="Georgia" pitchFamily="18" charset="0"/>
              </a:rPr>
              <a:t>существительных после шипящих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8194" name="Picture 2" descr="http://pioner48.ru/image/cache/data-pioner48-school-shopedu-russkiy-yazyk-5-11-kl-orfografiya-i-punktuatsiya-komplekt-15-tablits-11-600x6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285860"/>
            <a:ext cx="3286148" cy="48634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42844" y="1285860"/>
            <a:ext cx="43577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Как поработать: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Выпиши слово.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Определи род и склонение.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Запиши ещё 2 слова с этой орфограммой.</a:t>
            </a:r>
          </a:p>
          <a:p>
            <a:endParaRPr lang="ru-RU" sz="2800" i="1" dirty="0" smtClean="0">
              <a:latin typeface="Georgia" pitchFamily="18" charset="0"/>
            </a:endParaRPr>
          </a:p>
          <a:p>
            <a:r>
              <a:rPr lang="ru-RU" sz="2800" i="1" dirty="0" smtClean="0">
                <a:latin typeface="Georgia" pitchFamily="18" charset="0"/>
              </a:rPr>
              <a:t>До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чь </a:t>
            </a:r>
            <a:r>
              <a:rPr lang="ru-RU" sz="2800" i="1" dirty="0" smtClean="0">
                <a:latin typeface="Georgia" pitchFamily="18" charset="0"/>
              </a:rPr>
              <a:t>(ж.р, 3 скл.), ро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жь</a:t>
            </a:r>
            <a:r>
              <a:rPr lang="ru-RU" sz="2800" i="1" dirty="0" smtClean="0">
                <a:latin typeface="Georgia" pitchFamily="18" charset="0"/>
              </a:rPr>
              <a:t>, но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чь</a:t>
            </a:r>
            <a:r>
              <a:rPr lang="ru-RU" sz="2800" i="1" dirty="0" smtClean="0">
                <a:latin typeface="Georgia" pitchFamily="18" charset="0"/>
              </a:rPr>
              <a:t>. </a:t>
            </a:r>
          </a:p>
          <a:p>
            <a:r>
              <a:rPr lang="ru-RU" sz="2800" i="1" dirty="0" smtClean="0">
                <a:latin typeface="Georgia" pitchFamily="18" charset="0"/>
              </a:rPr>
              <a:t>Вра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ч </a:t>
            </a:r>
            <a:r>
              <a:rPr lang="ru-RU" sz="2800" i="1" dirty="0" smtClean="0">
                <a:latin typeface="Georgia" pitchFamily="18" charset="0"/>
              </a:rPr>
              <a:t>(м.р, 2 скл.), товари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щ</a:t>
            </a:r>
            <a:r>
              <a:rPr lang="ru-RU" sz="2800" i="1" dirty="0" smtClean="0">
                <a:latin typeface="Georgia" pitchFamily="18" charset="0"/>
              </a:rPr>
              <a:t>, ме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ч</a:t>
            </a:r>
            <a:r>
              <a:rPr lang="ru-RU" sz="2800" i="1" dirty="0" smtClean="0">
                <a:latin typeface="Georgia" pitchFamily="18" charset="0"/>
              </a:rPr>
              <a:t>.</a:t>
            </a:r>
            <a:endParaRPr lang="ru-RU" sz="2800" dirty="0"/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001024" y="5857892"/>
            <a:ext cx="928694" cy="857256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  <a:latin typeface="Georgia" pitchFamily="18" charset="0"/>
              </a:rPr>
              <a:t>Ь </a:t>
            </a:r>
            <a:r>
              <a:rPr lang="en-US" sz="3600" dirty="0" err="1" smtClean="0">
                <a:solidFill>
                  <a:srgbClr val="0070C0"/>
                </a:solidFill>
                <a:latin typeface="Georgia" pitchFamily="18" charset="0"/>
              </a:rPr>
              <a:t>на</a:t>
            </a:r>
            <a:r>
              <a:rPr lang="en-US" sz="3600" dirty="0" smtClean="0">
                <a:solidFill>
                  <a:srgbClr val="0070C0"/>
                </a:solidFill>
                <a:latin typeface="Georgia" pitchFamily="18" charset="0"/>
              </a:rPr>
              <a:t> конце кратких прилагательных после шипящих</a:t>
            </a:r>
            <a:endParaRPr lang="ru-RU" sz="3600" dirty="0"/>
          </a:p>
        </p:txBody>
      </p:sp>
      <p:pic>
        <p:nvPicPr>
          <p:cNvPr id="4" name="Picture 2" descr="http://pioner48.ru/image/cache/data-pioner48-school-shopedu-russkiy-yazyk-5-11-kl-orfografiya-i-punktuatsiya-komplekt-15-tablits-11-600x6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1457310"/>
            <a:ext cx="3214710" cy="475777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1357298"/>
            <a:ext cx="40005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Как поработать: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Выпиши слово. 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Подчеркни орфограмму.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Определи часть речи. 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Запиши ещё 2 слова с этой орфограммой.</a:t>
            </a:r>
          </a:p>
          <a:p>
            <a:endParaRPr lang="ru-RU" sz="2800" i="1" dirty="0" smtClean="0">
              <a:latin typeface="Georgia" pitchFamily="18" charset="0"/>
            </a:endParaRPr>
          </a:p>
          <a:p>
            <a:r>
              <a:rPr lang="ru-RU" sz="2800" i="1" dirty="0" smtClean="0">
                <a:latin typeface="Georgia" pitchFamily="18" charset="0"/>
              </a:rPr>
              <a:t>Могу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ч </a:t>
            </a:r>
            <a:r>
              <a:rPr lang="ru-RU" sz="2800" i="1" dirty="0" smtClean="0">
                <a:latin typeface="Georgia" pitchFamily="18" charset="0"/>
              </a:rPr>
              <a:t>(</a:t>
            </a:r>
            <a:r>
              <a:rPr lang="ru-RU" sz="2800" i="1" dirty="0" err="1" smtClean="0">
                <a:latin typeface="Georgia" pitchFamily="18" charset="0"/>
              </a:rPr>
              <a:t>кр.прил</a:t>
            </a:r>
            <a:r>
              <a:rPr lang="ru-RU" sz="2800" i="1" dirty="0" smtClean="0">
                <a:latin typeface="Georgia" pitchFamily="18" charset="0"/>
              </a:rPr>
              <a:t>.), хоро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ш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, </a:t>
            </a:r>
            <a:r>
              <a:rPr lang="ru-RU" sz="2800" i="1" dirty="0" smtClean="0">
                <a:latin typeface="Georgia" pitchFamily="18" charset="0"/>
              </a:rPr>
              <a:t>дрему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ч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 .</a:t>
            </a:r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001024" y="5857892"/>
            <a:ext cx="928694" cy="857256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42976" y="5572140"/>
            <a:ext cx="714380" cy="428628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725470"/>
          </a:xfrm>
        </p:spPr>
        <p:txBody>
          <a:bodyPr/>
          <a:lstStyle/>
          <a:p>
            <a:r>
              <a:rPr lang="en-US" sz="3600" dirty="0" smtClean="0">
                <a:latin typeface="Georgia" pitchFamily="18" charset="0"/>
              </a:rPr>
              <a:t>Ь </a:t>
            </a:r>
            <a:r>
              <a:rPr lang="en-US" sz="3600" dirty="0" err="1" smtClean="0">
                <a:latin typeface="Georgia" pitchFamily="18" charset="0"/>
              </a:rPr>
              <a:t>на</a:t>
            </a:r>
            <a:r>
              <a:rPr lang="en-US" sz="3600" dirty="0" smtClean="0">
                <a:latin typeface="Georgia" pitchFamily="18" charset="0"/>
              </a:rPr>
              <a:t> конце глаголов после шипящих</a:t>
            </a:r>
            <a:endParaRPr lang="ru-RU" sz="3600" dirty="0"/>
          </a:p>
        </p:txBody>
      </p:sp>
      <p:pic>
        <p:nvPicPr>
          <p:cNvPr id="4" name="Picture 2" descr="http://pioner48.ru/image/cache/data-pioner48-school-shopedu-russkiy-yazyk-5-11-kl-orfografiya-i-punktuatsiya-komplekt-15-tablits-11-6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142984"/>
            <a:ext cx="3571900" cy="52864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1000108"/>
            <a:ext cx="407196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Как поработать: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Выпиши слово. 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Подчеркни орфограмму.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Определи часть речи. 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Запиши ещё 2 слова с этой орфограммой.</a:t>
            </a:r>
          </a:p>
          <a:p>
            <a:r>
              <a:rPr lang="ru-RU" sz="2400" i="1" dirty="0" smtClean="0">
                <a:solidFill>
                  <a:srgbClr val="FF0000"/>
                </a:solidFill>
                <a:latin typeface="Georgia" pitchFamily="18" charset="0"/>
              </a:rPr>
              <a:t>Не забудь</a:t>
            </a:r>
            <a:r>
              <a:rPr lang="ru-RU" sz="2400" i="1" dirty="0" smtClean="0">
                <a:latin typeface="Georgia" pitchFamily="18" charset="0"/>
              </a:rPr>
              <a:t>, иногда в глаголах после </a:t>
            </a:r>
            <a:r>
              <a:rPr lang="ru-RU" sz="2400" i="1" dirty="0" smtClean="0">
                <a:solidFill>
                  <a:srgbClr val="C00000"/>
                </a:solidFill>
                <a:latin typeface="Georgia" pitchFamily="18" charset="0"/>
              </a:rPr>
              <a:t>Ь</a:t>
            </a:r>
            <a:r>
              <a:rPr lang="ru-RU" sz="2400" i="1" dirty="0" smtClean="0">
                <a:latin typeface="Georgia" pitchFamily="18" charset="0"/>
              </a:rPr>
              <a:t> стоят суффиксы: </a:t>
            </a:r>
            <a:r>
              <a:rPr lang="ru-RU" sz="2400" i="1" dirty="0" err="1" smtClean="0">
                <a:latin typeface="Georgia" pitchFamily="18" charset="0"/>
              </a:rPr>
              <a:t>ся</a:t>
            </a:r>
            <a:r>
              <a:rPr lang="ru-RU" sz="2400" i="1" dirty="0" smtClean="0">
                <a:latin typeface="Georgia" pitchFamily="18" charset="0"/>
              </a:rPr>
              <a:t>, те.</a:t>
            </a:r>
          </a:p>
          <a:p>
            <a:endParaRPr lang="ru-RU" sz="2800" i="1" dirty="0" smtClean="0">
              <a:latin typeface="Georgia" pitchFamily="18" charset="0"/>
            </a:endParaRPr>
          </a:p>
          <a:p>
            <a:r>
              <a:rPr lang="ru-RU" sz="2800" i="1" dirty="0" smtClean="0">
                <a:latin typeface="Georgia" pitchFamily="18" charset="0"/>
              </a:rPr>
              <a:t>Думае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шь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, </a:t>
            </a:r>
            <a:r>
              <a:rPr lang="ru-RU" sz="2800" i="1" dirty="0" smtClean="0">
                <a:latin typeface="Georgia" pitchFamily="18" charset="0"/>
              </a:rPr>
              <a:t>испе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чь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, </a:t>
            </a:r>
            <a:r>
              <a:rPr lang="ru-RU" sz="2800" i="1" dirty="0" smtClean="0">
                <a:latin typeface="Georgia" pitchFamily="18" charset="0"/>
              </a:rPr>
              <a:t>спря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чь</a:t>
            </a:r>
            <a:r>
              <a:rPr lang="ru-RU" sz="2800" i="1" dirty="0" smtClean="0">
                <a:latin typeface="Georgia" pitchFamily="18" charset="0"/>
              </a:rPr>
              <a:t>ся.</a:t>
            </a:r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2786050" y="5429264"/>
            <a:ext cx="230187" cy="239712"/>
            <a:chOff x="8766" y="2505"/>
            <a:chExt cx="346" cy="362"/>
          </a:xfrm>
        </p:grpSpPr>
        <p:sp>
          <p:nvSpPr>
            <p:cNvPr id="2052" name="Line 4"/>
            <p:cNvSpPr>
              <a:spLocks noChangeShapeType="1"/>
            </p:cNvSpPr>
            <p:nvPr/>
          </p:nvSpPr>
          <p:spPr bwMode="auto">
            <a:xfrm flipH="1">
              <a:off x="8766" y="2505"/>
              <a:ext cx="171" cy="34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8937" y="2505"/>
              <a:ext cx="175" cy="3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54" name="Group 6"/>
          <p:cNvGrpSpPr>
            <a:grpSpLocks/>
          </p:cNvGrpSpPr>
          <p:nvPr/>
        </p:nvGrpSpPr>
        <p:grpSpPr bwMode="auto">
          <a:xfrm>
            <a:off x="1071538" y="5929330"/>
            <a:ext cx="230187" cy="239712"/>
            <a:chOff x="8766" y="2505"/>
            <a:chExt cx="346" cy="362"/>
          </a:xfrm>
        </p:grpSpPr>
        <p:sp>
          <p:nvSpPr>
            <p:cNvPr id="2055" name="Line 7"/>
            <p:cNvSpPr>
              <a:spLocks noChangeShapeType="1"/>
            </p:cNvSpPr>
            <p:nvPr/>
          </p:nvSpPr>
          <p:spPr bwMode="auto">
            <a:xfrm flipH="1">
              <a:off x="8766" y="2505"/>
              <a:ext cx="171" cy="34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>
              <a:off x="8937" y="2505"/>
              <a:ext cx="175" cy="3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001024" y="5857892"/>
            <a:ext cx="928694" cy="857256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58204" cy="725470"/>
          </a:xfrm>
        </p:spPr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  <a:latin typeface="Georgia" pitchFamily="18" charset="0"/>
              </a:rPr>
              <a:t>НЕ с глаголом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7170" name="Picture 2" descr="http://pandia.ru/text/79/310/images/image007_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881037" y="190477"/>
            <a:ext cx="2381266" cy="35719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3500438"/>
            <a:ext cx="76438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Как поработать: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Выпиши глагол с НЕ.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Запиши 2 слова на это правило.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Подчеркни орфограмму.</a:t>
            </a:r>
          </a:p>
          <a:p>
            <a:pPr>
              <a:lnSpc>
                <a:spcPct val="150000"/>
              </a:lnSpc>
            </a:pP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Не</a:t>
            </a:r>
            <a:r>
              <a:rPr lang="ru-RU" sz="2800" i="1" u="sng" dirty="0" smtClean="0">
                <a:latin typeface="Georgia" pitchFamily="18" charset="0"/>
              </a:rPr>
              <a:t> п</a:t>
            </a:r>
            <a:r>
              <a:rPr lang="ru-RU" sz="2800" i="1" dirty="0" smtClean="0">
                <a:latin typeface="Georgia" pitchFamily="18" charset="0"/>
              </a:rPr>
              <a:t>ишет, 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не</a:t>
            </a:r>
            <a:r>
              <a:rPr lang="ru-RU" sz="2800" i="1" u="sng" dirty="0" smtClean="0">
                <a:latin typeface="Georgia" pitchFamily="18" charset="0"/>
              </a:rPr>
              <a:t> с</a:t>
            </a:r>
            <a:r>
              <a:rPr lang="ru-RU" sz="2800" i="1" dirty="0" smtClean="0">
                <a:latin typeface="Georgia" pitchFamily="18" charset="0"/>
              </a:rPr>
              <a:t>пит, 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не</a:t>
            </a:r>
            <a:r>
              <a:rPr lang="ru-RU" sz="2800" i="1" u="sng" dirty="0" smtClean="0">
                <a:latin typeface="Georgia" pitchFamily="18" charset="0"/>
              </a:rPr>
              <a:t> д</a:t>
            </a:r>
            <a:r>
              <a:rPr lang="ru-RU" sz="2800" i="1" dirty="0" smtClean="0">
                <a:latin typeface="Georgia" pitchFamily="18" charset="0"/>
              </a:rPr>
              <a:t>умает.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3372" y="785794"/>
            <a:ext cx="42862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latin typeface="Georgia" pitchFamily="18" charset="0"/>
              </a:rPr>
              <a:t>Не с глаголами пишется  </a:t>
            </a: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раздельно.</a:t>
            </a:r>
            <a:r>
              <a:rPr lang="ru-RU" sz="2400" i="1" dirty="0" smtClean="0">
                <a:latin typeface="Georgia" pitchFamily="18" charset="0"/>
              </a:rPr>
              <a:t> Слитно пишутся слова, которые без </a:t>
            </a:r>
            <a:r>
              <a:rPr lang="ru-RU" sz="2400" i="1" dirty="0" smtClean="0">
                <a:solidFill>
                  <a:srgbClr val="C00000"/>
                </a:solidFill>
                <a:latin typeface="Georgia" pitchFamily="18" charset="0"/>
              </a:rPr>
              <a:t>НЕ</a:t>
            </a: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i="1" dirty="0" err="1" smtClean="0">
                <a:latin typeface="Georgia" pitchFamily="18" charset="0"/>
              </a:rPr>
              <a:t>не</a:t>
            </a:r>
            <a:r>
              <a:rPr lang="ru-RU" sz="2400" i="1" dirty="0" smtClean="0">
                <a:latin typeface="Georgia" pitchFamily="18" charset="0"/>
              </a:rPr>
              <a:t> употребляются:</a:t>
            </a:r>
          </a:p>
          <a:p>
            <a:pPr algn="just"/>
            <a:r>
              <a:rPr lang="ru-RU" sz="2400" i="1" dirty="0" smtClean="0">
                <a:solidFill>
                  <a:srgbClr val="C00000"/>
                </a:solidFill>
                <a:latin typeface="Georgia" pitchFamily="18" charset="0"/>
              </a:rPr>
              <a:t>нездоровится, невзлюбить, недоумевать,</a:t>
            </a:r>
          </a:p>
          <a:p>
            <a:pPr algn="just"/>
            <a:r>
              <a:rPr lang="ru-RU" sz="2400" i="1" dirty="0" smtClean="0">
                <a:solidFill>
                  <a:srgbClr val="C00000"/>
                </a:solidFill>
                <a:latin typeface="Georgia" pitchFamily="18" charset="0"/>
              </a:rPr>
              <a:t>негодовать, ненавидеть.</a:t>
            </a:r>
          </a:p>
          <a:p>
            <a:endParaRPr lang="ru-RU" dirty="0"/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001024" y="5857892"/>
            <a:ext cx="928694" cy="857256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572000" y="6286520"/>
            <a:ext cx="285752" cy="28575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71538" y="6286520"/>
            <a:ext cx="285752" cy="28575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214942" y="5929330"/>
            <a:ext cx="285752" cy="28575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71604" y="5929330"/>
            <a:ext cx="228600" cy="300038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14290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70C0"/>
                </a:solidFill>
                <a:latin typeface="Georgia" pitchFamily="18" charset="0"/>
              </a:rPr>
              <a:t>Правописание безударных падежных окончаний имен существительных</a:t>
            </a:r>
            <a:endParaRPr lang="ru-RU" sz="3200" dirty="0"/>
          </a:p>
        </p:txBody>
      </p:sp>
      <p:pic>
        <p:nvPicPr>
          <p:cNvPr id="4102" name="Picture 6" descr="http://3.bp.blogspot.com/-66Ib7JWFBKQ/T6psKFQR2YI/AAAAAAAAAlg/wHPh11ZfOTc/s1600/%D0%BA%D0%BE%D0%BD%D1%81%D0%BF%D0%B5%D0%BA%D1%82%D1%8B_5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00108"/>
            <a:ext cx="4718230" cy="28575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3929066"/>
            <a:ext cx="800105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Как поработать: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latin typeface="Georgia" pitchFamily="18" charset="0"/>
              </a:rPr>
              <a:t>Выпиши</a:t>
            </a:r>
            <a:r>
              <a:rPr lang="ru-RU" sz="2400" dirty="0" smtClean="0"/>
              <a:t> </a:t>
            </a:r>
            <a:r>
              <a:rPr lang="ru-RU" sz="2400" i="1" dirty="0" smtClean="0">
                <a:latin typeface="Georgia" pitchFamily="18" charset="0"/>
              </a:rPr>
              <a:t>существительное. 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latin typeface="Georgia" pitchFamily="18" charset="0"/>
              </a:rPr>
              <a:t>Определи склонение и падеж. 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latin typeface="Georgia" pitchFamily="18" charset="0"/>
              </a:rPr>
              <a:t>Выдели окончание.</a:t>
            </a:r>
          </a:p>
          <a:p>
            <a:endParaRPr lang="ru-RU" sz="2400" i="1" dirty="0" smtClean="0">
              <a:latin typeface="Georgia" pitchFamily="18" charset="0"/>
            </a:endParaRPr>
          </a:p>
          <a:p>
            <a:r>
              <a:rPr lang="ru-RU" sz="2400" i="1" dirty="0" smtClean="0">
                <a:latin typeface="Georgia" pitchFamily="18" charset="0"/>
              </a:rPr>
              <a:t>По дорог</a:t>
            </a:r>
            <a:r>
              <a:rPr lang="ru-RU" sz="2400" i="1" u="sng" dirty="0" smtClean="0">
                <a:solidFill>
                  <a:srgbClr val="C00000"/>
                </a:solidFill>
                <a:latin typeface="Georgia" pitchFamily="18" charset="0"/>
              </a:rPr>
              <a:t>е</a:t>
            </a:r>
            <a:r>
              <a:rPr lang="ru-RU" sz="2400" i="1" dirty="0" smtClean="0">
                <a:latin typeface="Georgia" pitchFamily="18" charset="0"/>
              </a:rPr>
              <a:t> (1 скл., Д.п.), от радост</a:t>
            </a:r>
            <a:r>
              <a:rPr lang="ru-RU" sz="2400" i="1" u="sng" dirty="0" smtClean="0">
                <a:solidFill>
                  <a:srgbClr val="C00000"/>
                </a:solidFill>
                <a:latin typeface="Georgia" pitchFamily="18" charset="0"/>
              </a:rPr>
              <a:t>и</a:t>
            </a:r>
            <a:r>
              <a:rPr lang="ru-RU" sz="2400" i="1" dirty="0" smtClean="0">
                <a:latin typeface="Georgia" pitchFamily="18" charset="0"/>
              </a:rPr>
              <a:t> ( 3 скл., Р.п.), по дорог</a:t>
            </a:r>
            <a:r>
              <a:rPr lang="ru-RU" sz="2400" i="1" u="sng" dirty="0" smtClean="0">
                <a:solidFill>
                  <a:srgbClr val="C00000"/>
                </a:solidFill>
                <a:latin typeface="Georgia" pitchFamily="18" charset="0"/>
              </a:rPr>
              <a:t>е</a:t>
            </a:r>
            <a:r>
              <a:rPr lang="ru-RU" sz="2400" i="1" dirty="0" smtClean="0">
                <a:latin typeface="Georgia" pitchFamily="18" charset="0"/>
              </a:rPr>
              <a:t>  (по </a:t>
            </a:r>
            <a:r>
              <a:rPr lang="ru-RU" sz="2400" i="1" dirty="0" err="1" smtClean="0">
                <a:latin typeface="Georgia" pitchFamily="18" charset="0"/>
              </a:rPr>
              <a:t>земл</a:t>
            </a:r>
            <a:r>
              <a:rPr lang="ru-RU" sz="2400" i="1" u="sng" dirty="0" err="1" smtClean="0">
                <a:solidFill>
                  <a:srgbClr val="C00000"/>
                </a:solidFill>
                <a:latin typeface="Georgia" pitchFamily="18" charset="0"/>
              </a:rPr>
              <a:t>Е</a:t>
            </a:r>
            <a:r>
              <a:rPr lang="ru-RU" sz="2400" i="1" u="sng" dirty="0" smtClean="0">
                <a:latin typeface="Georgia" pitchFamily="18" charset="0"/>
              </a:rPr>
              <a:t>)</a:t>
            </a:r>
            <a:r>
              <a:rPr lang="ru-RU" sz="2400" i="1" dirty="0" smtClean="0">
                <a:latin typeface="Georgia" pitchFamily="18" charset="0"/>
              </a:rPr>
              <a:t>,от радост</a:t>
            </a:r>
            <a:r>
              <a:rPr lang="ru-RU" sz="2400" i="1" u="sng" dirty="0" smtClean="0">
                <a:solidFill>
                  <a:srgbClr val="C00000"/>
                </a:solidFill>
                <a:latin typeface="Georgia" pitchFamily="18" charset="0"/>
              </a:rPr>
              <a:t>и</a:t>
            </a:r>
            <a:r>
              <a:rPr lang="ru-RU" sz="2400" i="1" dirty="0" smtClean="0">
                <a:latin typeface="Georgia" pitchFamily="18" charset="0"/>
              </a:rPr>
              <a:t> (от степ</a:t>
            </a:r>
            <a:r>
              <a:rPr lang="ru-RU" sz="2400" i="1" u="sng" dirty="0" smtClean="0">
                <a:solidFill>
                  <a:srgbClr val="C00000"/>
                </a:solidFill>
                <a:latin typeface="Georgia" pitchFamily="18" charset="0"/>
              </a:rPr>
              <a:t>И</a:t>
            </a:r>
            <a:r>
              <a:rPr lang="ru-RU" sz="2400" i="1" dirty="0" smtClean="0">
                <a:latin typeface="Georgia" pitchFamily="18" charset="0"/>
              </a:rPr>
              <a:t>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2066" y="928670"/>
            <a:ext cx="361990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0070C0"/>
                </a:solidFill>
                <a:latin typeface="Georgia" pitchFamily="18" charset="0"/>
              </a:rPr>
              <a:t>Безударные окончания </a:t>
            </a:r>
          </a:p>
          <a:p>
            <a:r>
              <a:rPr lang="ru-RU" sz="2400" i="1" dirty="0" smtClean="0">
                <a:solidFill>
                  <a:srgbClr val="0070C0"/>
                </a:solidFill>
                <a:latin typeface="Georgia" pitchFamily="18" charset="0"/>
              </a:rPr>
              <a:t>проверяй ударными </a:t>
            </a:r>
          </a:p>
          <a:p>
            <a:r>
              <a:rPr lang="ru-RU" sz="2400" i="1" dirty="0" smtClean="0">
                <a:solidFill>
                  <a:srgbClr val="0070C0"/>
                </a:solidFill>
                <a:latin typeface="Georgia" pitchFamily="18" charset="0"/>
              </a:rPr>
              <a:t>в </a:t>
            </a:r>
            <a:r>
              <a:rPr lang="ru-RU" sz="2400" i="1" dirty="0" smtClean="0">
                <a:solidFill>
                  <a:srgbClr val="C00000"/>
                </a:solidFill>
                <a:latin typeface="Georgia" pitchFamily="18" charset="0"/>
              </a:rPr>
              <a:t>опорных словах:</a:t>
            </a:r>
          </a:p>
          <a:p>
            <a:r>
              <a:rPr lang="ru-RU" sz="2400" i="1" dirty="0" smtClean="0">
                <a:solidFill>
                  <a:srgbClr val="0070C0"/>
                </a:solidFill>
                <a:latin typeface="Georgia" pitchFamily="18" charset="0"/>
              </a:rPr>
              <a:t>1 склонение: </a:t>
            </a:r>
          </a:p>
          <a:p>
            <a:r>
              <a:rPr lang="ru-RU" sz="2400" i="1" dirty="0" smtClean="0">
                <a:solidFill>
                  <a:srgbClr val="C00000"/>
                </a:solidFill>
                <a:latin typeface="Georgia" pitchFamily="18" charset="0"/>
              </a:rPr>
              <a:t>земля, весна.</a:t>
            </a:r>
          </a:p>
          <a:p>
            <a:r>
              <a:rPr lang="ru-RU" sz="2400" i="1" dirty="0" smtClean="0">
                <a:solidFill>
                  <a:srgbClr val="0070C0"/>
                </a:solidFill>
                <a:latin typeface="Georgia" pitchFamily="18" charset="0"/>
              </a:rPr>
              <a:t>2 склонение: </a:t>
            </a:r>
          </a:p>
          <a:p>
            <a:r>
              <a:rPr lang="ru-RU" sz="2400" i="1" dirty="0" smtClean="0">
                <a:solidFill>
                  <a:srgbClr val="C00000"/>
                </a:solidFill>
                <a:latin typeface="Georgia" pitchFamily="18" charset="0"/>
              </a:rPr>
              <a:t>окно, слон, конь.</a:t>
            </a:r>
          </a:p>
          <a:p>
            <a:r>
              <a:rPr lang="ru-RU" sz="2400" i="1" dirty="0" smtClean="0">
                <a:solidFill>
                  <a:srgbClr val="0070C0"/>
                </a:solidFill>
                <a:latin typeface="Georgia" pitchFamily="18" charset="0"/>
              </a:rPr>
              <a:t>3 склонение: </a:t>
            </a:r>
            <a:r>
              <a:rPr lang="ru-RU" sz="2400" i="1" dirty="0" smtClean="0">
                <a:solidFill>
                  <a:srgbClr val="C00000"/>
                </a:solidFill>
                <a:latin typeface="Georgia" pitchFamily="18" charset="0"/>
              </a:rPr>
              <a:t>степь.</a:t>
            </a:r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001024" y="5857892"/>
            <a:ext cx="928694" cy="857256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28662" y="6286520"/>
            <a:ext cx="571504" cy="28575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286644" y="5929330"/>
            <a:ext cx="571504" cy="28575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214810" y="5929330"/>
            <a:ext cx="642942" cy="28575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214546" y="5929330"/>
            <a:ext cx="642942" cy="28575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43932" cy="1000132"/>
          </a:xfrm>
        </p:spPr>
        <p:txBody>
          <a:bodyPr/>
          <a:lstStyle/>
          <a:p>
            <a:r>
              <a:rPr lang="en-US" sz="3200" dirty="0" smtClean="0">
                <a:solidFill>
                  <a:srgbClr val="00B050"/>
                </a:solidFill>
                <a:latin typeface="Georgia" pitchFamily="18" charset="0"/>
              </a:rPr>
              <a:t>Правописание безударных окончаний имен прилагательных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3074" name="Picture 2" descr="https://otvet.imgsmail.ru/download/eda4eef97058dba06debe54520d88075_i-110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1071546"/>
            <a:ext cx="4586320" cy="21839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0" y="3429000"/>
            <a:ext cx="871540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</a:rPr>
              <a:t>Как поработать:</a:t>
            </a:r>
          </a:p>
          <a:p>
            <a:pPr>
              <a:buFont typeface="Arial" pitchFamily="34" charset="0"/>
              <a:buChar char="•"/>
            </a:pPr>
            <a:r>
              <a:rPr lang="ru-RU" sz="2600" i="1" dirty="0" smtClean="0">
                <a:latin typeface="Georgia" pitchFamily="18" charset="0"/>
              </a:rPr>
              <a:t>Выпиши прилагательное вместе с существительным, к которому оно относится. </a:t>
            </a:r>
          </a:p>
          <a:p>
            <a:pPr>
              <a:buFont typeface="Arial" pitchFamily="34" charset="0"/>
              <a:buChar char="•"/>
            </a:pPr>
            <a:r>
              <a:rPr lang="ru-RU" sz="2600" i="1" dirty="0" smtClean="0">
                <a:latin typeface="Georgia" pitchFamily="18" charset="0"/>
              </a:rPr>
              <a:t>Поставь к прилагательному вопрос от существительного. Какое окончание в вопросе, такое и в прилагательном.</a:t>
            </a:r>
          </a:p>
          <a:p>
            <a:r>
              <a:rPr lang="ru-RU" sz="2600" i="1" dirty="0" smtClean="0">
                <a:latin typeface="Georgia" pitchFamily="18" charset="0"/>
              </a:rPr>
              <a:t>По озеру (как</a:t>
            </a:r>
            <a:r>
              <a:rPr lang="ru-RU" sz="2600" i="1" u="sng" dirty="0" smtClean="0">
                <a:solidFill>
                  <a:srgbClr val="C00000"/>
                </a:solidFill>
                <a:latin typeface="Georgia" pitchFamily="18" charset="0"/>
              </a:rPr>
              <a:t>ому</a:t>
            </a:r>
            <a:r>
              <a:rPr lang="ru-RU" sz="2600" i="1" dirty="0" smtClean="0">
                <a:latin typeface="Georgia" pitchFamily="18" charset="0"/>
              </a:rPr>
              <a:t>?) красив</a:t>
            </a:r>
            <a:r>
              <a:rPr lang="ru-RU" sz="2600" i="1" u="sng" dirty="0" smtClean="0">
                <a:solidFill>
                  <a:srgbClr val="C00000"/>
                </a:solidFill>
                <a:latin typeface="Georgia" pitchFamily="18" charset="0"/>
              </a:rPr>
              <a:t>ому</a:t>
            </a:r>
            <a:r>
              <a:rPr lang="ru-RU" sz="2600" i="1" dirty="0" smtClean="0">
                <a:latin typeface="Georgia" pitchFamily="18" charset="0"/>
              </a:rPr>
              <a:t>, с пирогом (как</a:t>
            </a:r>
            <a:r>
              <a:rPr lang="ru-RU" sz="2600" i="1" u="sng" dirty="0" smtClean="0">
                <a:solidFill>
                  <a:srgbClr val="C00000"/>
                </a:solidFill>
                <a:latin typeface="Georgia" pitchFamily="18" charset="0"/>
              </a:rPr>
              <a:t>им</a:t>
            </a:r>
            <a:r>
              <a:rPr lang="ru-RU" sz="2600" i="1" dirty="0" smtClean="0">
                <a:latin typeface="Georgia" pitchFamily="18" charset="0"/>
              </a:rPr>
              <a:t>?) вкусн</a:t>
            </a:r>
            <a:r>
              <a:rPr lang="ru-RU" sz="2600" i="1" u="sng" dirty="0" smtClean="0">
                <a:solidFill>
                  <a:srgbClr val="C00000"/>
                </a:solidFill>
                <a:latin typeface="Georgia" pitchFamily="18" charset="0"/>
              </a:rPr>
              <a:t>ым</a:t>
            </a:r>
            <a:r>
              <a:rPr lang="ru-RU" sz="2600" i="1" dirty="0" smtClean="0">
                <a:latin typeface="Georgia" pitchFamily="18" charset="0"/>
              </a:rPr>
              <a:t>.</a:t>
            </a:r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001024" y="5857892"/>
            <a:ext cx="928694" cy="857256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714876" y="5572140"/>
            <a:ext cx="500066" cy="28575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28662" y="5643578"/>
            <a:ext cx="571504" cy="28575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714356"/>
          </a:xfrm>
        </p:spPr>
        <p:txBody>
          <a:bodyPr/>
          <a:lstStyle/>
          <a:p>
            <a:r>
              <a:rPr lang="en-US" sz="2600" dirty="0" smtClean="0">
                <a:solidFill>
                  <a:srgbClr val="0070C0"/>
                </a:solidFill>
                <a:latin typeface="Georgia" pitchFamily="18" charset="0"/>
              </a:rPr>
              <a:t>Правописание безударных личных окончаний глаголов</a:t>
            </a:r>
            <a:endParaRPr lang="ru-RU" sz="2600" dirty="0"/>
          </a:p>
        </p:txBody>
      </p:sp>
      <p:pic>
        <p:nvPicPr>
          <p:cNvPr id="2050" name="Picture 2" descr="http://cdn01.ru/files/users/images/35/ea/35eac05a232a3c1c6d24d6ba66fe09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642918"/>
            <a:ext cx="3500462" cy="231098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357686" y="571480"/>
            <a:ext cx="459773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Georgia" pitchFamily="18" charset="0"/>
              </a:rPr>
              <a:t>Глаголы-исключения</a:t>
            </a:r>
            <a:r>
              <a:rPr lang="ru-RU" sz="2200" dirty="0" smtClean="0">
                <a:latin typeface="Georgia" pitchFamily="18" charset="0"/>
              </a:rPr>
              <a:t/>
            </a:r>
            <a:br>
              <a:rPr lang="ru-RU" sz="2200" dirty="0" smtClean="0">
                <a:latin typeface="Georgia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Georgia" pitchFamily="18" charset="0"/>
              </a:rPr>
              <a:t>II спряжения</a:t>
            </a:r>
            <a:r>
              <a:rPr lang="ru-RU" sz="2200" dirty="0" smtClean="0">
                <a:latin typeface="Georgia" pitchFamily="18" charset="0"/>
              </a:rPr>
              <a:t>:</a:t>
            </a:r>
            <a:br>
              <a:rPr lang="ru-RU" sz="2200" dirty="0" smtClean="0">
                <a:latin typeface="Georgia" pitchFamily="18" charset="0"/>
              </a:rPr>
            </a:br>
            <a:r>
              <a:rPr lang="ru-RU" sz="2200" dirty="0" smtClean="0">
                <a:latin typeface="Georgia" pitchFamily="18" charset="0"/>
              </a:rPr>
              <a:t>Ко второму же спряженью </a:t>
            </a:r>
            <a:br>
              <a:rPr lang="ru-RU" sz="2200" dirty="0" smtClean="0">
                <a:latin typeface="Georgia" pitchFamily="18" charset="0"/>
              </a:rPr>
            </a:br>
            <a:r>
              <a:rPr lang="ru-RU" sz="2200" dirty="0" smtClean="0">
                <a:latin typeface="Georgia" pitchFamily="18" charset="0"/>
              </a:rPr>
              <a:t>Отнесем мы без сомненья </a:t>
            </a:r>
            <a:br>
              <a:rPr lang="ru-RU" sz="2200" dirty="0" smtClean="0">
                <a:latin typeface="Georgia" pitchFamily="18" charset="0"/>
              </a:rPr>
            </a:br>
            <a:r>
              <a:rPr lang="ru-RU" sz="2200" dirty="0" smtClean="0">
                <a:latin typeface="Georgia" pitchFamily="18" charset="0"/>
              </a:rPr>
              <a:t>Все глаголы, что </a:t>
            </a:r>
            <a:r>
              <a:rPr lang="ru-RU" sz="2200" dirty="0" smtClean="0">
                <a:solidFill>
                  <a:srgbClr val="FF0000"/>
                </a:solidFill>
                <a:latin typeface="Georgia" pitchFamily="18" charset="0"/>
              </a:rPr>
              <a:t>на -</a:t>
            </a:r>
            <a:r>
              <a:rPr lang="ru-RU" sz="2200" dirty="0" err="1" smtClean="0">
                <a:solidFill>
                  <a:srgbClr val="FF0000"/>
                </a:solidFill>
                <a:latin typeface="Georgia" pitchFamily="18" charset="0"/>
              </a:rPr>
              <a:t>ить</a:t>
            </a:r>
            <a:r>
              <a:rPr lang="ru-RU" sz="2200" dirty="0" smtClean="0">
                <a:solidFill>
                  <a:srgbClr val="FF0000"/>
                </a:solidFill>
                <a:latin typeface="Georgia" pitchFamily="18" charset="0"/>
              </a:rPr>
              <a:t>, </a:t>
            </a:r>
            <a:r>
              <a:rPr lang="ru-RU" sz="2200" dirty="0" smtClean="0">
                <a:latin typeface="Georgia" pitchFamily="18" charset="0"/>
              </a:rPr>
              <a:t/>
            </a:r>
            <a:br>
              <a:rPr lang="ru-RU" sz="2200" dirty="0" smtClean="0">
                <a:latin typeface="Georgia" pitchFamily="18" charset="0"/>
              </a:rPr>
            </a:br>
            <a:r>
              <a:rPr lang="ru-RU" sz="2200" dirty="0" smtClean="0">
                <a:latin typeface="Georgia" pitchFamily="18" charset="0"/>
              </a:rPr>
              <a:t>Исключая брить, стелить. </a:t>
            </a:r>
            <a:br>
              <a:rPr lang="ru-RU" sz="2200" dirty="0" smtClean="0">
                <a:latin typeface="Georgia" pitchFamily="18" charset="0"/>
              </a:rPr>
            </a:br>
            <a:r>
              <a:rPr lang="ru-RU" sz="2200" dirty="0" smtClean="0">
                <a:latin typeface="Georgia" pitchFamily="18" charset="0"/>
              </a:rPr>
              <a:t>А еще: </a:t>
            </a:r>
            <a:r>
              <a:rPr lang="ru-RU" sz="2200" dirty="0" smtClean="0">
                <a:solidFill>
                  <a:srgbClr val="C00000"/>
                </a:solidFill>
                <a:latin typeface="Georgia" pitchFamily="18" charset="0"/>
              </a:rPr>
              <a:t>смотреть, обидеть, </a:t>
            </a:r>
            <a:br>
              <a:rPr lang="ru-RU" sz="22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Georgia" pitchFamily="18" charset="0"/>
              </a:rPr>
              <a:t>слышать, видеть, ненавидеть, </a:t>
            </a:r>
            <a:br>
              <a:rPr lang="ru-RU" sz="22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Georgia" pitchFamily="18" charset="0"/>
              </a:rPr>
              <a:t>гнать, дышать, держать, терпеть, </a:t>
            </a:r>
            <a:br>
              <a:rPr lang="ru-RU" sz="22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Georgia" pitchFamily="18" charset="0"/>
              </a:rPr>
              <a:t>и зависеть, и вертеть!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286124"/>
            <a:ext cx="87154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</a:rPr>
              <a:t>                      Как поработать: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latin typeface="Georgia" pitchFamily="18" charset="0"/>
              </a:rPr>
              <a:t>Выпиши глагол правильно. 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latin typeface="Georgia" pitchFamily="18" charset="0"/>
              </a:rPr>
              <a:t>Поставь глагол в начальную форму. Посмотри на гласную перед - ТЬ. 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latin typeface="Georgia" pitchFamily="18" charset="0"/>
              </a:rPr>
              <a:t>Определи спряжение глагола и напиши нужную гласную</a:t>
            </a:r>
            <a:r>
              <a:rPr lang="ru-RU" sz="2400" dirty="0" smtClean="0"/>
              <a:t>.</a:t>
            </a:r>
            <a:r>
              <a:rPr lang="ru-RU" sz="2400" i="1" dirty="0" smtClean="0">
                <a:latin typeface="Georgia" pitchFamily="18" charset="0"/>
              </a:rPr>
              <a:t> Выдели окончание.</a:t>
            </a:r>
          </a:p>
          <a:p>
            <a:r>
              <a:rPr lang="ru-RU" sz="2400" i="1" dirty="0" smtClean="0">
                <a:latin typeface="Georgia" pitchFamily="18" charset="0"/>
              </a:rPr>
              <a:t> Дума</a:t>
            </a:r>
            <a:r>
              <a:rPr lang="ru-RU" sz="2400" i="1" dirty="0" smtClean="0">
                <a:solidFill>
                  <a:srgbClr val="C00000"/>
                </a:solidFill>
                <a:latin typeface="Georgia" pitchFamily="18" charset="0"/>
              </a:rPr>
              <a:t>ешь</a:t>
            </a:r>
            <a:r>
              <a:rPr lang="ru-RU" sz="2400" i="1" dirty="0" smtClean="0">
                <a:latin typeface="Georgia" pitchFamily="18" charset="0"/>
              </a:rPr>
              <a:t>-дум</a:t>
            </a:r>
            <a:r>
              <a:rPr lang="ru-RU" sz="2400" i="1" dirty="0" smtClean="0">
                <a:solidFill>
                  <a:srgbClr val="C00000"/>
                </a:solidFill>
                <a:latin typeface="Georgia" pitchFamily="18" charset="0"/>
              </a:rPr>
              <a:t>ать</a:t>
            </a:r>
            <a:r>
              <a:rPr lang="ru-RU" sz="2400" i="1" dirty="0" smtClean="0">
                <a:latin typeface="Georgia" pitchFamily="18" charset="0"/>
              </a:rPr>
              <a:t> (1 </a:t>
            </a:r>
            <a:r>
              <a:rPr lang="ru-RU" sz="2400" i="1" dirty="0" err="1" smtClean="0">
                <a:latin typeface="Georgia" pitchFamily="18" charset="0"/>
              </a:rPr>
              <a:t>спр</a:t>
            </a:r>
            <a:r>
              <a:rPr lang="ru-RU" sz="2400" i="1" dirty="0" smtClean="0">
                <a:latin typeface="Georgia" pitchFamily="18" charset="0"/>
              </a:rPr>
              <a:t>.), стел</a:t>
            </a:r>
            <a:r>
              <a:rPr lang="ru-RU" sz="2400" i="1" u="sng" dirty="0" smtClean="0">
                <a:solidFill>
                  <a:srgbClr val="C00000"/>
                </a:solidFill>
                <a:latin typeface="Georgia" pitchFamily="18" charset="0"/>
              </a:rPr>
              <a:t>ет  </a:t>
            </a:r>
            <a:r>
              <a:rPr lang="ru-RU" sz="2400" i="1" dirty="0" smtClean="0">
                <a:latin typeface="Georgia" pitchFamily="18" charset="0"/>
              </a:rPr>
              <a:t>-стел</a:t>
            </a:r>
            <a:r>
              <a:rPr lang="ru-RU" sz="2400" i="1" u="sng" dirty="0" smtClean="0">
                <a:solidFill>
                  <a:srgbClr val="C00000"/>
                </a:solidFill>
                <a:latin typeface="Georgia" pitchFamily="18" charset="0"/>
              </a:rPr>
              <a:t>ить</a:t>
            </a:r>
            <a:r>
              <a:rPr lang="ru-RU" sz="2400" i="1" dirty="0" smtClean="0">
                <a:latin typeface="Georgia" pitchFamily="18" charset="0"/>
              </a:rPr>
              <a:t> (</a:t>
            </a:r>
            <a:r>
              <a:rPr lang="ru-RU" sz="2400" i="1" dirty="0" err="1" smtClean="0">
                <a:latin typeface="Georgia" pitchFamily="18" charset="0"/>
              </a:rPr>
              <a:t>гл-искл</a:t>
            </a:r>
            <a:r>
              <a:rPr lang="ru-RU" sz="2400" i="1" dirty="0" smtClean="0">
                <a:latin typeface="Georgia" pitchFamily="18" charset="0"/>
              </a:rPr>
              <a:t>.)</a:t>
            </a:r>
          </a:p>
          <a:p>
            <a:endParaRPr lang="ru-RU" sz="2400" i="1" dirty="0" smtClean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6000768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i="1" dirty="0" smtClean="0">
                <a:latin typeface="Georgia" pitchFamily="18" charset="0"/>
              </a:rPr>
              <a:t>Если сомневаешься, проверь себя по </a:t>
            </a:r>
            <a:r>
              <a:rPr lang="ru-RU" sz="2400" i="1" dirty="0" smtClean="0">
                <a:latin typeface="Georgia" pitchFamily="18" charset="0"/>
                <a:hlinkClick r:id="rId3"/>
              </a:rPr>
              <a:t>орфографическому словарю</a:t>
            </a:r>
            <a:r>
              <a:rPr lang="ru-RU" sz="2400" i="1" dirty="0" smtClean="0">
                <a:latin typeface="Georgia" pitchFamily="18" charset="0"/>
              </a:rPr>
              <a:t>.</a:t>
            </a:r>
          </a:p>
        </p:txBody>
      </p:sp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8001024" y="5857892"/>
            <a:ext cx="928694" cy="857256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15436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0070C0"/>
                </a:solidFill>
                <a:latin typeface="Georgia" pitchFamily="18" charset="0"/>
              </a:rPr>
              <a:t>Правописание «тся», «ться» в </a:t>
            </a:r>
            <a:r>
              <a:rPr lang="en-US" sz="3600" dirty="0" smtClean="0">
                <a:solidFill>
                  <a:srgbClr val="0070C0"/>
                </a:solidFill>
                <a:latin typeface="Georgia" pitchFamily="18" charset="0"/>
              </a:rPr>
              <a:t>глагол</a:t>
            </a:r>
            <a:r>
              <a:rPr lang="ru-RU" sz="3600" dirty="0" smtClean="0">
                <a:solidFill>
                  <a:srgbClr val="0070C0"/>
                </a:solidFill>
                <a:latin typeface="Georgia" pitchFamily="18" charset="0"/>
              </a:rPr>
              <a:t>ах</a:t>
            </a:r>
            <a:br>
              <a:rPr lang="ru-RU" sz="3600" dirty="0" smtClean="0">
                <a:solidFill>
                  <a:srgbClr val="0070C0"/>
                </a:solidFill>
                <a:latin typeface="Georgia" pitchFamily="18" charset="0"/>
              </a:rPr>
            </a:br>
            <a:endParaRPr lang="ru-RU" sz="3600" dirty="0"/>
          </a:p>
        </p:txBody>
      </p:sp>
      <p:pic>
        <p:nvPicPr>
          <p:cNvPr id="1026" name="Picture 2" descr="http://fb.ru/misc/i/gallery/11333/4668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4071966" cy="21717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28" name="Picture 4" descr="http://img10.proshkolu.ru/content/media/pic/std/4000000/3919000/3918768-dd813bd4ab28f36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71546"/>
            <a:ext cx="3606597" cy="22145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42844" y="3714752"/>
            <a:ext cx="871540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</a:rPr>
              <a:t>Как поработать: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i="1" dirty="0" smtClean="0">
                <a:latin typeface="Georgia" pitchFamily="18" charset="0"/>
              </a:rPr>
              <a:t>Выпиши глагол правильно.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i="1" dirty="0" smtClean="0">
                <a:latin typeface="Georgia" pitchFamily="18" charset="0"/>
              </a:rPr>
              <a:t>Поставь к глаголу вопрос. Обозначь орфограмму. Запиши еще одно слово с этой орфограммой.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Georgia" pitchFamily="18" charset="0"/>
              </a:rPr>
              <a:t> Смея</a:t>
            </a:r>
            <a:r>
              <a:rPr lang="ru-RU" sz="2400" i="1" u="sng" dirty="0" smtClean="0">
                <a:solidFill>
                  <a:srgbClr val="C00000"/>
                </a:solidFill>
                <a:latin typeface="Georgia" pitchFamily="18" charset="0"/>
              </a:rPr>
              <a:t>ться</a:t>
            </a:r>
            <a:r>
              <a:rPr lang="ru-RU" sz="2400" i="1" dirty="0" smtClean="0">
                <a:latin typeface="Georgia" pitchFamily="18" charset="0"/>
              </a:rPr>
              <a:t> (что дела</a:t>
            </a:r>
            <a:r>
              <a:rPr lang="ru-RU" sz="2400" i="1" u="sng" dirty="0" smtClean="0">
                <a:solidFill>
                  <a:srgbClr val="C00000"/>
                </a:solidFill>
                <a:latin typeface="Georgia" pitchFamily="18" charset="0"/>
              </a:rPr>
              <a:t>ть</a:t>
            </a:r>
            <a:r>
              <a:rPr lang="ru-RU" sz="2400" i="1" dirty="0" smtClean="0">
                <a:latin typeface="Georgia" pitchFamily="18" charset="0"/>
              </a:rPr>
              <a:t>?), смеё</a:t>
            </a:r>
            <a:r>
              <a:rPr lang="ru-RU" sz="2400" i="1" u="sng" dirty="0" smtClean="0">
                <a:solidFill>
                  <a:srgbClr val="C00000"/>
                </a:solidFill>
                <a:latin typeface="Georgia" pitchFamily="18" charset="0"/>
              </a:rPr>
              <a:t>тся</a:t>
            </a:r>
            <a:r>
              <a:rPr lang="ru-RU" sz="2400" i="1" dirty="0" smtClean="0">
                <a:latin typeface="Georgia" pitchFamily="18" charset="0"/>
              </a:rPr>
              <a:t> (что дела</a:t>
            </a:r>
            <a:r>
              <a:rPr lang="ru-RU" sz="2400" i="1" u="sng" dirty="0" smtClean="0">
                <a:solidFill>
                  <a:srgbClr val="C00000"/>
                </a:solidFill>
                <a:latin typeface="Georgia" pitchFamily="18" charset="0"/>
              </a:rPr>
              <a:t>ет</a:t>
            </a:r>
            <a:r>
              <a:rPr lang="ru-RU" sz="2400" i="1" dirty="0" smtClean="0">
                <a:latin typeface="Georgia" pitchFamily="18" charset="0"/>
              </a:rPr>
              <a:t>?)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572000" y="2357430"/>
            <a:ext cx="642942" cy="5000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643438" y="2357430"/>
            <a:ext cx="500066" cy="5000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8001024" y="5857892"/>
            <a:ext cx="928694" cy="857256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4282" y="642918"/>
            <a:ext cx="850112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3238" indent="-431800">
              <a:buClr>
                <a:srgbClr val="99284C"/>
              </a:buClr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err="1" smtClean="0">
                <a:solidFill>
                  <a:srgbClr val="0070C0"/>
                </a:solidFill>
                <a:latin typeface="Georgia" pitchFamily="18" charset="0"/>
                <a:hlinkClick r:id="rId2" action="ppaction://hlinksldjump"/>
              </a:rPr>
              <a:t>Пропуск</a:t>
            </a:r>
            <a:r>
              <a:rPr lang="en-US" sz="2400" dirty="0" smtClean="0">
                <a:solidFill>
                  <a:srgbClr val="0070C0"/>
                </a:solidFill>
                <a:latin typeface="Georgia" pitchFamily="18" charset="0"/>
                <a:hlinkClick r:id="rId2" action="ppaction://hlinksldjump"/>
              </a:rPr>
              <a:t>, замена букв</a:t>
            </a:r>
            <a:endParaRPr lang="en-US" sz="2400" dirty="0" smtClean="0">
              <a:solidFill>
                <a:srgbClr val="0070C0"/>
              </a:solidFill>
              <a:latin typeface="Georgia" pitchFamily="18" charset="0"/>
            </a:endParaRPr>
          </a:p>
          <a:p>
            <a:pPr marL="503238" indent="-431800">
              <a:buClr>
                <a:srgbClr val="99284C"/>
              </a:buClr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>
                <a:latin typeface="Georgia" pitchFamily="18" charset="0"/>
                <a:hlinkClick r:id="rId3" action="ppaction://hlinksldjump"/>
              </a:rPr>
              <a:t>Заглавная буква в начале предложения</a:t>
            </a:r>
            <a:endParaRPr lang="en-US" sz="2400" dirty="0" smtClean="0">
              <a:latin typeface="Georgia" pitchFamily="18" charset="0"/>
            </a:endParaRPr>
          </a:p>
          <a:p>
            <a:pPr marL="503238" indent="-431800">
              <a:buClr>
                <a:srgbClr val="99284C"/>
              </a:buClr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>
                <a:solidFill>
                  <a:srgbClr val="0070C0"/>
                </a:solidFill>
                <a:latin typeface="Georgia" pitchFamily="18" charset="0"/>
                <a:hlinkClick r:id="rId4" action="ppaction://hlinksldjump"/>
              </a:rPr>
              <a:t>Заглавная буква в имени собственном</a:t>
            </a:r>
            <a:endParaRPr lang="en-US" sz="2400" dirty="0" smtClean="0">
              <a:solidFill>
                <a:srgbClr val="0070C0"/>
              </a:solidFill>
              <a:latin typeface="Georgia" pitchFamily="18" charset="0"/>
            </a:endParaRPr>
          </a:p>
          <a:p>
            <a:pPr marL="503238" indent="-431800">
              <a:buClr>
                <a:srgbClr val="99284C"/>
              </a:buClr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>
                <a:latin typeface="Georgia" pitchFamily="18" charset="0"/>
                <a:hlinkClick r:id="rId5" action="ppaction://hlinksldjump"/>
              </a:rPr>
              <a:t>Перенос слова</a:t>
            </a:r>
            <a:endParaRPr lang="en-US" sz="2400" dirty="0" smtClean="0">
              <a:latin typeface="Georgia" pitchFamily="18" charset="0"/>
            </a:endParaRPr>
          </a:p>
          <a:p>
            <a:pPr marL="503238" indent="-431800">
              <a:buClr>
                <a:srgbClr val="99284C"/>
              </a:buClr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>
                <a:solidFill>
                  <a:srgbClr val="0070C0"/>
                </a:solidFill>
                <a:latin typeface="Georgia" pitchFamily="18" charset="0"/>
                <a:hlinkClick r:id="rId6" action="ppaction://hlinksldjump"/>
              </a:rPr>
              <a:t>Сочетание ЖИ-ШИ, ЧА-ЩА, ЧУ-ЩУ</a:t>
            </a:r>
            <a:endParaRPr lang="en-US" sz="2400" dirty="0" smtClean="0">
              <a:solidFill>
                <a:srgbClr val="0070C0"/>
              </a:solidFill>
              <a:latin typeface="Georgia" pitchFamily="18" charset="0"/>
            </a:endParaRPr>
          </a:p>
          <a:p>
            <a:pPr marL="503238" indent="-431800">
              <a:buClr>
                <a:srgbClr val="99284C"/>
              </a:buClr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>
                <a:latin typeface="Georgia" pitchFamily="18" charset="0"/>
                <a:hlinkClick r:id="rId7" action="ppaction://hlinksldjump"/>
              </a:rPr>
              <a:t>Сочетание ЧК, ЧН, ЧТ, НЩ, РЩ, ЩН</a:t>
            </a:r>
            <a:endParaRPr lang="en-US" sz="2400" dirty="0" smtClean="0">
              <a:latin typeface="Georgia" pitchFamily="18" charset="0"/>
            </a:endParaRPr>
          </a:p>
          <a:p>
            <a:pPr marL="503238" indent="-431800">
              <a:buClr>
                <a:srgbClr val="99284C"/>
              </a:buClr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>
                <a:solidFill>
                  <a:srgbClr val="0070C0"/>
                </a:solidFill>
                <a:latin typeface="Georgia" pitchFamily="18" charset="0"/>
                <a:hlinkClick r:id="rId8" action="ppaction://hlinksldjump"/>
              </a:rPr>
              <a:t>Мягкий знак -показатель мягкости согласных </a:t>
            </a:r>
            <a:endParaRPr lang="en-US" sz="2400" dirty="0" smtClean="0">
              <a:solidFill>
                <a:srgbClr val="0070C0"/>
              </a:solidFill>
              <a:latin typeface="Georgia" pitchFamily="18" charset="0"/>
            </a:endParaRPr>
          </a:p>
          <a:p>
            <a:pPr marL="503238" indent="-431800">
              <a:buClr>
                <a:srgbClr val="99284C"/>
              </a:buClr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>
                <a:latin typeface="Georgia" pitchFamily="18" charset="0"/>
                <a:hlinkClick r:id="rId9" action="ppaction://hlinksldjump"/>
              </a:rPr>
              <a:t>Разделительный Ь</a:t>
            </a:r>
            <a:endParaRPr lang="en-US" sz="2400" dirty="0" smtClean="0">
              <a:latin typeface="Georgia" pitchFamily="18" charset="0"/>
            </a:endParaRPr>
          </a:p>
          <a:p>
            <a:pPr marL="503238" indent="-431800">
              <a:buClr>
                <a:srgbClr val="99284C"/>
              </a:buClr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>
                <a:solidFill>
                  <a:srgbClr val="0070C0"/>
                </a:solidFill>
                <a:latin typeface="Georgia" pitchFamily="18" charset="0"/>
                <a:hlinkClick r:id="rId10" action="ppaction://hlinksldjump"/>
              </a:rPr>
              <a:t>Разделительный Ъ</a:t>
            </a:r>
            <a:endParaRPr lang="en-US" sz="2400" dirty="0" smtClean="0">
              <a:solidFill>
                <a:srgbClr val="0070C0"/>
              </a:solidFill>
              <a:latin typeface="Georgia" pitchFamily="18" charset="0"/>
            </a:endParaRPr>
          </a:p>
          <a:p>
            <a:pPr marL="503238" indent="-431800">
              <a:buClr>
                <a:srgbClr val="99284C"/>
              </a:buClr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>
                <a:latin typeface="Georgia" pitchFamily="18" charset="0"/>
                <a:hlinkClick r:id="rId11" action="ppaction://hlinksldjump"/>
              </a:rPr>
              <a:t>Ударение</a:t>
            </a:r>
            <a:endParaRPr lang="en-US" sz="2400" dirty="0" smtClean="0">
              <a:latin typeface="Georgia" pitchFamily="18" charset="0"/>
            </a:endParaRPr>
          </a:p>
          <a:p>
            <a:pPr marL="503238" indent="-431800">
              <a:buClr>
                <a:srgbClr val="99284C"/>
              </a:buClr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>
                <a:solidFill>
                  <a:srgbClr val="0070C0"/>
                </a:solidFill>
                <a:latin typeface="Georgia" pitchFamily="18" charset="0"/>
                <a:hlinkClick r:id="rId12" action="ppaction://hlinksldjump"/>
              </a:rPr>
              <a:t>Безударная гласная в корне, проверяемая ударением</a:t>
            </a:r>
            <a:endParaRPr lang="en-US" sz="2400" dirty="0" smtClean="0">
              <a:solidFill>
                <a:srgbClr val="0070C0"/>
              </a:solidFill>
              <a:latin typeface="Georgia" pitchFamily="18" charset="0"/>
            </a:endParaRPr>
          </a:p>
          <a:p>
            <a:pPr marL="503238" indent="-431800">
              <a:buClr>
                <a:srgbClr val="99284C"/>
              </a:buClr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>
                <a:latin typeface="Georgia" pitchFamily="18" charset="0"/>
                <a:hlinkClick r:id="rId13" action="ppaction://hlinksldjump"/>
              </a:rPr>
              <a:t>Непроверяемые гласные и согласные в корне слова</a:t>
            </a:r>
            <a:endParaRPr lang="en-US" sz="2400" dirty="0" smtClean="0">
              <a:latin typeface="Georgia" pitchFamily="18" charset="0"/>
            </a:endParaRPr>
          </a:p>
          <a:p>
            <a:pPr marL="503238" indent="-431800">
              <a:buClr>
                <a:srgbClr val="99284C"/>
              </a:buClr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>
                <a:solidFill>
                  <a:srgbClr val="0070C0"/>
                </a:solidFill>
                <a:latin typeface="Georgia" pitchFamily="18" charset="0"/>
                <a:hlinkClick r:id="rId14" action="ppaction://hlinksldjump"/>
              </a:rPr>
              <a:t>Парные звонкие и глухие согласные</a:t>
            </a:r>
            <a:endParaRPr lang="en-US" sz="2400" dirty="0" smtClean="0">
              <a:solidFill>
                <a:srgbClr val="0070C0"/>
              </a:solidFill>
              <a:latin typeface="Georgia" pitchFamily="18" charset="0"/>
            </a:endParaRPr>
          </a:p>
          <a:p>
            <a:pPr marL="503238" indent="-431800">
              <a:buClr>
                <a:srgbClr val="99284C"/>
              </a:buClr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>
                <a:latin typeface="Georgia" pitchFamily="18" charset="0"/>
                <a:hlinkClick r:id="rId15" action="ppaction://hlinksldjump"/>
              </a:rPr>
              <a:t>Правописание непроизносимых согласных в корне</a:t>
            </a:r>
            <a:endParaRPr lang="en-US" sz="2400" dirty="0" smtClean="0">
              <a:latin typeface="Georgia" pitchFamily="18" charset="0"/>
            </a:endParaRPr>
          </a:p>
          <a:p>
            <a:pPr marL="503238" indent="-431800">
              <a:buClr>
                <a:srgbClr val="99284C"/>
              </a:buClr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>
                <a:solidFill>
                  <a:srgbClr val="0070C0"/>
                </a:solidFill>
                <a:latin typeface="Georgia" pitchFamily="18" charset="0"/>
                <a:hlinkClick r:id="rId16" action="ppaction://hlinksldjump"/>
              </a:rPr>
              <a:t>Гласные и согласные в </a:t>
            </a:r>
            <a:r>
              <a:rPr lang="en-US" sz="2400" dirty="0" err="1" smtClean="0">
                <a:solidFill>
                  <a:srgbClr val="0070C0"/>
                </a:solidFill>
                <a:latin typeface="Georgia" pitchFamily="18" charset="0"/>
                <a:hlinkClick r:id="rId16" action="ppaction://hlinksldjump"/>
              </a:rPr>
              <a:t>приставках</a:t>
            </a:r>
            <a:endParaRPr lang="ru-RU" sz="2400" dirty="0" smtClean="0">
              <a:solidFill>
                <a:srgbClr val="0070C0"/>
              </a:solidFill>
              <a:latin typeface="Georgia" pitchFamily="18" charset="0"/>
            </a:endParaRPr>
          </a:p>
          <a:p>
            <a:pPr marL="503238" indent="-431800">
              <a:buClr>
                <a:srgbClr val="99284C"/>
              </a:buClr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err="1" smtClean="0">
                <a:solidFill>
                  <a:srgbClr val="0070C0"/>
                </a:solidFill>
                <a:latin typeface="Georgia" pitchFamily="18" charset="0"/>
                <a:hlinkClick r:id="rId17" action="ppaction://hlinksldjump"/>
              </a:rPr>
              <a:t>Двойные</a:t>
            </a:r>
            <a:r>
              <a:rPr lang="en-US" sz="2400" dirty="0" smtClean="0">
                <a:solidFill>
                  <a:srgbClr val="0070C0"/>
                </a:solidFill>
                <a:latin typeface="Georgia" pitchFamily="18" charset="0"/>
                <a:hlinkClick r:id="rId17" action="ppaction://hlinksldjump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Georgia" pitchFamily="18" charset="0"/>
                <a:hlinkClick r:id="rId17" action="ppaction://hlinksldjump"/>
              </a:rPr>
              <a:t>согласные</a:t>
            </a:r>
            <a:r>
              <a:rPr lang="en-US" sz="2400" dirty="0" smtClean="0">
                <a:solidFill>
                  <a:srgbClr val="0070C0"/>
                </a:solidFill>
                <a:latin typeface="Georgia" pitchFamily="18" charset="0"/>
                <a:hlinkClick r:id="rId17" action="ppaction://hlinksldjump"/>
              </a:rPr>
              <a:t> в </a:t>
            </a:r>
            <a:r>
              <a:rPr lang="en-US" sz="2400" dirty="0" err="1" smtClean="0">
                <a:solidFill>
                  <a:srgbClr val="0070C0"/>
                </a:solidFill>
                <a:latin typeface="Georgia" pitchFamily="18" charset="0"/>
                <a:hlinkClick r:id="rId17" action="ppaction://hlinksldjump"/>
              </a:rPr>
              <a:t>слове</a:t>
            </a:r>
            <a:endParaRPr lang="ru-RU" sz="2400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607425" cy="650857"/>
          </a:xfrm>
          <a:ln/>
        </p:spPr>
        <p:txBody>
          <a:bodyPr tIns="2116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Перечень о</a:t>
            </a:r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</a:rPr>
              <a:t>рфограмм</a:t>
            </a:r>
            <a:endParaRPr lang="en-US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72462" y="6072206"/>
            <a:ext cx="857256" cy="78579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714356"/>
          </a:xfrm>
        </p:spPr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  <a:latin typeface="Georgia" pitchFamily="18" charset="0"/>
              </a:rPr>
              <a:t>Написание предлога, приставки со словами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642918"/>
            <a:ext cx="35381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Приставка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часть слова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слитно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нельзя вставить слово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для образования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новых слов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86182" y="571480"/>
            <a:ext cx="49657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Предлог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часть речи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раздельно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можно вставить слово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для связи слов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в предложении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У глаголов не бывает предлогов!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3143248"/>
            <a:ext cx="878687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</a:rPr>
              <a:t>Как поработать: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i="1" dirty="0" smtClean="0">
                <a:latin typeface="Georgia" pitchFamily="18" charset="0"/>
              </a:rPr>
              <a:t>Выпиши слово с предлогом. Докажи, что предлог со словом пишется отдельно.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i="1" dirty="0" smtClean="0">
                <a:latin typeface="Georgia" pitchFamily="18" charset="0"/>
              </a:rPr>
              <a:t>Если ошибка в приставке, запиши ещё 2 слова с такой же приставкой.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i="1" dirty="0" smtClean="0">
                <a:latin typeface="Georgia" pitchFamily="18" charset="0"/>
              </a:rPr>
              <a:t>Лодка </a:t>
            </a:r>
            <a:r>
              <a:rPr lang="ru-RU" sz="2400" i="1" u="sng" dirty="0" smtClean="0">
                <a:solidFill>
                  <a:srgbClr val="C00000"/>
                </a:solidFill>
                <a:latin typeface="Georgia" pitchFamily="18" charset="0"/>
              </a:rPr>
              <a:t>от</a:t>
            </a:r>
            <a:r>
              <a:rPr lang="ru-RU" sz="2400" i="1" dirty="0" smtClean="0">
                <a:latin typeface="Georgia" pitchFamily="18" charset="0"/>
              </a:rPr>
              <a:t>плыла </a:t>
            </a:r>
            <a:r>
              <a:rPr lang="ru-RU" sz="2400" i="1" u="sng" dirty="0" smtClean="0">
                <a:solidFill>
                  <a:srgbClr val="C00000"/>
                </a:solidFill>
                <a:latin typeface="Georgia" pitchFamily="18" charset="0"/>
              </a:rPr>
              <a:t>от</a:t>
            </a:r>
            <a:r>
              <a:rPr lang="ru-RU" sz="2400" i="1" u="sng" dirty="0" smtClean="0">
                <a:latin typeface="Georgia" pitchFamily="18" charset="0"/>
              </a:rPr>
              <a:t>  б</a:t>
            </a:r>
            <a:r>
              <a:rPr lang="ru-RU" sz="2400" i="1" dirty="0" smtClean="0">
                <a:latin typeface="Georgia" pitchFamily="18" charset="0"/>
              </a:rPr>
              <a:t>ерега.</a:t>
            </a:r>
          </a:p>
          <a:p>
            <a:pPr>
              <a:lnSpc>
                <a:spcPct val="150000"/>
              </a:lnSpc>
            </a:pPr>
            <a:r>
              <a:rPr lang="ru-RU" sz="2400" i="1" u="sng" dirty="0" smtClean="0">
                <a:solidFill>
                  <a:srgbClr val="C00000"/>
                </a:solidFill>
                <a:latin typeface="Georgia" pitchFamily="18" charset="0"/>
              </a:rPr>
              <a:t>От</a:t>
            </a:r>
            <a:r>
              <a:rPr lang="ru-RU" sz="2400" i="1" dirty="0" smtClean="0">
                <a:latin typeface="Georgia" pitchFamily="18" charset="0"/>
              </a:rPr>
              <a:t> (какого?) берега. </a:t>
            </a:r>
            <a:r>
              <a:rPr lang="ru-RU" sz="2400" i="1" u="sng" dirty="0" smtClean="0">
                <a:solidFill>
                  <a:srgbClr val="C00000"/>
                </a:solidFill>
                <a:latin typeface="Georgia" pitchFamily="18" charset="0"/>
              </a:rPr>
              <a:t>От</a:t>
            </a:r>
            <a:r>
              <a:rPr lang="ru-RU" sz="2400" i="1" dirty="0" smtClean="0">
                <a:latin typeface="Georgia" pitchFamily="18" charset="0"/>
              </a:rPr>
              <a:t>плыла, </a:t>
            </a:r>
            <a:r>
              <a:rPr lang="ru-RU" sz="2400" i="1" u="sng" dirty="0" smtClean="0">
                <a:solidFill>
                  <a:srgbClr val="C00000"/>
                </a:solidFill>
                <a:latin typeface="Georgia" pitchFamily="18" charset="0"/>
              </a:rPr>
              <a:t>от</a:t>
            </a:r>
            <a:r>
              <a:rPr lang="ru-RU" sz="2400" i="1" dirty="0" smtClean="0">
                <a:latin typeface="Georgia" pitchFamily="18" charset="0"/>
              </a:rPr>
              <a:t>бежал, </a:t>
            </a:r>
            <a:r>
              <a:rPr lang="ru-RU" sz="2400" i="1" u="sng" dirty="0" smtClean="0">
                <a:solidFill>
                  <a:srgbClr val="C00000"/>
                </a:solidFill>
                <a:latin typeface="Georgia" pitchFamily="18" charset="0"/>
              </a:rPr>
              <a:t>от</a:t>
            </a:r>
            <a:r>
              <a:rPr lang="ru-RU" sz="2400" i="1" dirty="0" smtClean="0">
                <a:latin typeface="Georgia" pitchFamily="18" charset="0"/>
              </a:rPr>
              <a:t>ругал.</a:t>
            </a:r>
          </a:p>
        </p:txBody>
      </p:sp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285852" y="5929330"/>
            <a:ext cx="485776" cy="71439"/>
            <a:chOff x="9900" y="3235"/>
            <a:chExt cx="540" cy="185"/>
          </a:xfrm>
        </p:grpSpPr>
        <p:sp>
          <p:nvSpPr>
            <p:cNvPr id="5123" name="Line 3"/>
            <p:cNvSpPr>
              <a:spLocks noChangeShapeType="1"/>
            </p:cNvSpPr>
            <p:nvPr/>
          </p:nvSpPr>
          <p:spPr bwMode="auto">
            <a:xfrm>
              <a:off x="9900" y="3235"/>
              <a:ext cx="5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4" name="Line 4"/>
            <p:cNvSpPr>
              <a:spLocks noChangeShapeType="1"/>
            </p:cNvSpPr>
            <p:nvPr/>
          </p:nvSpPr>
          <p:spPr bwMode="auto">
            <a:xfrm>
              <a:off x="10437" y="3240"/>
              <a:ext cx="0" cy="1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3286116" y="6429396"/>
            <a:ext cx="485776" cy="71439"/>
            <a:chOff x="9900" y="3235"/>
            <a:chExt cx="540" cy="185"/>
          </a:xfrm>
        </p:grpSpPr>
        <p:sp>
          <p:nvSpPr>
            <p:cNvPr id="14" name="Line 3"/>
            <p:cNvSpPr>
              <a:spLocks noChangeShapeType="1"/>
            </p:cNvSpPr>
            <p:nvPr/>
          </p:nvSpPr>
          <p:spPr bwMode="auto">
            <a:xfrm>
              <a:off x="9900" y="3235"/>
              <a:ext cx="5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10437" y="3240"/>
              <a:ext cx="0" cy="1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6" name="Group 2"/>
          <p:cNvGrpSpPr>
            <a:grpSpLocks/>
          </p:cNvGrpSpPr>
          <p:nvPr/>
        </p:nvGrpSpPr>
        <p:grpSpPr bwMode="auto">
          <a:xfrm>
            <a:off x="4857752" y="6500834"/>
            <a:ext cx="485776" cy="71439"/>
            <a:chOff x="9900" y="3235"/>
            <a:chExt cx="540" cy="185"/>
          </a:xfrm>
        </p:grpSpPr>
        <p:sp>
          <p:nvSpPr>
            <p:cNvPr id="17" name="Line 3"/>
            <p:cNvSpPr>
              <a:spLocks noChangeShapeType="1"/>
            </p:cNvSpPr>
            <p:nvPr/>
          </p:nvSpPr>
          <p:spPr bwMode="auto">
            <a:xfrm>
              <a:off x="9900" y="3235"/>
              <a:ext cx="5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4"/>
            <p:cNvSpPr>
              <a:spLocks noChangeShapeType="1"/>
            </p:cNvSpPr>
            <p:nvPr/>
          </p:nvSpPr>
          <p:spPr bwMode="auto">
            <a:xfrm>
              <a:off x="10437" y="3240"/>
              <a:ext cx="0" cy="1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9" name="Group 2"/>
          <p:cNvGrpSpPr>
            <a:grpSpLocks/>
          </p:cNvGrpSpPr>
          <p:nvPr/>
        </p:nvGrpSpPr>
        <p:grpSpPr bwMode="auto">
          <a:xfrm>
            <a:off x="6357950" y="6500834"/>
            <a:ext cx="485776" cy="71439"/>
            <a:chOff x="9900" y="3235"/>
            <a:chExt cx="540" cy="185"/>
          </a:xfrm>
        </p:grpSpPr>
        <p:sp>
          <p:nvSpPr>
            <p:cNvPr id="20" name="Line 3"/>
            <p:cNvSpPr>
              <a:spLocks noChangeShapeType="1"/>
            </p:cNvSpPr>
            <p:nvPr/>
          </p:nvSpPr>
          <p:spPr bwMode="auto">
            <a:xfrm>
              <a:off x="9900" y="3235"/>
              <a:ext cx="5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4"/>
            <p:cNvSpPr>
              <a:spLocks noChangeShapeType="1"/>
            </p:cNvSpPr>
            <p:nvPr/>
          </p:nvSpPr>
          <p:spPr bwMode="auto">
            <a:xfrm>
              <a:off x="10437" y="3240"/>
              <a:ext cx="0" cy="1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001024" y="5857892"/>
            <a:ext cx="928694" cy="857256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00B050"/>
                </a:solidFill>
                <a:latin typeface="Georgia" pitchFamily="18" charset="0"/>
              </a:rPr>
              <a:t>Написание предлога с местоимением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49156" name="Picture 4" descr="http://velikol.ru/dostc/%D0%A3%D1%80%D0%BE%D0%BA+%D1%80%D1%83%D1%81%D1%81%D0%BA%D0%BE%D0%B3%D0%BE+%D1%8F%D0%B7%D1%8B%D0%BA%D0%B0+%C2%AB%D0%9F%D1%80%D0%B0%D0%B2%D0%BE%D0%BF%D0%B8%D1%81%D0%B0%D0%BD%D0%B8%D0%B5+%D0%BC%D0%B5%D1%81%D1%82%D0%BE%D0%B8%D0%BC%D0%B5%D0%BD%D0%B8%D0%B9+%D1%81+%D0%BF%D1%80%D0%B5%D0%B4%D0%BB%D0%BE%D0%B3%D0%B0%D0%BC%D0%B8%C2%BBc/1416290_html_6f6bc6e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000108"/>
            <a:ext cx="6786610" cy="28869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4214818"/>
            <a:ext cx="878687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</a:rPr>
              <a:t>Как поработать: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i="1" dirty="0" smtClean="0">
                <a:latin typeface="Georgia" pitchFamily="18" charset="0"/>
              </a:rPr>
              <a:t>Выпиши местоимение  с предлогом.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i="1" dirty="0" smtClean="0">
                <a:latin typeface="Georgia" pitchFamily="18" charset="0"/>
              </a:rPr>
              <a:t>Запиши ещё 2 примера.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i="1" u="sng" dirty="0" smtClean="0">
                <a:solidFill>
                  <a:srgbClr val="C00000"/>
                </a:solidFill>
                <a:latin typeface="Georgia" pitchFamily="18" charset="0"/>
              </a:rPr>
              <a:t>Ко </a:t>
            </a:r>
            <a:r>
              <a:rPr lang="ru-RU" sz="2400" i="1" u="sng" dirty="0" smtClean="0">
                <a:latin typeface="Georgia" pitchFamily="18" charset="0"/>
              </a:rPr>
              <a:t>м</a:t>
            </a:r>
            <a:r>
              <a:rPr lang="ru-RU" sz="2400" i="1" dirty="0" smtClean="0">
                <a:latin typeface="Georgia" pitchFamily="18" charset="0"/>
              </a:rPr>
              <a:t>не, </a:t>
            </a:r>
            <a:r>
              <a:rPr lang="ru-RU" sz="2400" i="1" u="sng" dirty="0" smtClean="0">
                <a:solidFill>
                  <a:srgbClr val="C00000"/>
                </a:solidFill>
                <a:latin typeface="Georgia" pitchFamily="18" charset="0"/>
              </a:rPr>
              <a:t>от </a:t>
            </a:r>
            <a:r>
              <a:rPr lang="ru-RU" sz="2400" i="1" u="sng" dirty="0" smtClean="0">
                <a:latin typeface="Georgia" pitchFamily="18" charset="0"/>
              </a:rPr>
              <a:t>н</a:t>
            </a:r>
            <a:r>
              <a:rPr lang="ru-RU" sz="2400" i="1" dirty="0" smtClean="0">
                <a:latin typeface="Georgia" pitchFamily="18" charset="0"/>
              </a:rPr>
              <a:t>его, </a:t>
            </a:r>
            <a:r>
              <a:rPr lang="ru-RU" sz="2400" i="1" u="sng" dirty="0" smtClean="0">
                <a:solidFill>
                  <a:srgbClr val="C00000"/>
                </a:solidFill>
                <a:latin typeface="Georgia" pitchFamily="18" charset="0"/>
              </a:rPr>
              <a:t>перед </a:t>
            </a:r>
            <a:r>
              <a:rPr lang="ru-RU" sz="2400" i="1" u="sng" dirty="0" smtClean="0">
                <a:latin typeface="Georgia" pitchFamily="18" charset="0"/>
              </a:rPr>
              <a:t>в</a:t>
            </a:r>
            <a:r>
              <a:rPr lang="ru-RU" sz="2400" i="1" dirty="0" smtClean="0">
                <a:latin typeface="Georgia" pitchFamily="18" charset="0"/>
              </a:rPr>
              <a:t>ами.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001024" y="5857892"/>
            <a:ext cx="928694" cy="857256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285852" y="6286520"/>
            <a:ext cx="357190" cy="28575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511156"/>
          </a:xfrm>
        </p:spPr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  <a:latin typeface="Georgia" pitchFamily="18" charset="0"/>
              </a:rPr>
              <a:t>Написание «О», «Ё» после шипящих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8134" name="Picture 6" descr="http://bigslide.ru/images/13/12298/831/img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928670"/>
            <a:ext cx="4058731" cy="28698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8136" name="Picture 8" descr="http://fb.ru/misc/i/gallery/11333/4673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928670"/>
            <a:ext cx="3857619" cy="284499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42844" y="4071942"/>
            <a:ext cx="878687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</a:rPr>
              <a:t>Как поработать: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i="1" dirty="0" smtClean="0">
                <a:latin typeface="Georgia" pitchFamily="18" charset="0"/>
              </a:rPr>
              <a:t>Выпиши слово. Определи, в какой части слова находится гласный после шипящего, поставь ударение. Обозначь орфограмму. Проверь себя </a:t>
            </a:r>
            <a:r>
              <a:rPr lang="ru-RU" sz="2400" i="1" dirty="0" smtClean="0">
                <a:latin typeface="Georgia" pitchFamily="18" charset="0"/>
                <a:hlinkClick r:id="rId4"/>
              </a:rPr>
              <a:t>по словарю</a:t>
            </a:r>
            <a:r>
              <a:rPr lang="ru-RU" sz="2400" i="1" dirty="0" smtClean="0">
                <a:latin typeface="Georgia" pitchFamily="18" charset="0"/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i="1" dirty="0" smtClean="0">
                <a:latin typeface="Georgia" pitchFamily="18" charset="0"/>
              </a:rPr>
              <a:t>Боль</a:t>
            </a:r>
            <a:r>
              <a:rPr lang="ru-RU" sz="2400" i="1" u="sng" dirty="0" smtClean="0">
                <a:latin typeface="Georgia" pitchFamily="18" charset="0"/>
              </a:rPr>
              <a:t>ш</a:t>
            </a:r>
            <a:r>
              <a:rPr lang="ru-RU" sz="2400" i="1" u="sng" dirty="0" smtClean="0">
                <a:solidFill>
                  <a:srgbClr val="C00000"/>
                </a:solidFill>
                <a:latin typeface="Georgia" pitchFamily="18" charset="0"/>
              </a:rPr>
              <a:t>о</a:t>
            </a:r>
            <a:r>
              <a:rPr lang="ru-RU" sz="2400" i="1" dirty="0" smtClean="0">
                <a:latin typeface="Georgia" pitchFamily="18" charset="0"/>
              </a:rPr>
              <a:t>й, крю</a:t>
            </a:r>
            <a:r>
              <a:rPr lang="ru-RU" sz="2400" i="1" u="sng" dirty="0" smtClean="0">
                <a:latin typeface="Georgia" pitchFamily="18" charset="0"/>
              </a:rPr>
              <a:t>ч</a:t>
            </a:r>
            <a:r>
              <a:rPr lang="ru-RU" sz="2400" i="1" u="sng" dirty="0" smtClean="0">
                <a:solidFill>
                  <a:srgbClr val="C00000"/>
                </a:solidFill>
                <a:latin typeface="Georgia" pitchFamily="18" charset="0"/>
              </a:rPr>
              <a:t>о</a:t>
            </a:r>
            <a:r>
              <a:rPr lang="ru-RU" sz="2400" i="1" dirty="0" smtClean="0">
                <a:latin typeface="Georgia" pitchFamily="18" charset="0"/>
              </a:rPr>
              <a:t>к, </a:t>
            </a:r>
            <a:r>
              <a:rPr lang="ru-RU" sz="2400" i="1" u="sng" dirty="0" smtClean="0">
                <a:latin typeface="Georgia" pitchFamily="18" charset="0"/>
              </a:rPr>
              <a:t>ш</a:t>
            </a:r>
            <a:r>
              <a:rPr lang="ru-RU" sz="2400" i="1" u="sng" dirty="0" smtClean="0">
                <a:solidFill>
                  <a:srgbClr val="C00000"/>
                </a:solidFill>
                <a:latin typeface="Georgia" pitchFamily="18" charset="0"/>
              </a:rPr>
              <a:t>ё</a:t>
            </a:r>
            <a:r>
              <a:rPr lang="ru-RU" sz="2400" i="1" dirty="0" smtClean="0">
                <a:latin typeface="Georgia" pitchFamily="18" charset="0"/>
              </a:rPr>
              <a:t>рстка – ш</a:t>
            </a:r>
            <a:r>
              <a:rPr lang="ru-RU" sz="2400" i="1" u="sng" dirty="0" smtClean="0">
                <a:solidFill>
                  <a:srgbClr val="C00000"/>
                </a:solidFill>
                <a:latin typeface="Georgia" pitchFamily="18" charset="0"/>
              </a:rPr>
              <a:t>е</a:t>
            </a:r>
            <a:r>
              <a:rPr lang="ru-RU" sz="2400" i="1" dirty="0" smtClean="0">
                <a:latin typeface="Georgia" pitchFamily="18" charset="0"/>
              </a:rPr>
              <a:t>рсть.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ru-RU" sz="2400" i="1" dirty="0" smtClean="0">
              <a:latin typeface="Georgia" pitchFamily="18" charset="0"/>
            </a:endParaRPr>
          </a:p>
        </p:txBody>
      </p:sp>
      <p:sp>
        <p:nvSpPr>
          <p:cNvPr id="7170" name="Arc 2"/>
          <p:cNvSpPr>
            <a:spLocks/>
          </p:cNvSpPr>
          <p:nvPr/>
        </p:nvSpPr>
        <p:spPr bwMode="auto">
          <a:xfrm flipV="1">
            <a:off x="3071802" y="6215082"/>
            <a:ext cx="928694" cy="193960"/>
          </a:xfrm>
          <a:custGeom>
            <a:avLst/>
            <a:gdLst>
              <a:gd name="G0" fmla="+- 21013 0 0"/>
              <a:gd name="G1" fmla="+- 0 0 0"/>
              <a:gd name="G2" fmla="+- 21600 0 0"/>
              <a:gd name="T0" fmla="*/ 42485 w 42485"/>
              <a:gd name="T1" fmla="*/ 2346 h 21600"/>
              <a:gd name="T2" fmla="*/ 0 w 42485"/>
              <a:gd name="T3" fmla="*/ 5003 h 21600"/>
              <a:gd name="T4" fmla="*/ 21013 w 42485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485" h="21600" fill="none" extrusionOk="0">
                <a:moveTo>
                  <a:pt x="42485" y="2346"/>
                </a:moveTo>
                <a:cubicBezTo>
                  <a:pt x="41288" y="13302"/>
                  <a:pt x="32034" y="21599"/>
                  <a:pt x="21013" y="21600"/>
                </a:cubicBezTo>
                <a:cubicBezTo>
                  <a:pt x="11010" y="21600"/>
                  <a:pt x="2317" y="14733"/>
                  <a:pt x="0" y="5002"/>
                </a:cubicBezTo>
              </a:path>
              <a:path w="42485" h="21600" stroke="0" extrusionOk="0">
                <a:moveTo>
                  <a:pt x="42485" y="2346"/>
                </a:moveTo>
                <a:cubicBezTo>
                  <a:pt x="41288" y="13302"/>
                  <a:pt x="32034" y="21599"/>
                  <a:pt x="21013" y="21600"/>
                </a:cubicBezTo>
                <a:cubicBezTo>
                  <a:pt x="11010" y="21600"/>
                  <a:pt x="2317" y="14733"/>
                  <a:pt x="0" y="5002"/>
                </a:cubicBezTo>
                <a:lnTo>
                  <a:pt x="21013" y="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rc 2"/>
          <p:cNvSpPr>
            <a:spLocks/>
          </p:cNvSpPr>
          <p:nvPr/>
        </p:nvSpPr>
        <p:spPr bwMode="auto">
          <a:xfrm flipV="1">
            <a:off x="4786314" y="6215082"/>
            <a:ext cx="928694" cy="193960"/>
          </a:xfrm>
          <a:custGeom>
            <a:avLst/>
            <a:gdLst>
              <a:gd name="G0" fmla="+- 21013 0 0"/>
              <a:gd name="G1" fmla="+- 0 0 0"/>
              <a:gd name="G2" fmla="+- 21600 0 0"/>
              <a:gd name="T0" fmla="*/ 42485 w 42485"/>
              <a:gd name="T1" fmla="*/ 2346 h 21600"/>
              <a:gd name="T2" fmla="*/ 0 w 42485"/>
              <a:gd name="T3" fmla="*/ 5003 h 21600"/>
              <a:gd name="T4" fmla="*/ 21013 w 42485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485" h="21600" fill="none" extrusionOk="0">
                <a:moveTo>
                  <a:pt x="42485" y="2346"/>
                </a:moveTo>
                <a:cubicBezTo>
                  <a:pt x="41288" y="13302"/>
                  <a:pt x="32034" y="21599"/>
                  <a:pt x="21013" y="21600"/>
                </a:cubicBezTo>
                <a:cubicBezTo>
                  <a:pt x="11010" y="21600"/>
                  <a:pt x="2317" y="14733"/>
                  <a:pt x="0" y="5002"/>
                </a:cubicBezTo>
              </a:path>
              <a:path w="42485" h="21600" stroke="0" extrusionOk="0">
                <a:moveTo>
                  <a:pt x="42485" y="2346"/>
                </a:moveTo>
                <a:cubicBezTo>
                  <a:pt x="41288" y="13302"/>
                  <a:pt x="32034" y="21599"/>
                  <a:pt x="21013" y="21600"/>
                </a:cubicBezTo>
                <a:cubicBezTo>
                  <a:pt x="11010" y="21600"/>
                  <a:pt x="2317" y="14733"/>
                  <a:pt x="0" y="5002"/>
                </a:cubicBezTo>
                <a:lnTo>
                  <a:pt x="21013" y="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2571736" y="6143644"/>
            <a:ext cx="230187" cy="239712"/>
            <a:chOff x="8766" y="2505"/>
            <a:chExt cx="346" cy="362"/>
          </a:xfrm>
        </p:grpSpPr>
        <p:sp>
          <p:nvSpPr>
            <p:cNvPr id="7173" name="Line 5"/>
            <p:cNvSpPr>
              <a:spLocks noChangeShapeType="1"/>
            </p:cNvSpPr>
            <p:nvPr/>
          </p:nvSpPr>
          <p:spPr bwMode="auto">
            <a:xfrm flipH="1">
              <a:off x="8766" y="2505"/>
              <a:ext cx="171" cy="34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74" name="Line 6"/>
            <p:cNvSpPr>
              <a:spLocks noChangeShapeType="1"/>
            </p:cNvSpPr>
            <p:nvPr/>
          </p:nvSpPr>
          <p:spPr bwMode="auto">
            <a:xfrm>
              <a:off x="8937" y="2505"/>
              <a:ext cx="175" cy="3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8001024" y="5857892"/>
            <a:ext cx="928694" cy="857256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929322" y="6286520"/>
            <a:ext cx="285752" cy="28575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429684" cy="785794"/>
          </a:xfrm>
        </p:spPr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  <a:latin typeface="Georgia" pitchFamily="18" charset="0"/>
              </a:rPr>
              <a:t>Написание «И»-«Ы» после «Ц»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7106" name="Picture 2" descr="http://img10.proshkolu.ru/content/media/pic/std/4000000/3766000/3765720-67af6ac202d859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785794"/>
            <a:ext cx="4214842" cy="28098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42844" y="3626346"/>
            <a:ext cx="878687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Как поработать: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Выпиши слово. Определи, в какой части слова находится гласный после Ц. Обозначь орфограмму.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i="1" u="sng" dirty="0" smtClean="0">
                <a:latin typeface="Georgia" pitchFamily="18" charset="0"/>
              </a:rPr>
              <a:t>Ц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и</a:t>
            </a:r>
            <a:r>
              <a:rPr lang="ru-RU" sz="2800" i="1" dirty="0" smtClean="0">
                <a:latin typeface="Georgia" pitchFamily="18" charset="0"/>
              </a:rPr>
              <a:t>рк, </a:t>
            </a:r>
            <a:r>
              <a:rPr lang="ru-RU" sz="2800" i="1" u="sng" dirty="0" smtClean="0">
                <a:latin typeface="Georgia" pitchFamily="18" charset="0"/>
              </a:rPr>
              <a:t>ц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ы</a:t>
            </a:r>
            <a:r>
              <a:rPr lang="ru-RU" sz="2800" i="1" dirty="0" smtClean="0">
                <a:latin typeface="Georgia" pitchFamily="18" charset="0"/>
              </a:rPr>
              <a:t>ган (исключение), огур</a:t>
            </a:r>
            <a:r>
              <a:rPr lang="ru-RU" sz="2800" i="1" u="sng" dirty="0" smtClean="0">
                <a:latin typeface="Georgia" pitchFamily="18" charset="0"/>
              </a:rPr>
              <a:t>ц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ы </a:t>
            </a:r>
            <a:r>
              <a:rPr lang="ru-RU" sz="2800" i="1" dirty="0" smtClean="0">
                <a:latin typeface="Georgia" pitchFamily="18" charset="0"/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ru-RU" sz="2400" i="1" dirty="0" smtClean="0">
              <a:latin typeface="Georgia" pitchFamily="18" charset="0"/>
            </a:endParaRPr>
          </a:p>
        </p:txBody>
      </p:sp>
      <p:sp>
        <p:nvSpPr>
          <p:cNvPr id="8194" name="Arc 2"/>
          <p:cNvSpPr>
            <a:spLocks/>
          </p:cNvSpPr>
          <p:nvPr/>
        </p:nvSpPr>
        <p:spPr bwMode="auto">
          <a:xfrm flipV="1">
            <a:off x="500034" y="6072206"/>
            <a:ext cx="688858" cy="246701"/>
          </a:xfrm>
          <a:custGeom>
            <a:avLst/>
            <a:gdLst>
              <a:gd name="G0" fmla="+- 21013 0 0"/>
              <a:gd name="G1" fmla="+- 0 0 0"/>
              <a:gd name="G2" fmla="+- 21600 0 0"/>
              <a:gd name="T0" fmla="*/ 42485 w 42485"/>
              <a:gd name="T1" fmla="*/ 2346 h 21600"/>
              <a:gd name="T2" fmla="*/ 0 w 42485"/>
              <a:gd name="T3" fmla="*/ 5003 h 21600"/>
              <a:gd name="T4" fmla="*/ 21013 w 42485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485" h="21600" fill="none" extrusionOk="0">
                <a:moveTo>
                  <a:pt x="42485" y="2346"/>
                </a:moveTo>
                <a:cubicBezTo>
                  <a:pt x="41288" y="13302"/>
                  <a:pt x="32034" y="21599"/>
                  <a:pt x="21013" y="21600"/>
                </a:cubicBezTo>
                <a:cubicBezTo>
                  <a:pt x="11010" y="21600"/>
                  <a:pt x="2317" y="14733"/>
                  <a:pt x="0" y="5002"/>
                </a:cubicBezTo>
              </a:path>
              <a:path w="42485" h="21600" stroke="0" extrusionOk="0">
                <a:moveTo>
                  <a:pt x="42485" y="2346"/>
                </a:moveTo>
                <a:cubicBezTo>
                  <a:pt x="41288" y="13302"/>
                  <a:pt x="32034" y="21599"/>
                  <a:pt x="21013" y="21600"/>
                </a:cubicBezTo>
                <a:cubicBezTo>
                  <a:pt x="11010" y="21600"/>
                  <a:pt x="2317" y="14733"/>
                  <a:pt x="0" y="5002"/>
                </a:cubicBezTo>
                <a:lnTo>
                  <a:pt x="21013" y="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rc 2"/>
          <p:cNvSpPr>
            <a:spLocks/>
          </p:cNvSpPr>
          <p:nvPr/>
        </p:nvSpPr>
        <p:spPr bwMode="auto">
          <a:xfrm flipV="1">
            <a:off x="1428728" y="6072205"/>
            <a:ext cx="928694" cy="285752"/>
          </a:xfrm>
          <a:custGeom>
            <a:avLst/>
            <a:gdLst>
              <a:gd name="G0" fmla="+- 21013 0 0"/>
              <a:gd name="G1" fmla="+- 0 0 0"/>
              <a:gd name="G2" fmla="+- 21600 0 0"/>
              <a:gd name="T0" fmla="*/ 42485 w 42485"/>
              <a:gd name="T1" fmla="*/ 2346 h 21600"/>
              <a:gd name="T2" fmla="*/ 0 w 42485"/>
              <a:gd name="T3" fmla="*/ 5003 h 21600"/>
              <a:gd name="T4" fmla="*/ 21013 w 42485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485" h="21600" fill="none" extrusionOk="0">
                <a:moveTo>
                  <a:pt x="42485" y="2346"/>
                </a:moveTo>
                <a:cubicBezTo>
                  <a:pt x="41288" y="13302"/>
                  <a:pt x="32034" y="21599"/>
                  <a:pt x="21013" y="21600"/>
                </a:cubicBezTo>
                <a:cubicBezTo>
                  <a:pt x="11010" y="21600"/>
                  <a:pt x="2317" y="14733"/>
                  <a:pt x="0" y="5002"/>
                </a:cubicBezTo>
              </a:path>
              <a:path w="42485" h="21600" stroke="0" extrusionOk="0">
                <a:moveTo>
                  <a:pt x="42485" y="2346"/>
                </a:moveTo>
                <a:cubicBezTo>
                  <a:pt x="41288" y="13302"/>
                  <a:pt x="32034" y="21599"/>
                  <a:pt x="21013" y="21600"/>
                </a:cubicBezTo>
                <a:cubicBezTo>
                  <a:pt x="11010" y="21600"/>
                  <a:pt x="2317" y="14733"/>
                  <a:pt x="0" y="5002"/>
                </a:cubicBezTo>
                <a:lnTo>
                  <a:pt x="21013" y="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001024" y="5857892"/>
            <a:ext cx="928694" cy="857256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439718"/>
          </a:xfrm>
        </p:spPr>
        <p:txBody>
          <a:bodyPr/>
          <a:lstStyle/>
          <a:p>
            <a:r>
              <a:rPr lang="ru-RU" sz="3600" dirty="0" smtClean="0">
                <a:solidFill>
                  <a:srgbClr val="0070C0"/>
                </a:solidFill>
                <a:latin typeface="Georgia" pitchFamily="18" charset="0"/>
              </a:rPr>
              <a:t>Написание суффиксов -</a:t>
            </a:r>
            <a:r>
              <a:rPr lang="ru-RU" sz="3600" dirty="0" err="1" smtClean="0">
                <a:solidFill>
                  <a:srgbClr val="0070C0"/>
                </a:solidFill>
                <a:latin typeface="Georgia" pitchFamily="18" charset="0"/>
              </a:rPr>
              <a:t>ик</a:t>
            </a:r>
            <a:r>
              <a:rPr lang="ru-RU" sz="3600" dirty="0" smtClean="0">
                <a:solidFill>
                  <a:srgbClr val="0070C0"/>
                </a:solidFill>
                <a:latin typeface="Georgia" pitchFamily="18" charset="0"/>
              </a:rPr>
              <a:t> -</a:t>
            </a:r>
            <a:r>
              <a:rPr lang="ru-RU" sz="3600" dirty="0" err="1" smtClean="0">
                <a:solidFill>
                  <a:srgbClr val="0070C0"/>
                </a:solidFill>
                <a:latin typeface="Georgia" pitchFamily="18" charset="0"/>
              </a:rPr>
              <a:t>ек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3.bp.blogspot.com/-HCoqVOK2tOc/UPfez8BIauI/AAAAAAAAAwg/jkOsm91jiJI/s1600/%D0%BA%D0%BE%D0%BD%D1%81%D0%BF%D0%B5%D0%BA%D1%82%D1%8B_5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1000108"/>
            <a:ext cx="3922711" cy="292895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42844" y="4143380"/>
            <a:ext cx="878687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Как поработать: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Выпиши слово. Измени слово, подставив слово «нет»: </a:t>
            </a:r>
            <a:r>
              <a:rPr lang="ru-RU" sz="2800" i="1" dirty="0" err="1" smtClean="0">
                <a:latin typeface="Georgia" pitchFamily="18" charset="0"/>
              </a:rPr>
              <a:t>слон?к</a:t>
            </a:r>
            <a:r>
              <a:rPr lang="ru-RU" sz="2800" i="1" dirty="0" smtClean="0">
                <a:latin typeface="Georgia" pitchFamily="18" charset="0"/>
              </a:rPr>
              <a:t> - (</a:t>
            </a:r>
            <a:r>
              <a:rPr lang="ru-RU" sz="2800" i="1" dirty="0" err="1" smtClean="0">
                <a:latin typeface="Georgia" pitchFamily="18" charset="0"/>
              </a:rPr>
              <a:t>нет</a:t>
            </a:r>
            <a:r>
              <a:rPr lang="ru-RU" sz="2800" i="1" dirty="0" smtClean="0">
                <a:latin typeface="Georgia" pitchFamily="18" charset="0"/>
              </a:rPr>
              <a:t>) слон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ик</a:t>
            </a:r>
            <a:r>
              <a:rPr lang="ru-RU" sz="2800" i="1" dirty="0" smtClean="0">
                <a:latin typeface="Georgia" pitchFamily="18" charset="0"/>
              </a:rPr>
              <a:t>а -слон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ик</a:t>
            </a:r>
            <a:r>
              <a:rPr lang="ru-RU" sz="2800" i="1" dirty="0" smtClean="0">
                <a:latin typeface="Georgia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2800" i="1" dirty="0" err="1" smtClean="0">
                <a:latin typeface="Georgia" pitchFamily="18" charset="0"/>
              </a:rPr>
              <a:t>сыноч?к</a:t>
            </a:r>
            <a:r>
              <a:rPr lang="ru-RU" sz="2800" i="1" dirty="0" smtClean="0">
                <a:latin typeface="Georgia" pitchFamily="18" charset="0"/>
              </a:rPr>
              <a:t> - (нет) сыно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чк</a:t>
            </a:r>
            <a:r>
              <a:rPr lang="ru-RU" sz="2800" i="1" dirty="0" smtClean="0">
                <a:latin typeface="Georgia" pitchFamily="18" charset="0"/>
              </a:rPr>
              <a:t>а- сыноч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ек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ru-RU" sz="2400" i="1" dirty="0" smtClean="0">
              <a:latin typeface="Georgia" pitchFamily="18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857752" y="5286388"/>
            <a:ext cx="230187" cy="239712"/>
            <a:chOff x="8766" y="2505"/>
            <a:chExt cx="346" cy="362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H="1">
              <a:off x="8766" y="2505"/>
              <a:ext cx="171" cy="34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8937" y="2505"/>
              <a:ext cx="175" cy="3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6429388" y="5286388"/>
            <a:ext cx="230187" cy="239712"/>
            <a:chOff x="8766" y="2505"/>
            <a:chExt cx="346" cy="362"/>
          </a:xfrm>
        </p:grpSpPr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H="1">
              <a:off x="8766" y="2505"/>
              <a:ext cx="171" cy="34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8937" y="2505"/>
              <a:ext cx="175" cy="3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5715008" y="5929330"/>
            <a:ext cx="230187" cy="239712"/>
            <a:chOff x="8766" y="2505"/>
            <a:chExt cx="346" cy="362"/>
          </a:xfrm>
        </p:grpSpPr>
        <p:sp>
          <p:nvSpPr>
            <p:cNvPr id="12" name="Line 5"/>
            <p:cNvSpPr>
              <a:spLocks noChangeShapeType="1"/>
            </p:cNvSpPr>
            <p:nvPr/>
          </p:nvSpPr>
          <p:spPr bwMode="auto">
            <a:xfrm flipH="1">
              <a:off x="8766" y="2505"/>
              <a:ext cx="171" cy="34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8937" y="2505"/>
              <a:ext cx="175" cy="3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8001024" y="5857892"/>
            <a:ext cx="928694" cy="857256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57158" y="214290"/>
            <a:ext cx="8115328" cy="72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Написание суффиксов –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ичк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, -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ечк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ttp://velikol.ru/dostc/%D0%9F%D1%80%D0%B0%D0%B2%D0%BE%D0%BF%D0%B8%D1%81%D0%B0%D0%BD%D0%B8%D0%B5+%D1%81%D1%83%D1%84%D1%84%D0%B8%D0%BA%D1%81%D0%BE%D0%B2+%D0%B8%D0%BC%D1%91%D0%BD+%D0%BF%D1%80%D0%B8%D0%BB%D0%B0%D0%B3%D0%B0%D1%82%D0%B5%D0%BB%D1%8C%D0%BD%D1%8B%D1%85%2C+%D0%B8%D0%BC%D1%91%D0%BD+%D1%81%D1%83%D1%89%D0%B5%D1%81%D1%82%D0%B2%D0%B8%D1%82%D0%B5%D0%BB%D1%8C%D0%BD%D1%8B%D1%85%2C+%D0%B3%D0%BB%D0%B0%D0%B3%D0%BE%D0%BB%D0%BE%D0%B2.+%D0%A1%D1%83%D1%84%D1%84%D0%B8%D0%BA%D1%81%D1%8B+%D1%81%D1%83%D1%89%D0%B5%D1%81%D1%82%D0%B2%D0%B8%D1%82%D0%B5%D0%BB%D1%8C%D0%BD%D1%8B%D1%85c/img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1000108"/>
            <a:ext cx="4914934" cy="28575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4143380"/>
            <a:ext cx="878687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Как поработать: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Выпиши слово. Определи род существительного.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Выдели суффикс, придумай еще 1-2 слова с таким же суффиксом.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i="1" dirty="0" err="1" smtClean="0">
                <a:latin typeface="Georgia" pitchFamily="18" charset="0"/>
              </a:rPr>
              <a:t>Умн</a:t>
            </a:r>
            <a:r>
              <a:rPr lang="ru-RU" sz="2400" i="1" u="sng" dirty="0" err="1" smtClean="0">
                <a:solidFill>
                  <a:srgbClr val="C00000"/>
                </a:solidFill>
                <a:latin typeface="Georgia" pitchFamily="18" charset="0"/>
              </a:rPr>
              <a:t>ичк</a:t>
            </a:r>
            <a:r>
              <a:rPr lang="ru-RU" sz="2400" i="1" dirty="0" err="1" smtClean="0">
                <a:latin typeface="Georgia" pitchFamily="18" charset="0"/>
              </a:rPr>
              <a:t>а</a:t>
            </a:r>
            <a:r>
              <a:rPr lang="ru-RU" sz="2400" i="1" dirty="0" smtClean="0">
                <a:latin typeface="Georgia" pitchFamily="18" charset="0"/>
              </a:rPr>
              <a:t> (от умн</a:t>
            </a:r>
            <a:r>
              <a:rPr lang="ru-RU" sz="2400" i="1" u="sng" dirty="0" smtClean="0">
                <a:solidFill>
                  <a:srgbClr val="C00000"/>
                </a:solidFill>
                <a:latin typeface="Georgia" pitchFamily="18" charset="0"/>
              </a:rPr>
              <a:t>иц</a:t>
            </a:r>
            <a:r>
              <a:rPr lang="ru-RU" sz="2400" i="1" dirty="0" smtClean="0">
                <a:latin typeface="Georgia" pitchFamily="18" charset="0"/>
              </a:rPr>
              <a:t>а - ж.р.).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001024" y="5857892"/>
            <a:ext cx="928694" cy="857256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725470"/>
          </a:xfrm>
        </p:spPr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  <a:latin typeface="Georgia" pitchFamily="18" charset="0"/>
              </a:rPr>
              <a:t>Написание суффиксов –</a:t>
            </a:r>
            <a:r>
              <a:rPr lang="ru-RU" sz="3200" dirty="0" err="1" smtClean="0">
                <a:solidFill>
                  <a:srgbClr val="0070C0"/>
                </a:solidFill>
                <a:latin typeface="Georgia" pitchFamily="18" charset="0"/>
              </a:rPr>
              <a:t>онок</a:t>
            </a:r>
            <a:r>
              <a:rPr lang="ru-RU" sz="3200" dirty="0" smtClean="0">
                <a:solidFill>
                  <a:srgbClr val="0070C0"/>
                </a:solidFill>
                <a:latin typeface="Georgia" pitchFamily="18" charset="0"/>
              </a:rPr>
              <a:t>, -</a:t>
            </a:r>
            <a:r>
              <a:rPr lang="ru-RU" sz="3200" dirty="0" err="1" smtClean="0">
                <a:solidFill>
                  <a:srgbClr val="0070C0"/>
                </a:solidFill>
                <a:latin typeface="Georgia" pitchFamily="18" charset="0"/>
              </a:rPr>
              <a:t>ёнок</a:t>
            </a:r>
            <a:endParaRPr lang="ru-RU" dirty="0"/>
          </a:p>
        </p:txBody>
      </p:sp>
      <p:pic>
        <p:nvPicPr>
          <p:cNvPr id="54274" name="Picture 2" descr="http://kliningekb.ru/yuflmehu/1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071546"/>
            <a:ext cx="5214974" cy="19288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3143248"/>
            <a:ext cx="857259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Как поработать: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Выпиши слово. 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Определи, какой согласный стоит перед суффиксом (твёрдый или мягкий), выдели суффикс, придумай еще 1-2 слова с таким же суффиксом.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i="1" dirty="0" smtClean="0">
                <a:latin typeface="Georgia" pitchFamily="18" charset="0"/>
              </a:rPr>
              <a:t>Зай</a:t>
            </a:r>
            <a:r>
              <a:rPr lang="ru-RU" sz="2400" i="1" u="sng" dirty="0" smtClean="0">
                <a:latin typeface="Georgia" pitchFamily="18" charset="0"/>
              </a:rPr>
              <a:t>ч</a:t>
            </a:r>
            <a:r>
              <a:rPr lang="ru-RU" sz="2400" i="1" u="sng" dirty="0" smtClean="0">
                <a:solidFill>
                  <a:srgbClr val="C00000"/>
                </a:solidFill>
                <a:latin typeface="Georgia" pitchFamily="18" charset="0"/>
              </a:rPr>
              <a:t>онок</a:t>
            </a:r>
            <a:r>
              <a:rPr lang="ru-RU" sz="2400" i="1" dirty="0" smtClean="0">
                <a:latin typeface="Georgia" pitchFamily="18" charset="0"/>
              </a:rPr>
              <a:t>, е</a:t>
            </a:r>
            <a:r>
              <a:rPr lang="ru-RU" sz="2400" i="1" u="sng" dirty="0" smtClean="0">
                <a:latin typeface="Georgia" pitchFamily="18" charset="0"/>
              </a:rPr>
              <a:t>ж</a:t>
            </a:r>
            <a:r>
              <a:rPr lang="ru-RU" sz="2400" i="1" u="sng" dirty="0" smtClean="0">
                <a:solidFill>
                  <a:srgbClr val="C00000"/>
                </a:solidFill>
                <a:latin typeface="Georgia" pitchFamily="18" charset="0"/>
              </a:rPr>
              <a:t>онок</a:t>
            </a:r>
            <a:r>
              <a:rPr lang="ru-RU" sz="2400" i="1" dirty="0" smtClean="0">
                <a:latin typeface="Georgia" pitchFamily="18" charset="0"/>
              </a:rPr>
              <a:t>, ко</a:t>
            </a:r>
            <a:r>
              <a:rPr lang="ru-RU" sz="2400" i="1" u="sng" dirty="0" smtClean="0">
                <a:latin typeface="Georgia" pitchFamily="18" charset="0"/>
              </a:rPr>
              <a:t>т</a:t>
            </a:r>
            <a:r>
              <a:rPr lang="ru-RU" sz="2400" i="1" u="sng" dirty="0" smtClean="0">
                <a:solidFill>
                  <a:srgbClr val="C00000"/>
                </a:solidFill>
                <a:latin typeface="Georgia" pitchFamily="18" charset="0"/>
              </a:rPr>
              <a:t>ёнок</a:t>
            </a:r>
            <a:r>
              <a:rPr lang="ru-RU" sz="2400" i="1" dirty="0" smtClean="0">
                <a:latin typeface="Georgia" pitchFamily="18" charset="0"/>
              </a:rPr>
              <a:t>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071670" y="2428868"/>
            <a:ext cx="1714512" cy="5000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2071670" y="2428868"/>
            <a:ext cx="1714512" cy="5000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1142976" y="5715016"/>
            <a:ext cx="587377" cy="285752"/>
            <a:chOff x="8766" y="2505"/>
            <a:chExt cx="346" cy="362"/>
          </a:xfrm>
        </p:grpSpPr>
        <p:sp>
          <p:nvSpPr>
            <p:cNvPr id="13" name="Line 5"/>
            <p:cNvSpPr>
              <a:spLocks noChangeShapeType="1"/>
            </p:cNvSpPr>
            <p:nvPr/>
          </p:nvSpPr>
          <p:spPr bwMode="auto">
            <a:xfrm flipH="1">
              <a:off x="8766" y="2505"/>
              <a:ext cx="171" cy="34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8937" y="2505"/>
              <a:ext cx="175" cy="3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2357422" y="5715016"/>
            <a:ext cx="587377" cy="285752"/>
            <a:chOff x="8766" y="2505"/>
            <a:chExt cx="346" cy="362"/>
          </a:xfrm>
        </p:grpSpPr>
        <p:sp>
          <p:nvSpPr>
            <p:cNvPr id="16" name="Line 5"/>
            <p:cNvSpPr>
              <a:spLocks noChangeShapeType="1"/>
            </p:cNvSpPr>
            <p:nvPr/>
          </p:nvSpPr>
          <p:spPr bwMode="auto">
            <a:xfrm flipH="1">
              <a:off x="8766" y="2505"/>
              <a:ext cx="171" cy="34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8937" y="2505"/>
              <a:ext cx="175" cy="3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8" name="Group 4"/>
          <p:cNvGrpSpPr>
            <a:grpSpLocks/>
          </p:cNvGrpSpPr>
          <p:nvPr/>
        </p:nvGrpSpPr>
        <p:grpSpPr bwMode="auto">
          <a:xfrm>
            <a:off x="3786182" y="5715016"/>
            <a:ext cx="587377" cy="285752"/>
            <a:chOff x="8766" y="2505"/>
            <a:chExt cx="346" cy="362"/>
          </a:xfrm>
        </p:grpSpPr>
        <p:sp>
          <p:nvSpPr>
            <p:cNvPr id="19" name="Line 5"/>
            <p:cNvSpPr>
              <a:spLocks noChangeShapeType="1"/>
            </p:cNvSpPr>
            <p:nvPr/>
          </p:nvSpPr>
          <p:spPr bwMode="auto">
            <a:xfrm flipH="1">
              <a:off x="8766" y="2505"/>
              <a:ext cx="171" cy="34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8937" y="2505"/>
              <a:ext cx="175" cy="3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Управляющая кнопка: домой 20">
            <a:hlinkClick r:id="rId3" action="ppaction://hlinksldjump" highlightClick="1"/>
          </p:cNvPr>
          <p:cNvSpPr/>
          <p:nvPr/>
        </p:nvSpPr>
        <p:spPr>
          <a:xfrm>
            <a:off x="8001024" y="5857892"/>
            <a:ext cx="928694" cy="857256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86766" cy="511156"/>
          </a:xfrm>
        </p:spPr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  <a:latin typeface="Georgia" pitchFamily="18" charset="0"/>
              </a:rPr>
              <a:t>Написание суффиксов</a:t>
            </a:r>
            <a:endParaRPr lang="ru-RU" sz="3200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56322" name="Picture 2" descr="http://fortuna-potolok.ru/kofijifema/29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857232"/>
            <a:ext cx="2666348" cy="35719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6324" name="Picture 4" descr="http://a2b2.ru/storage/images/person/1648/section/16352/13678_10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1214422"/>
            <a:ext cx="3929090" cy="288788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4643446"/>
            <a:ext cx="8643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Как поработать: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Выпиши слово. 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Выдели суффикс, придумай еще 1-2 слова с таким же суффиксом. Баб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ушк</a:t>
            </a:r>
            <a:r>
              <a:rPr lang="ru-RU" sz="2800" i="1" dirty="0" smtClean="0">
                <a:latin typeface="Georgia" pitchFamily="18" charset="0"/>
              </a:rPr>
              <a:t>а, дед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ушк</a:t>
            </a:r>
            <a:r>
              <a:rPr lang="ru-RU" sz="2800" i="1" dirty="0" smtClean="0">
                <a:latin typeface="Georgia" pitchFamily="18" charset="0"/>
              </a:rPr>
              <a:t>а.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6357950" y="5929330"/>
            <a:ext cx="658815" cy="214314"/>
            <a:chOff x="8766" y="2505"/>
            <a:chExt cx="346" cy="362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H="1">
              <a:off x="8766" y="2505"/>
              <a:ext cx="171" cy="34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8937" y="2505"/>
              <a:ext cx="175" cy="3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4786314" y="5929330"/>
            <a:ext cx="714381" cy="214314"/>
            <a:chOff x="8766" y="2505"/>
            <a:chExt cx="346" cy="362"/>
          </a:xfrm>
        </p:grpSpPr>
        <p:sp>
          <p:nvSpPr>
            <p:cNvPr id="10" name="Line 5"/>
            <p:cNvSpPr>
              <a:spLocks noChangeShapeType="1"/>
            </p:cNvSpPr>
            <p:nvPr/>
          </p:nvSpPr>
          <p:spPr bwMode="auto">
            <a:xfrm flipH="1">
              <a:off x="8766" y="2505"/>
              <a:ext cx="171" cy="34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8937" y="2505"/>
              <a:ext cx="175" cy="3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8001024" y="5857892"/>
            <a:ext cx="928694" cy="857256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786842" cy="642942"/>
          </a:xfrm>
        </p:spPr>
        <p:txBody>
          <a:bodyPr/>
          <a:lstStyle/>
          <a:p>
            <a:r>
              <a:rPr lang="ru-RU" sz="3200" smtClean="0">
                <a:solidFill>
                  <a:srgbClr val="0070C0"/>
                </a:solidFill>
                <a:latin typeface="Georgia" pitchFamily="18" charset="0"/>
              </a:rPr>
              <a:t>Соединительные гласные в сложных словах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57348" name="Picture 4" descr="http://volna.org/wp-content/uploads/2014/11/soiedinitielnyie_ghlasnyie_o_ie_v_slozhnykh_slovakh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928670"/>
            <a:ext cx="4286280" cy="27146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3786190"/>
            <a:ext cx="86440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</a:rPr>
              <a:t>Как поработать: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i="1" dirty="0" smtClean="0">
                <a:latin typeface="Georgia" pitchFamily="18" charset="0"/>
              </a:rPr>
              <a:t>Выпиши слово.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i="1" dirty="0" smtClean="0">
                <a:latin typeface="Georgia" pitchFamily="18" charset="0"/>
              </a:rPr>
              <a:t>Выдели корни, подчеркни соединительную гласную.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i="1" dirty="0" smtClean="0">
                <a:latin typeface="Georgia" pitchFamily="18" charset="0"/>
              </a:rPr>
              <a:t>Придумай ещё 1-2 слова на это правило.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i="1" dirty="0" smtClean="0">
                <a:latin typeface="Georgia" pitchFamily="18" charset="0"/>
              </a:rPr>
              <a:t>Сам</a:t>
            </a:r>
            <a:r>
              <a:rPr lang="ru-RU" sz="2400" i="1" u="sng" dirty="0" smtClean="0">
                <a:solidFill>
                  <a:srgbClr val="C00000"/>
                </a:solidFill>
                <a:latin typeface="Georgia" pitchFamily="18" charset="0"/>
              </a:rPr>
              <a:t>о</a:t>
            </a:r>
            <a:r>
              <a:rPr lang="ru-RU" sz="2400" i="1" dirty="0" smtClean="0">
                <a:latin typeface="Georgia" pitchFamily="18" charset="0"/>
              </a:rPr>
              <a:t>вар, дым</a:t>
            </a:r>
            <a:r>
              <a:rPr lang="ru-RU" sz="2400" u="sng" dirty="0" smtClean="0">
                <a:solidFill>
                  <a:srgbClr val="C00000"/>
                </a:solidFill>
                <a:latin typeface="Georgia" pitchFamily="18" charset="0"/>
              </a:rPr>
              <a:t>о</a:t>
            </a:r>
            <a:r>
              <a:rPr lang="ru-RU" sz="2400" i="1" dirty="0" smtClean="0">
                <a:latin typeface="Georgia" pitchFamily="18" charset="0"/>
              </a:rPr>
              <a:t>ход.</a:t>
            </a:r>
          </a:p>
        </p:txBody>
      </p:sp>
      <p:sp>
        <p:nvSpPr>
          <p:cNvPr id="6" name="Arc 2"/>
          <p:cNvSpPr>
            <a:spLocks/>
          </p:cNvSpPr>
          <p:nvPr/>
        </p:nvSpPr>
        <p:spPr bwMode="auto">
          <a:xfrm flipV="1">
            <a:off x="357158" y="5929330"/>
            <a:ext cx="500066" cy="142876"/>
          </a:xfrm>
          <a:custGeom>
            <a:avLst/>
            <a:gdLst>
              <a:gd name="G0" fmla="+- 21013 0 0"/>
              <a:gd name="G1" fmla="+- 0 0 0"/>
              <a:gd name="G2" fmla="+- 21600 0 0"/>
              <a:gd name="T0" fmla="*/ 42485 w 42485"/>
              <a:gd name="T1" fmla="*/ 2346 h 21600"/>
              <a:gd name="T2" fmla="*/ 0 w 42485"/>
              <a:gd name="T3" fmla="*/ 5003 h 21600"/>
              <a:gd name="T4" fmla="*/ 21013 w 42485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485" h="21600" fill="none" extrusionOk="0">
                <a:moveTo>
                  <a:pt x="42485" y="2346"/>
                </a:moveTo>
                <a:cubicBezTo>
                  <a:pt x="41288" y="13302"/>
                  <a:pt x="32034" y="21599"/>
                  <a:pt x="21013" y="21600"/>
                </a:cubicBezTo>
                <a:cubicBezTo>
                  <a:pt x="11010" y="21600"/>
                  <a:pt x="2317" y="14733"/>
                  <a:pt x="0" y="5002"/>
                </a:cubicBezTo>
              </a:path>
              <a:path w="42485" h="21600" stroke="0" extrusionOk="0">
                <a:moveTo>
                  <a:pt x="42485" y="2346"/>
                </a:moveTo>
                <a:cubicBezTo>
                  <a:pt x="41288" y="13302"/>
                  <a:pt x="32034" y="21599"/>
                  <a:pt x="21013" y="21600"/>
                </a:cubicBezTo>
                <a:cubicBezTo>
                  <a:pt x="11010" y="21600"/>
                  <a:pt x="2317" y="14733"/>
                  <a:pt x="0" y="5002"/>
                </a:cubicBezTo>
                <a:lnTo>
                  <a:pt x="21013" y="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rc 2"/>
          <p:cNvSpPr>
            <a:spLocks/>
          </p:cNvSpPr>
          <p:nvPr/>
        </p:nvSpPr>
        <p:spPr bwMode="auto">
          <a:xfrm flipV="1">
            <a:off x="1142976" y="5929330"/>
            <a:ext cx="428628" cy="142876"/>
          </a:xfrm>
          <a:custGeom>
            <a:avLst/>
            <a:gdLst>
              <a:gd name="G0" fmla="+- 21013 0 0"/>
              <a:gd name="G1" fmla="+- 0 0 0"/>
              <a:gd name="G2" fmla="+- 21600 0 0"/>
              <a:gd name="T0" fmla="*/ 42485 w 42485"/>
              <a:gd name="T1" fmla="*/ 2346 h 21600"/>
              <a:gd name="T2" fmla="*/ 0 w 42485"/>
              <a:gd name="T3" fmla="*/ 5003 h 21600"/>
              <a:gd name="T4" fmla="*/ 21013 w 42485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485" h="21600" fill="none" extrusionOk="0">
                <a:moveTo>
                  <a:pt x="42485" y="2346"/>
                </a:moveTo>
                <a:cubicBezTo>
                  <a:pt x="41288" y="13302"/>
                  <a:pt x="32034" y="21599"/>
                  <a:pt x="21013" y="21600"/>
                </a:cubicBezTo>
                <a:cubicBezTo>
                  <a:pt x="11010" y="21600"/>
                  <a:pt x="2317" y="14733"/>
                  <a:pt x="0" y="5002"/>
                </a:cubicBezTo>
              </a:path>
              <a:path w="42485" h="21600" stroke="0" extrusionOk="0">
                <a:moveTo>
                  <a:pt x="42485" y="2346"/>
                </a:moveTo>
                <a:cubicBezTo>
                  <a:pt x="41288" y="13302"/>
                  <a:pt x="32034" y="21599"/>
                  <a:pt x="21013" y="21600"/>
                </a:cubicBezTo>
                <a:cubicBezTo>
                  <a:pt x="11010" y="21600"/>
                  <a:pt x="2317" y="14733"/>
                  <a:pt x="0" y="5002"/>
                </a:cubicBezTo>
                <a:lnTo>
                  <a:pt x="21013" y="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rc 2"/>
          <p:cNvSpPr>
            <a:spLocks/>
          </p:cNvSpPr>
          <p:nvPr/>
        </p:nvSpPr>
        <p:spPr bwMode="auto">
          <a:xfrm flipV="1">
            <a:off x="1785918" y="5929330"/>
            <a:ext cx="500066" cy="142876"/>
          </a:xfrm>
          <a:custGeom>
            <a:avLst/>
            <a:gdLst>
              <a:gd name="G0" fmla="+- 21013 0 0"/>
              <a:gd name="G1" fmla="+- 0 0 0"/>
              <a:gd name="G2" fmla="+- 21600 0 0"/>
              <a:gd name="T0" fmla="*/ 42485 w 42485"/>
              <a:gd name="T1" fmla="*/ 2346 h 21600"/>
              <a:gd name="T2" fmla="*/ 0 w 42485"/>
              <a:gd name="T3" fmla="*/ 5003 h 21600"/>
              <a:gd name="T4" fmla="*/ 21013 w 42485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485" h="21600" fill="none" extrusionOk="0">
                <a:moveTo>
                  <a:pt x="42485" y="2346"/>
                </a:moveTo>
                <a:cubicBezTo>
                  <a:pt x="41288" y="13302"/>
                  <a:pt x="32034" y="21599"/>
                  <a:pt x="21013" y="21600"/>
                </a:cubicBezTo>
                <a:cubicBezTo>
                  <a:pt x="11010" y="21600"/>
                  <a:pt x="2317" y="14733"/>
                  <a:pt x="0" y="5002"/>
                </a:cubicBezTo>
              </a:path>
              <a:path w="42485" h="21600" stroke="0" extrusionOk="0">
                <a:moveTo>
                  <a:pt x="42485" y="2346"/>
                </a:moveTo>
                <a:cubicBezTo>
                  <a:pt x="41288" y="13302"/>
                  <a:pt x="32034" y="21599"/>
                  <a:pt x="21013" y="21600"/>
                </a:cubicBezTo>
                <a:cubicBezTo>
                  <a:pt x="11010" y="21600"/>
                  <a:pt x="2317" y="14733"/>
                  <a:pt x="0" y="5002"/>
                </a:cubicBezTo>
                <a:lnTo>
                  <a:pt x="21013" y="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rc 2"/>
          <p:cNvSpPr>
            <a:spLocks/>
          </p:cNvSpPr>
          <p:nvPr/>
        </p:nvSpPr>
        <p:spPr bwMode="auto">
          <a:xfrm flipV="1">
            <a:off x="2500298" y="5929330"/>
            <a:ext cx="500066" cy="142876"/>
          </a:xfrm>
          <a:custGeom>
            <a:avLst/>
            <a:gdLst>
              <a:gd name="G0" fmla="+- 21013 0 0"/>
              <a:gd name="G1" fmla="+- 0 0 0"/>
              <a:gd name="G2" fmla="+- 21600 0 0"/>
              <a:gd name="T0" fmla="*/ 42485 w 42485"/>
              <a:gd name="T1" fmla="*/ 2346 h 21600"/>
              <a:gd name="T2" fmla="*/ 0 w 42485"/>
              <a:gd name="T3" fmla="*/ 5003 h 21600"/>
              <a:gd name="T4" fmla="*/ 21013 w 42485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485" h="21600" fill="none" extrusionOk="0">
                <a:moveTo>
                  <a:pt x="42485" y="2346"/>
                </a:moveTo>
                <a:cubicBezTo>
                  <a:pt x="41288" y="13302"/>
                  <a:pt x="32034" y="21599"/>
                  <a:pt x="21013" y="21600"/>
                </a:cubicBezTo>
                <a:cubicBezTo>
                  <a:pt x="11010" y="21600"/>
                  <a:pt x="2317" y="14733"/>
                  <a:pt x="0" y="5002"/>
                </a:cubicBezTo>
              </a:path>
              <a:path w="42485" h="21600" stroke="0" extrusionOk="0">
                <a:moveTo>
                  <a:pt x="42485" y="2346"/>
                </a:moveTo>
                <a:cubicBezTo>
                  <a:pt x="41288" y="13302"/>
                  <a:pt x="32034" y="21599"/>
                  <a:pt x="21013" y="21600"/>
                </a:cubicBezTo>
                <a:cubicBezTo>
                  <a:pt x="11010" y="21600"/>
                  <a:pt x="2317" y="14733"/>
                  <a:pt x="0" y="5002"/>
                </a:cubicBezTo>
                <a:lnTo>
                  <a:pt x="21013" y="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001024" y="5857892"/>
            <a:ext cx="928694" cy="857256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  <a:latin typeface="Georgia" pitchFamily="18" charset="0"/>
              </a:rPr>
              <a:t>Знаки препинания в конце предложений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786190"/>
            <a:ext cx="85725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Как поработать: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Выпиши правильно предложение. 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Подчеркни знак в конце предложения.</a:t>
            </a:r>
          </a:p>
          <a:p>
            <a:pPr>
              <a:buFont typeface="Arial" pitchFamily="34" charset="0"/>
              <a:buChar char="•"/>
            </a:pPr>
            <a:endParaRPr lang="ru-RU" sz="2800" i="1" dirty="0" smtClean="0">
              <a:latin typeface="Georgia" pitchFamily="18" charset="0"/>
            </a:endParaRPr>
          </a:p>
          <a:p>
            <a:r>
              <a:rPr lang="ru-RU" sz="2800" i="1" dirty="0" smtClean="0">
                <a:latin typeface="Georgia" pitchFamily="18" charset="0"/>
              </a:rPr>
              <a:t>На небе ярко светило солнце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.</a:t>
            </a:r>
          </a:p>
          <a:p>
            <a:r>
              <a:rPr lang="ru-RU" sz="2800" i="1" dirty="0" smtClean="0">
                <a:latin typeface="Georgia" pitchFamily="18" charset="0"/>
              </a:rPr>
              <a:t>Когда у тебя день рождения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?</a:t>
            </a:r>
          </a:p>
        </p:txBody>
      </p:sp>
      <p:pic>
        <p:nvPicPr>
          <p:cNvPr id="36866" name="Picture 2" descr="http://img3.proshkolu.ru/content/media/pic/std/2000000/1294000/1293415-5d2a1aa25bd501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142984"/>
            <a:ext cx="4286280" cy="22145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142984"/>
            <a:ext cx="45127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Предложение содержит вопрос.</a:t>
            </a:r>
          </a:p>
          <a:p>
            <a:r>
              <a:rPr lang="ru-RU" dirty="0" smtClean="0">
                <a:latin typeface="Georgia" pitchFamily="18" charset="0"/>
              </a:rPr>
              <a:t>Предложение содержит сообщение.</a:t>
            </a:r>
          </a:p>
          <a:p>
            <a:r>
              <a:rPr lang="ru-RU" dirty="0" smtClean="0">
                <a:latin typeface="Georgia" pitchFamily="18" charset="0"/>
              </a:rPr>
              <a:t>Предложение произносится с чувством.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786182" y="1285860"/>
            <a:ext cx="857256" cy="14287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071934" y="1571612"/>
            <a:ext cx="857256" cy="14287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357686" y="1857364"/>
            <a:ext cx="857256" cy="14287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001024" y="5857892"/>
            <a:ext cx="928694" cy="857256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17693"/>
            <a:ext cx="84296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17. </a:t>
            </a:r>
            <a:r>
              <a:rPr lang="en-US" sz="2400" dirty="0" smtClean="0">
                <a:latin typeface="Georgia" pitchFamily="18" charset="0"/>
                <a:hlinkClick r:id="rId2" action="ppaction://hlinksldjump"/>
              </a:rPr>
              <a:t>Ь на конце существительных после шипящих</a:t>
            </a:r>
            <a:endParaRPr lang="en-US" sz="2400" dirty="0" smtClean="0">
              <a:latin typeface="Georgia" pitchFamily="18" charset="0"/>
            </a:endParaRPr>
          </a:p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18. </a:t>
            </a:r>
            <a:r>
              <a:rPr lang="en-US" sz="2400" dirty="0" smtClean="0">
                <a:solidFill>
                  <a:srgbClr val="0070C0"/>
                </a:solidFill>
                <a:latin typeface="Georgia" pitchFamily="18" charset="0"/>
                <a:hlinkClick r:id="rId3" action="ppaction://hlinksldjump"/>
              </a:rPr>
              <a:t>Ь на конце кратких прилагательных после шипящих</a:t>
            </a:r>
            <a:endParaRPr lang="en-US" sz="2400" dirty="0" smtClean="0">
              <a:solidFill>
                <a:srgbClr val="0070C0"/>
              </a:solidFill>
              <a:latin typeface="Georgia" pitchFamily="18" charset="0"/>
            </a:endParaRPr>
          </a:p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19. </a:t>
            </a:r>
            <a:r>
              <a:rPr lang="en-US" sz="2400" dirty="0" smtClean="0">
                <a:latin typeface="Georgia" pitchFamily="18" charset="0"/>
                <a:hlinkClick r:id="rId4" action="ppaction://hlinksldjump"/>
              </a:rPr>
              <a:t>Ь на конце глаголов после шипящих</a:t>
            </a:r>
            <a:endParaRPr lang="en-US" sz="2400" dirty="0" smtClean="0">
              <a:latin typeface="Georgia" pitchFamily="18" charset="0"/>
            </a:endParaRPr>
          </a:p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20. </a:t>
            </a:r>
            <a:r>
              <a:rPr lang="en-US" sz="2400" dirty="0" smtClean="0">
                <a:latin typeface="Georgia" pitchFamily="18" charset="0"/>
                <a:hlinkClick r:id="rId5" action="ppaction://hlinksldjump"/>
              </a:rPr>
              <a:t>НЕ с глаголом</a:t>
            </a:r>
            <a:endParaRPr lang="en-US" sz="2400" dirty="0" smtClean="0">
              <a:latin typeface="Georgia" pitchFamily="18" charset="0"/>
            </a:endParaRPr>
          </a:p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21. </a:t>
            </a:r>
            <a:r>
              <a:rPr lang="en-US" sz="2400" dirty="0" err="1" smtClean="0">
                <a:solidFill>
                  <a:srgbClr val="0070C0"/>
                </a:solidFill>
                <a:latin typeface="Georgia" pitchFamily="18" charset="0"/>
                <a:hlinkClick r:id="rId6" action="ppaction://hlinksldjump"/>
              </a:rPr>
              <a:t>Правописание</a:t>
            </a:r>
            <a:r>
              <a:rPr lang="en-US" sz="2400" dirty="0" smtClean="0">
                <a:solidFill>
                  <a:srgbClr val="0070C0"/>
                </a:solidFill>
                <a:latin typeface="Georgia" pitchFamily="18" charset="0"/>
                <a:hlinkClick r:id="rId6" action="ppaction://hlinksldjump"/>
              </a:rPr>
              <a:t> безударных падежных окончаний имен существительных</a:t>
            </a:r>
            <a:endParaRPr lang="en-US" sz="2400" dirty="0" smtClean="0">
              <a:latin typeface="Georgia" pitchFamily="18" charset="0"/>
            </a:endParaRPr>
          </a:p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22. </a:t>
            </a:r>
            <a:r>
              <a:rPr lang="en-US" sz="2400" dirty="0" err="1" smtClean="0">
                <a:latin typeface="Georgia" pitchFamily="18" charset="0"/>
                <a:hlinkClick r:id="rId7" action="ppaction://hlinksldjump"/>
              </a:rPr>
              <a:t>Правописание</a:t>
            </a:r>
            <a:r>
              <a:rPr lang="en-US" sz="2400" dirty="0" smtClean="0">
                <a:latin typeface="Georgia" pitchFamily="18" charset="0"/>
                <a:hlinkClick r:id="rId7" action="ppaction://hlinksldjump"/>
              </a:rPr>
              <a:t> безударных окончаний имен прилагательных</a:t>
            </a:r>
            <a:endParaRPr lang="en-US" sz="2400" dirty="0" smtClean="0">
              <a:latin typeface="Georgia" pitchFamily="18" charset="0"/>
            </a:endParaRPr>
          </a:p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23. </a:t>
            </a:r>
            <a:r>
              <a:rPr lang="en-US" sz="2400" dirty="0" err="1" smtClean="0">
                <a:solidFill>
                  <a:srgbClr val="0070C0"/>
                </a:solidFill>
                <a:latin typeface="Georgia" pitchFamily="18" charset="0"/>
                <a:hlinkClick r:id="rId8" action="ppaction://hlinksldjump"/>
              </a:rPr>
              <a:t>Правописание</a:t>
            </a:r>
            <a:r>
              <a:rPr lang="en-US" sz="2400" dirty="0" smtClean="0">
                <a:solidFill>
                  <a:srgbClr val="0070C0"/>
                </a:solidFill>
                <a:latin typeface="Georgia" pitchFamily="18" charset="0"/>
                <a:hlinkClick r:id="rId8" action="ppaction://hlinksldjump"/>
              </a:rPr>
              <a:t> безударных личных окончаний глаголов</a:t>
            </a:r>
            <a:endParaRPr lang="en-US" sz="2400" dirty="0" smtClean="0">
              <a:solidFill>
                <a:srgbClr val="0070C0"/>
              </a:solidFill>
              <a:latin typeface="Georgia" pitchFamily="18" charset="0"/>
            </a:endParaRPr>
          </a:p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24. </a:t>
            </a:r>
            <a:r>
              <a:rPr lang="ru-RU" sz="2400" dirty="0" smtClean="0">
                <a:latin typeface="Georgia" pitchFamily="18" charset="0"/>
                <a:hlinkClick r:id="rId9" action="ppaction://hlinksldjump"/>
              </a:rPr>
              <a:t>Правописание «тся», «ться» в </a:t>
            </a:r>
            <a:r>
              <a:rPr lang="en-US" sz="2400" dirty="0" smtClean="0">
                <a:latin typeface="Georgia" pitchFamily="18" charset="0"/>
                <a:hlinkClick r:id="rId9" action="ppaction://hlinksldjump"/>
              </a:rPr>
              <a:t>глагол</a:t>
            </a:r>
            <a:r>
              <a:rPr lang="ru-RU" sz="2400" dirty="0" smtClean="0">
                <a:latin typeface="Georgia" pitchFamily="18" charset="0"/>
                <a:hlinkClick r:id="rId9" action="ppaction://hlinksldjump"/>
              </a:rPr>
              <a:t>ах</a:t>
            </a:r>
            <a:endParaRPr lang="ru-RU" sz="2400" dirty="0" smtClean="0">
              <a:latin typeface="Georgia" pitchFamily="18" charset="0"/>
            </a:endParaRPr>
          </a:p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25. </a:t>
            </a:r>
            <a:r>
              <a:rPr lang="ru-RU" sz="2400" dirty="0" smtClean="0">
                <a:latin typeface="Georgia" pitchFamily="18" charset="0"/>
                <a:hlinkClick r:id="rId10" action="ppaction://hlinksldjump"/>
              </a:rPr>
              <a:t>Написание предлога, приставки со словами</a:t>
            </a:r>
            <a:endParaRPr lang="ru-RU" sz="2400" dirty="0" smtClean="0">
              <a:latin typeface="Georgia" pitchFamily="18" charset="0"/>
            </a:endParaRPr>
          </a:p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26. </a:t>
            </a:r>
            <a:r>
              <a:rPr lang="ru-RU" sz="2400" dirty="0" smtClean="0">
                <a:latin typeface="Georgia" pitchFamily="18" charset="0"/>
                <a:hlinkClick r:id="rId11" action="ppaction://hlinksldjump"/>
              </a:rPr>
              <a:t>Написание предлога с местоимением</a:t>
            </a:r>
            <a:endParaRPr lang="ru-RU" sz="2400" dirty="0" smtClean="0">
              <a:latin typeface="Georgia" pitchFamily="18" charset="0"/>
            </a:endParaRPr>
          </a:p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27. </a:t>
            </a:r>
            <a:r>
              <a:rPr lang="ru-RU" sz="2400" dirty="0" smtClean="0">
                <a:latin typeface="Georgia" pitchFamily="18" charset="0"/>
                <a:hlinkClick r:id="rId12" action="ppaction://hlinksldjump"/>
              </a:rPr>
              <a:t>Написание «О», «Ё» после шипящих</a:t>
            </a:r>
            <a:endParaRPr lang="ru-RU" sz="2400" dirty="0" smtClean="0">
              <a:latin typeface="Georgia" pitchFamily="18" charset="0"/>
            </a:endParaRPr>
          </a:p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28. </a:t>
            </a:r>
            <a:r>
              <a:rPr lang="ru-RU" sz="2400" dirty="0" smtClean="0">
                <a:latin typeface="Georgia" pitchFamily="18" charset="0"/>
                <a:hlinkClick r:id="rId13" action="ppaction://hlinksldjump"/>
              </a:rPr>
              <a:t>Написание «И», «Ы» после «Ц»</a:t>
            </a:r>
            <a:endParaRPr lang="ru-RU" sz="2400" dirty="0" smtClean="0">
              <a:latin typeface="Georgia" pitchFamily="18" charset="0"/>
            </a:endParaRPr>
          </a:p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29. </a:t>
            </a:r>
            <a:r>
              <a:rPr lang="ru-RU" sz="2400" dirty="0" smtClean="0">
                <a:latin typeface="Georgia" pitchFamily="18" charset="0"/>
                <a:hlinkClick r:id="rId14" action="ppaction://hlinksldjump"/>
              </a:rPr>
              <a:t>Написание суффиксов </a:t>
            </a:r>
            <a:r>
              <a:rPr lang="ru-RU" sz="2400" dirty="0" err="1" smtClean="0">
                <a:latin typeface="Georgia" pitchFamily="18" charset="0"/>
                <a:hlinkClick r:id="rId14" action="ppaction://hlinksldjump"/>
              </a:rPr>
              <a:t>ек-ик</a:t>
            </a:r>
            <a:endParaRPr lang="ru-RU" sz="2400" dirty="0" smtClean="0">
              <a:latin typeface="Georgia" pitchFamily="18" charset="0"/>
            </a:endParaRPr>
          </a:p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30. </a:t>
            </a:r>
            <a:r>
              <a:rPr lang="ru-RU" sz="2400" dirty="0" smtClean="0">
                <a:latin typeface="Georgia" pitchFamily="18" charset="0"/>
                <a:hlinkClick r:id="rId15" action="ppaction://hlinksldjump"/>
              </a:rPr>
              <a:t>Написание суффиксов –</a:t>
            </a:r>
            <a:r>
              <a:rPr lang="ru-RU" sz="2400" dirty="0" err="1" smtClean="0">
                <a:latin typeface="Georgia" pitchFamily="18" charset="0"/>
                <a:hlinkClick r:id="rId15" action="ppaction://hlinksldjump"/>
              </a:rPr>
              <a:t>ичк</a:t>
            </a:r>
            <a:r>
              <a:rPr lang="ru-RU" sz="2400" dirty="0" smtClean="0">
                <a:latin typeface="Georgia" pitchFamily="18" charset="0"/>
                <a:hlinkClick r:id="rId15" action="ppaction://hlinksldjump"/>
              </a:rPr>
              <a:t>, -</a:t>
            </a:r>
            <a:r>
              <a:rPr lang="ru-RU" sz="2400" dirty="0" err="1" smtClean="0">
                <a:latin typeface="Georgia" pitchFamily="18" charset="0"/>
                <a:hlinkClick r:id="rId15" action="ppaction://hlinksldjump"/>
              </a:rPr>
              <a:t>ечк</a:t>
            </a:r>
            <a:endParaRPr lang="ru-RU" sz="2400" dirty="0" smtClean="0">
              <a:latin typeface="Georgia" pitchFamily="18" charset="0"/>
            </a:endParaRPr>
          </a:p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400" dirty="0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072462" y="5929330"/>
            <a:ext cx="857256" cy="78579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  <a:latin typeface="Georgia" pitchFamily="18" charset="0"/>
              </a:rPr>
              <a:t>Однородные члены предложения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786190"/>
            <a:ext cx="878687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</a:rPr>
              <a:t>Как поработать: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Выпиши правильно предложение. 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Подчеркни однородные члены. 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Начерти схему предложения.</a:t>
            </a:r>
          </a:p>
          <a:p>
            <a:r>
              <a:rPr lang="ru-RU" sz="2400" i="1" dirty="0" smtClean="0">
                <a:latin typeface="Georgia" pitchFamily="18" charset="0"/>
              </a:rPr>
              <a:t>Оля нарисовала </a:t>
            </a:r>
            <a:r>
              <a:rPr lang="ru-RU" sz="2400" i="1" u="sng" dirty="0" smtClean="0">
                <a:latin typeface="Georgia" pitchFamily="18" charset="0"/>
              </a:rPr>
              <a:t>с</a:t>
            </a:r>
            <a:r>
              <a:rPr lang="ru-RU" sz="2400" i="1" dirty="0" smtClean="0">
                <a:latin typeface="Georgia" pitchFamily="18" charset="0"/>
              </a:rPr>
              <a:t>о</a:t>
            </a:r>
            <a:r>
              <a:rPr lang="ru-RU" sz="2400" i="1" u="sng" dirty="0" smtClean="0">
                <a:latin typeface="Georgia" pitchFamily="18" charset="0"/>
              </a:rPr>
              <a:t>л</a:t>
            </a:r>
            <a:r>
              <a:rPr lang="ru-RU" sz="2400" i="1" dirty="0" smtClean="0">
                <a:latin typeface="Georgia" pitchFamily="18" charset="0"/>
              </a:rPr>
              <a:t>н</a:t>
            </a:r>
            <a:r>
              <a:rPr lang="ru-RU" sz="2400" i="1" u="sng" dirty="0" smtClean="0">
                <a:latin typeface="Georgia" pitchFamily="18" charset="0"/>
              </a:rPr>
              <a:t>ц</a:t>
            </a:r>
            <a:r>
              <a:rPr lang="ru-RU" sz="2400" i="1" dirty="0" smtClean="0">
                <a:latin typeface="Georgia" pitchFamily="18" charset="0"/>
              </a:rPr>
              <a:t>е, </a:t>
            </a:r>
            <a:r>
              <a:rPr lang="ru-RU" sz="2400" i="1" u="sng" dirty="0" smtClean="0">
                <a:latin typeface="Georgia" pitchFamily="18" charset="0"/>
              </a:rPr>
              <a:t>м</a:t>
            </a:r>
            <a:r>
              <a:rPr lang="ru-RU" sz="2400" i="1" dirty="0" smtClean="0">
                <a:latin typeface="Georgia" pitchFamily="18" charset="0"/>
              </a:rPr>
              <a:t>о</a:t>
            </a:r>
            <a:r>
              <a:rPr lang="ru-RU" sz="2400" i="1" u="sng" dirty="0" smtClean="0">
                <a:latin typeface="Georgia" pitchFamily="18" charset="0"/>
              </a:rPr>
              <a:t>р</a:t>
            </a:r>
            <a:r>
              <a:rPr lang="ru-RU" sz="2400" i="1" dirty="0" smtClean="0">
                <a:latin typeface="Georgia" pitchFamily="18" charset="0"/>
              </a:rPr>
              <a:t>е</a:t>
            </a:r>
            <a:r>
              <a:rPr lang="ru-RU" sz="2400" i="1" u="sng" dirty="0" smtClean="0">
                <a:latin typeface="Georgia" pitchFamily="18" charset="0"/>
              </a:rPr>
              <a:t>,</a:t>
            </a: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i="1" u="sng" dirty="0" smtClean="0">
                <a:latin typeface="Georgia" pitchFamily="18" charset="0"/>
              </a:rPr>
              <a:t>к</a:t>
            </a:r>
            <a:r>
              <a:rPr lang="ru-RU" sz="2400" i="1" dirty="0" smtClean="0">
                <a:latin typeface="Georgia" pitchFamily="18" charset="0"/>
              </a:rPr>
              <a:t>о</a:t>
            </a:r>
            <a:r>
              <a:rPr lang="ru-RU" sz="2400" i="1" u="sng" dirty="0" smtClean="0">
                <a:latin typeface="Georgia" pitchFamily="18" charset="0"/>
              </a:rPr>
              <a:t>р</a:t>
            </a:r>
            <a:r>
              <a:rPr lang="ru-RU" sz="2400" i="1" dirty="0" smtClean="0">
                <a:latin typeface="Georgia" pitchFamily="18" charset="0"/>
              </a:rPr>
              <a:t>а</a:t>
            </a:r>
            <a:r>
              <a:rPr lang="ru-RU" sz="2400" i="1" u="sng" dirty="0" smtClean="0">
                <a:latin typeface="Georgia" pitchFamily="18" charset="0"/>
              </a:rPr>
              <a:t>б</a:t>
            </a:r>
            <a:r>
              <a:rPr lang="ru-RU" sz="2400" i="1" dirty="0" smtClean="0">
                <a:latin typeface="Georgia" pitchFamily="18" charset="0"/>
              </a:rPr>
              <a:t>л</a:t>
            </a:r>
            <a:r>
              <a:rPr lang="ru-RU" sz="2400" i="1" u="sng" dirty="0" smtClean="0">
                <a:latin typeface="Georgia" pitchFamily="18" charset="0"/>
              </a:rPr>
              <a:t>ь</a:t>
            </a:r>
            <a:r>
              <a:rPr lang="ru-RU" sz="2400" i="1" dirty="0" smtClean="0">
                <a:latin typeface="Georgia" pitchFamily="18" charset="0"/>
              </a:rPr>
              <a:t>. </a:t>
            </a: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О, О, О.</a:t>
            </a:r>
          </a:p>
          <a:p>
            <a:r>
              <a:rPr lang="ru-RU" sz="2400" i="1" dirty="0" smtClean="0">
                <a:latin typeface="Georgia" pitchFamily="18" charset="0"/>
              </a:rPr>
              <a:t>Сильный ветер </a:t>
            </a:r>
            <a:r>
              <a:rPr lang="ru-RU" sz="2400" i="1" u="sng" dirty="0" smtClean="0">
                <a:latin typeface="Georgia" pitchFamily="18" charset="0"/>
              </a:rPr>
              <a:t>сорвал</a:t>
            </a:r>
            <a:r>
              <a:rPr lang="ru-RU" sz="2400" i="1" dirty="0" smtClean="0">
                <a:latin typeface="Georgia" pitchFamily="18" charset="0"/>
              </a:rPr>
              <a:t> листья с деревьев и </a:t>
            </a:r>
            <a:r>
              <a:rPr lang="ru-RU" sz="2400" i="1" u="sng" dirty="0" smtClean="0">
                <a:latin typeface="Georgia" pitchFamily="18" charset="0"/>
              </a:rPr>
              <a:t>разметал</a:t>
            </a:r>
            <a:r>
              <a:rPr lang="ru-RU" sz="2400" i="1" dirty="0" smtClean="0">
                <a:latin typeface="Georgia" pitchFamily="18" charset="0"/>
              </a:rPr>
              <a:t> </a:t>
            </a:r>
          </a:p>
          <a:p>
            <a:r>
              <a:rPr lang="ru-RU" sz="2400" i="1" dirty="0" smtClean="0">
                <a:latin typeface="Georgia" pitchFamily="18" charset="0"/>
              </a:rPr>
              <a:t>их по дороге. </a:t>
            </a: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О и О. </a:t>
            </a:r>
          </a:p>
          <a:p>
            <a:pPr>
              <a:buFont typeface="Arial" pitchFamily="34" charset="0"/>
              <a:buChar char="•"/>
            </a:pPr>
            <a:endParaRPr lang="ru-RU" sz="2800" i="1" dirty="0" smtClean="0">
              <a:latin typeface="Georgia" pitchFamily="18" charset="0"/>
            </a:endParaRPr>
          </a:p>
        </p:txBody>
      </p:sp>
      <p:pic>
        <p:nvPicPr>
          <p:cNvPr id="3074" name="Picture 2" descr="http://pandia.ru/text/79/296/images/image002_2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000108"/>
            <a:ext cx="4000528" cy="27829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3076" name="Picture 4" descr="http://5klass.net/datas/russkij-jazyk/Odnorodnye-chleny-russkij-jazyk/0006-006-Odnorodnye-chleny-russkij-jazy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1785926"/>
            <a:ext cx="2892627" cy="20002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929190" y="1000108"/>
            <a:ext cx="37737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  <a:latin typeface="Georgia" pitchFamily="18" charset="0"/>
              </a:rPr>
              <a:t>Знаки препинания </a:t>
            </a:r>
          </a:p>
          <a:p>
            <a:pPr algn="ctr"/>
            <a:r>
              <a:rPr lang="ru-RU" sz="2400" i="1" dirty="0" smtClean="0">
                <a:solidFill>
                  <a:srgbClr val="C00000"/>
                </a:solidFill>
                <a:latin typeface="Georgia" pitchFamily="18" charset="0"/>
              </a:rPr>
              <a:t>при обобщающих словах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357422" y="6215082"/>
            <a:ext cx="100013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357950" y="6215082"/>
            <a:ext cx="142876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001024" y="5857892"/>
            <a:ext cx="928694" cy="857256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582594"/>
          </a:xfrm>
        </p:spPr>
        <p:txBody>
          <a:bodyPr/>
          <a:lstStyle/>
          <a:p>
            <a:r>
              <a:rPr lang="ru-RU" sz="3200" dirty="0" smtClean="0">
                <a:solidFill>
                  <a:srgbClr val="00B050"/>
                </a:solidFill>
                <a:latin typeface="Georgia" pitchFamily="18" charset="0"/>
              </a:rPr>
              <a:t>Предложения с прямой речью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786190"/>
            <a:ext cx="87868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</a:rPr>
              <a:t>Как поработать: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Запиши правильно предложение. 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Составь схему.</a:t>
            </a:r>
          </a:p>
          <a:p>
            <a:pPr>
              <a:buFont typeface="Arial" pitchFamily="34" charset="0"/>
              <a:buChar char="•"/>
            </a:pPr>
            <a:endParaRPr lang="ru-RU" sz="2800" i="1" dirty="0" smtClean="0">
              <a:latin typeface="Georgia" pitchFamily="18" charset="0"/>
            </a:endParaRPr>
          </a:p>
          <a:p>
            <a:r>
              <a:rPr lang="ru-RU" sz="2800" i="1" dirty="0" smtClean="0">
                <a:latin typeface="Georgia" pitchFamily="18" charset="0"/>
              </a:rPr>
              <a:t>«А кем ты будешь на карнавале?»– спросил Мишка.  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«П ?» - а. </a:t>
            </a:r>
          </a:p>
          <a:p>
            <a:pPr>
              <a:buFont typeface="Arial" pitchFamily="34" charset="0"/>
              <a:buChar char="•"/>
            </a:pPr>
            <a:endParaRPr lang="ru-RU" sz="2800" i="1" dirty="0" smtClean="0">
              <a:latin typeface="Georgia" pitchFamily="18" charset="0"/>
            </a:endParaRPr>
          </a:p>
        </p:txBody>
      </p:sp>
      <p:pic>
        <p:nvPicPr>
          <p:cNvPr id="2052" name="Picture 4" descr="http://www.funlib.ru/cimg/2014/102006/204878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928670"/>
            <a:ext cx="3668438" cy="271464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2054" name="Picture 6" descr="http://www.funlib.ru/cimg/2014/102006/205112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857232"/>
            <a:ext cx="2428892" cy="374743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001024" y="5857892"/>
            <a:ext cx="928694" cy="857256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725470"/>
          </a:xfrm>
        </p:spPr>
        <p:txBody>
          <a:bodyPr/>
          <a:lstStyle/>
          <a:p>
            <a:r>
              <a:rPr lang="ru-RU" sz="3600" dirty="0" smtClean="0">
                <a:solidFill>
                  <a:srgbClr val="0070C0"/>
                </a:solidFill>
                <a:latin typeface="Georgia" pitchFamily="18" charset="0"/>
              </a:rPr>
              <a:t>Знаки препинания при обращении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33794" name="Picture 2" descr="https://fs00.infourok.ru/images/doc/104/122945/img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714488"/>
            <a:ext cx="5643602" cy="21829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57158" y="785794"/>
            <a:ext cx="77123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Обращение</a:t>
            </a: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 – это слово или сочетание слов,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называющее лицо, к которому обращаются с речью.</a:t>
            </a:r>
            <a:endParaRPr lang="ru-RU" sz="24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3929066"/>
            <a:ext cx="864403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Как поработать: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Запиши правильно предложение. </a:t>
            </a:r>
            <a:r>
              <a:rPr lang="ru-RU" sz="2600" i="1" dirty="0" smtClean="0">
                <a:latin typeface="Georgia" pitchFamily="18" charset="0"/>
              </a:rPr>
              <a:t>Помни: обращение не является членом предложения</a:t>
            </a:r>
            <a:r>
              <a:rPr lang="ru-RU" sz="2800" i="1" dirty="0" smtClean="0">
                <a:latin typeface="Georgia" pitchFamily="18" charset="0"/>
              </a:rPr>
              <a:t>, </a:t>
            </a:r>
            <a:r>
              <a:rPr lang="ru-RU" sz="2600" i="1" dirty="0" smtClean="0">
                <a:latin typeface="Georgia" pitchFamily="18" charset="0"/>
              </a:rPr>
              <a:t>поэтому его не подчеркивают. 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Начерти схему.</a:t>
            </a:r>
          </a:p>
          <a:p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Ребята, </a:t>
            </a:r>
            <a:r>
              <a:rPr lang="ru-RU" sz="2800" i="1" dirty="0" smtClean="0">
                <a:latin typeface="Georgia" pitchFamily="18" charset="0"/>
              </a:rPr>
              <a:t>берегите природу! </a:t>
            </a:r>
            <a:r>
              <a:rPr lang="ru-RU" sz="2800" dirty="0" smtClean="0">
                <a:latin typeface="Georgia" pitchFamily="18" charset="0"/>
              </a:rPr>
              <a:t>[    , </a:t>
            </a:r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  <a:t>      </a:t>
            </a:r>
            <a:r>
              <a:rPr lang="ru-RU" sz="2800" dirty="0" smtClean="0">
                <a:latin typeface="Georgia" pitchFamily="18" charset="0"/>
              </a:rPr>
              <a:t>]</a:t>
            </a:r>
          </a:p>
        </p:txBody>
      </p:sp>
      <p:sp>
        <p:nvSpPr>
          <p:cNvPr id="6" name="Овал 5"/>
          <p:cNvSpPr/>
          <p:nvPr/>
        </p:nvSpPr>
        <p:spPr>
          <a:xfrm>
            <a:off x="5143504" y="6143644"/>
            <a:ext cx="285752" cy="2857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001024" y="5857892"/>
            <a:ext cx="928694" cy="857256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186766" cy="511156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  <a:t>Фонетический разбор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500042"/>
            <a:ext cx="4429156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Запиши слово. Выдели слоги.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Поставь ударение.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Запиши транскрипцию.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Помни: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в транскрипции  пишем не буквы, а звуки, поэтому произнеси слово и послушай его звучание!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Столбиком выписывай каждый звук и давай ему характеристику: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а)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С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огласный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звук: твердый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/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мягкий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(парный/непарный по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твёрдости-мягкости?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).Укажи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пару.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звонкий/глухой</a:t>
            </a:r>
            <a:r>
              <a:rPr lang="ru-RU" sz="2200" dirty="0" smtClean="0"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(парный/непарный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по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звонкости-глухости?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). 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У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кажи пару. Запиши, какой буквой обозначен звук в слове.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б)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Г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ласный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: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ударный</a:t>
            </a:r>
            <a:r>
              <a:rPr lang="ru-RU" sz="2200" dirty="0" smtClean="0">
                <a:latin typeface="Times New Roman" pitchFamily="18" charset="0"/>
                <a:ea typeface="PMingLiU"/>
                <a:cs typeface="Times New Roman" pitchFamily="18" charset="0"/>
              </a:rPr>
              <a:t>/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безударный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запиши, какой буквой обозначен звук в слове.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64305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hangingPunct="0"/>
            <a:r>
              <a:rPr lang="ru-RU" sz="2000" dirty="0" smtClean="0">
                <a:latin typeface="Times New Roman" pitchFamily="18" charset="0"/>
                <a:ea typeface="PMingLiU"/>
                <a:cs typeface="Times New Roman" pitchFamily="18" charset="0"/>
              </a:rPr>
              <a:t>Выписываем с новой строки слово, записываем количество слогов, букв, звуков. </a:t>
            </a:r>
          </a:p>
        </p:txBody>
      </p:sp>
      <p:pic>
        <p:nvPicPr>
          <p:cNvPr id="7" name="Рисунок 6" descr="http://22moviepars.com/pics/57ab43270558d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642918"/>
            <a:ext cx="478634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43438" y="2571744"/>
            <a:ext cx="42862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buFontTx/>
              <a:buChar char="•"/>
            </a:pP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Образец: </a:t>
            </a:r>
            <a:r>
              <a:rPr lang="ru-RU" sz="2200" b="1" i="1" dirty="0" smtClean="0">
                <a:latin typeface="Times New Roman" pitchFamily="18" charset="0"/>
                <a:ea typeface="PMingLiU"/>
                <a:cs typeface="Times New Roman" pitchFamily="18" charset="0"/>
              </a:rPr>
              <a:t>Река, </a:t>
            </a:r>
            <a:r>
              <a:rPr lang="ru-RU" sz="2200" b="1" i="1" dirty="0" err="1" smtClean="0">
                <a:latin typeface="Times New Roman" pitchFamily="18" charset="0"/>
                <a:ea typeface="PMingLiU"/>
                <a:cs typeface="Times New Roman" pitchFamily="18" charset="0"/>
              </a:rPr>
              <a:t>ре-ка</a:t>
            </a:r>
            <a:r>
              <a:rPr lang="ru-RU" sz="2200" b="1" i="1" dirty="0" smtClean="0">
                <a:latin typeface="Times New Roman" pitchFamily="18" charset="0"/>
                <a:ea typeface="PMingLiU"/>
                <a:cs typeface="Times New Roman" pitchFamily="18" charset="0"/>
              </a:rPr>
              <a:t>,  [</a:t>
            </a:r>
            <a:r>
              <a:rPr lang="ru-RU" sz="2200" b="1" i="1" dirty="0" err="1" smtClean="0">
                <a:latin typeface="Times New Roman" pitchFamily="18" charset="0"/>
                <a:ea typeface="PMingLiU"/>
                <a:cs typeface="Times New Roman" pitchFamily="18" charset="0"/>
              </a:rPr>
              <a:t>р'ика</a:t>
            </a:r>
            <a:r>
              <a:rPr lang="ru-RU" sz="2200" b="1" i="1" dirty="0" smtClean="0">
                <a:latin typeface="Times New Roman" pitchFamily="18" charset="0"/>
                <a:ea typeface="PMingLiU"/>
                <a:cs typeface="Times New Roman" pitchFamily="18" charset="0"/>
              </a:rPr>
              <a:t>]:</a:t>
            </a:r>
            <a:endParaRPr lang="ru-RU" sz="2200" b="1" i="1" dirty="0" smtClean="0">
              <a:latin typeface="Arial" pitchFamily="34" charset="0"/>
            </a:endParaRPr>
          </a:p>
          <a:p>
            <a:pPr lvl="0" algn="just" eaLnBrk="0" hangingPunct="0"/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[</a:t>
            </a:r>
            <a:r>
              <a:rPr lang="ru-RU" sz="2200" i="1" dirty="0" err="1" smtClean="0">
                <a:solidFill>
                  <a:srgbClr val="00206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р</a:t>
            </a: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'] </a:t>
            </a:r>
            <a:r>
              <a:rPr lang="ru-RU" sz="2200" i="1" dirty="0" smtClean="0">
                <a:solidFill>
                  <a:srgbClr val="002060"/>
                </a:solidFill>
                <a:latin typeface="Calibri"/>
                <a:ea typeface="PMingLiU"/>
                <a:cs typeface="Times New Roman" pitchFamily="18" charset="0"/>
              </a:rPr>
              <a:t>–</a:t>
            </a: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 согласный, мягкий парный ([</a:t>
            </a:r>
            <a:r>
              <a:rPr lang="ru-RU" sz="2200" i="1" dirty="0" err="1" smtClean="0">
                <a:solidFill>
                  <a:srgbClr val="00206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р</a:t>
            </a: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]), звонкий, непарный, буква </a:t>
            </a:r>
            <a:r>
              <a:rPr lang="ru-RU" sz="2200" i="1" dirty="0" smtClean="0">
                <a:solidFill>
                  <a:srgbClr val="002060"/>
                </a:solidFill>
                <a:latin typeface="Calibri"/>
                <a:ea typeface="PMingLiU"/>
                <a:cs typeface="Times New Roman" pitchFamily="18" charset="0"/>
              </a:rPr>
              <a:t>«</a:t>
            </a:r>
            <a:r>
              <a:rPr lang="ru-RU" sz="2200" i="1" dirty="0" err="1" smtClean="0">
                <a:solidFill>
                  <a:srgbClr val="00206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р</a:t>
            </a:r>
            <a:r>
              <a:rPr lang="ru-RU" sz="2200" i="1" dirty="0" smtClean="0">
                <a:solidFill>
                  <a:srgbClr val="002060"/>
                </a:solidFill>
                <a:latin typeface="Calibri"/>
                <a:ea typeface="PMingLiU"/>
                <a:cs typeface="Times New Roman" pitchFamily="18" charset="0"/>
              </a:rPr>
              <a:t>»</a:t>
            </a: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;</a:t>
            </a:r>
            <a:endParaRPr lang="ru-RU" sz="2200" i="1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just" eaLnBrk="0" hangingPunct="0"/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[и] </a:t>
            </a:r>
            <a:r>
              <a:rPr lang="ru-RU" sz="2200" i="1" dirty="0" smtClean="0">
                <a:solidFill>
                  <a:srgbClr val="002060"/>
                </a:solidFill>
                <a:latin typeface="Calibri"/>
                <a:ea typeface="PMingLiU"/>
                <a:cs typeface="Times New Roman" pitchFamily="18" charset="0"/>
              </a:rPr>
              <a:t>–</a:t>
            </a: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гласный, безударный, буква </a:t>
            </a:r>
            <a:r>
              <a:rPr lang="ru-RU" sz="2200" i="1" dirty="0" smtClean="0">
                <a:solidFill>
                  <a:srgbClr val="002060"/>
                </a:solidFill>
                <a:latin typeface="Calibri"/>
                <a:ea typeface="PMingLiU"/>
                <a:cs typeface="Times New Roman" pitchFamily="18" charset="0"/>
              </a:rPr>
              <a:t>«</a:t>
            </a: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е</a:t>
            </a:r>
            <a:r>
              <a:rPr lang="ru-RU" sz="2200" i="1" dirty="0" smtClean="0">
                <a:solidFill>
                  <a:srgbClr val="002060"/>
                </a:solidFill>
                <a:latin typeface="Calibri"/>
                <a:ea typeface="PMingLiU"/>
                <a:cs typeface="Times New Roman" pitchFamily="18" charset="0"/>
              </a:rPr>
              <a:t>»</a:t>
            </a: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;</a:t>
            </a:r>
            <a:endParaRPr lang="ru-RU" sz="2200" i="1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just" eaLnBrk="0" hangingPunct="0"/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[к]</a:t>
            </a:r>
            <a:r>
              <a:rPr lang="ru-RU" sz="2200" i="1" dirty="0" smtClean="0">
                <a:solidFill>
                  <a:srgbClr val="002060"/>
                </a:solidFill>
                <a:latin typeface="Calibri"/>
                <a:ea typeface="PMingLiU"/>
                <a:cs typeface="Times New Roman" pitchFamily="18" charset="0"/>
              </a:rPr>
              <a:t>–</a:t>
            </a: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согласный, твёрдый парный ([к']), глухой парный ([г]), буква </a:t>
            </a:r>
            <a:r>
              <a:rPr lang="ru-RU" sz="2200" i="1" dirty="0" smtClean="0">
                <a:solidFill>
                  <a:srgbClr val="002060"/>
                </a:solidFill>
                <a:latin typeface="Calibri"/>
                <a:ea typeface="PMingLiU"/>
                <a:cs typeface="Times New Roman" pitchFamily="18" charset="0"/>
              </a:rPr>
              <a:t>«</a:t>
            </a: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к</a:t>
            </a:r>
            <a:r>
              <a:rPr lang="ru-RU" sz="2200" i="1" dirty="0" smtClean="0">
                <a:solidFill>
                  <a:srgbClr val="002060"/>
                </a:solidFill>
                <a:latin typeface="Calibri"/>
                <a:ea typeface="PMingLiU"/>
                <a:cs typeface="Times New Roman" pitchFamily="18" charset="0"/>
              </a:rPr>
              <a:t>»</a:t>
            </a: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;</a:t>
            </a:r>
            <a:endParaRPr lang="ru-RU" sz="2200" i="1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just" eaLnBrk="0" hangingPunct="0"/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[а] </a:t>
            </a:r>
            <a:r>
              <a:rPr lang="ru-RU" sz="2200" i="1" dirty="0" smtClean="0">
                <a:solidFill>
                  <a:srgbClr val="002060"/>
                </a:solidFill>
                <a:latin typeface="Calibri"/>
                <a:ea typeface="PMingLiU"/>
                <a:cs typeface="Times New Roman" pitchFamily="18" charset="0"/>
              </a:rPr>
              <a:t>–</a:t>
            </a: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гласный, ударный, буква </a:t>
            </a:r>
            <a:r>
              <a:rPr lang="ru-RU" sz="2200" i="1" dirty="0" smtClean="0">
                <a:solidFill>
                  <a:srgbClr val="002060"/>
                </a:solidFill>
                <a:latin typeface="Calibri"/>
                <a:ea typeface="PMingLiU"/>
                <a:cs typeface="Times New Roman" pitchFamily="18" charset="0"/>
              </a:rPr>
              <a:t>«</a:t>
            </a: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а</a:t>
            </a:r>
            <a:r>
              <a:rPr lang="ru-RU" sz="2200" i="1" dirty="0" smtClean="0">
                <a:solidFill>
                  <a:srgbClr val="002060"/>
                </a:solidFill>
                <a:latin typeface="Calibri"/>
                <a:ea typeface="PMingLiU"/>
                <a:cs typeface="Times New Roman" pitchFamily="18" charset="0"/>
              </a:rPr>
              <a:t>»</a:t>
            </a: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;</a:t>
            </a:r>
            <a:endParaRPr lang="ru-RU" sz="2200" i="1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just" eaLnBrk="0" hangingPunct="0"/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Река </a:t>
            </a:r>
            <a:r>
              <a:rPr lang="ru-RU" sz="2200" i="1" dirty="0" smtClean="0">
                <a:solidFill>
                  <a:srgbClr val="002060"/>
                </a:solidFill>
                <a:latin typeface="Calibri"/>
                <a:ea typeface="PMingLiU"/>
                <a:cs typeface="Times New Roman" pitchFamily="18" charset="0"/>
              </a:rPr>
              <a:t>–</a:t>
            </a: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 2 слога, 4 буквы, </a:t>
            </a:r>
          </a:p>
          <a:p>
            <a:pPr lvl="0" algn="just" eaLnBrk="0" hangingPunct="0"/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4 звука.</a:t>
            </a:r>
            <a:endParaRPr lang="ru-RU" sz="2200" i="1" dirty="0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072462" y="6000744"/>
            <a:ext cx="928694" cy="857256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186766" cy="511156"/>
          </a:xfrm>
        </p:spPr>
        <p:txBody>
          <a:bodyPr/>
          <a:lstStyle/>
          <a:p>
            <a:r>
              <a:rPr lang="ru-RU" sz="3200" dirty="0" smtClean="0">
                <a:solidFill>
                  <a:srgbClr val="00B050"/>
                </a:solidFill>
                <a:latin typeface="Georgia" pitchFamily="18" charset="0"/>
              </a:rPr>
              <a:t>Разбор по членам предложения</a:t>
            </a:r>
            <a:endParaRPr lang="ru-RU" sz="3200" dirty="0">
              <a:solidFill>
                <a:srgbClr val="00B05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571481"/>
          <a:ext cx="8858311" cy="5120632"/>
        </p:xfrm>
        <a:graphic>
          <a:graphicData uri="http://schemas.openxmlformats.org/drawingml/2006/table">
            <a:tbl>
              <a:tblPr/>
              <a:tblGrid>
                <a:gridCol w="1643074"/>
                <a:gridCol w="1342967"/>
                <a:gridCol w="1416379"/>
                <a:gridCol w="1416379"/>
                <a:gridCol w="1396439"/>
                <a:gridCol w="1643073"/>
              </a:tblGrid>
              <a:tr h="24750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       Члены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/>
                          <a:ea typeface="Times New Roman"/>
                        </a:rPr>
                        <a:t>предло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/>
                          <a:ea typeface="Times New Roman"/>
                        </a:rPr>
                        <a:t>жения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  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Признаки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Главные</a:t>
                      </a:r>
                      <a:endParaRPr lang="ru-RU" sz="16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Второстепенные</a:t>
                      </a:r>
                      <a:endParaRPr lang="ru-RU" sz="16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2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Подлежащее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Сказуемое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Дополнение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Определение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Обстоятельство 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Что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обозначают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О ком, о чём говорится в предложении</a:t>
                      </a: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Действие предмета, его состояние, чувства</a:t>
                      </a: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На какой предмет или явление направлено действие</a:t>
                      </a: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Признак предмета</a:t>
                      </a: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Как, когда, где по какой причине совершается действие</a:t>
                      </a: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82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Вопросы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кто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?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что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?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что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делает?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что делал?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что будет делать?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каков?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кого? чего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?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кому? чему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?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кого? что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?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кем? чем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?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о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ком? о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чём?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какой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?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какое?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какая?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какие?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чей?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где? куда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?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когда?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откуда?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почему?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зачем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? как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?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3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Как подчёркиваются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5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Чем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выражены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сущ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.,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местоим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., сочетанием слов</a:t>
                      </a: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глаголом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 прил., сущ.</a:t>
                      </a: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сущ.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мест.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прил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., сущ.</a:t>
                      </a: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Сущ.,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наречием</a:t>
                      </a:r>
                    </a:p>
                  </a:txBody>
                  <a:tcPr marL="44156" marR="44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0" name="Прямая соединительная линия 19"/>
          <p:cNvCxnSpPr/>
          <p:nvPr/>
        </p:nvCxnSpPr>
        <p:spPr>
          <a:xfrm>
            <a:off x="2000232" y="4429132"/>
            <a:ext cx="100013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286116" y="4357694"/>
            <a:ext cx="100013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286116" y="4500570"/>
            <a:ext cx="100013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714876" y="4429132"/>
            <a:ext cx="1071570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7572396" y="4429132"/>
            <a:ext cx="1357322" cy="1588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олилиния 51"/>
          <p:cNvSpPr/>
          <p:nvPr/>
        </p:nvSpPr>
        <p:spPr>
          <a:xfrm>
            <a:off x="6072198" y="4359605"/>
            <a:ext cx="1214446" cy="69527"/>
          </a:xfrm>
          <a:custGeom>
            <a:avLst/>
            <a:gdLst>
              <a:gd name="connsiteX0" fmla="*/ 0 w 1198455"/>
              <a:gd name="connsiteY0" fmla="*/ 136195 h 196835"/>
              <a:gd name="connsiteX1" fmla="*/ 21772 w 1198455"/>
              <a:gd name="connsiteY1" fmla="*/ 70881 h 196835"/>
              <a:gd name="connsiteX2" fmla="*/ 43543 w 1198455"/>
              <a:gd name="connsiteY2" fmla="*/ 49109 h 196835"/>
              <a:gd name="connsiteX3" fmla="*/ 65314 w 1198455"/>
              <a:gd name="connsiteY3" fmla="*/ 16452 h 196835"/>
              <a:gd name="connsiteX4" fmla="*/ 185057 w 1198455"/>
              <a:gd name="connsiteY4" fmla="*/ 27338 h 196835"/>
              <a:gd name="connsiteX5" fmla="*/ 206829 w 1198455"/>
              <a:gd name="connsiteY5" fmla="*/ 92652 h 196835"/>
              <a:gd name="connsiteX6" fmla="*/ 228600 w 1198455"/>
              <a:gd name="connsiteY6" fmla="*/ 157966 h 196835"/>
              <a:gd name="connsiteX7" fmla="*/ 293914 w 1198455"/>
              <a:gd name="connsiteY7" fmla="*/ 179738 h 196835"/>
              <a:gd name="connsiteX8" fmla="*/ 359229 w 1198455"/>
              <a:gd name="connsiteY8" fmla="*/ 168852 h 196835"/>
              <a:gd name="connsiteX9" fmla="*/ 402772 w 1198455"/>
              <a:gd name="connsiteY9" fmla="*/ 59995 h 196835"/>
              <a:gd name="connsiteX10" fmla="*/ 435429 w 1198455"/>
              <a:gd name="connsiteY10" fmla="*/ 5566 h 196835"/>
              <a:gd name="connsiteX11" fmla="*/ 511629 w 1198455"/>
              <a:gd name="connsiteY11" fmla="*/ 27338 h 196835"/>
              <a:gd name="connsiteX12" fmla="*/ 544286 w 1198455"/>
              <a:gd name="connsiteY12" fmla="*/ 38224 h 196835"/>
              <a:gd name="connsiteX13" fmla="*/ 566057 w 1198455"/>
              <a:gd name="connsiteY13" fmla="*/ 70881 h 196835"/>
              <a:gd name="connsiteX14" fmla="*/ 609600 w 1198455"/>
              <a:gd name="connsiteY14" fmla="*/ 190624 h 196835"/>
              <a:gd name="connsiteX15" fmla="*/ 707572 w 1198455"/>
              <a:gd name="connsiteY15" fmla="*/ 179738 h 196835"/>
              <a:gd name="connsiteX16" fmla="*/ 740229 w 1198455"/>
              <a:gd name="connsiteY16" fmla="*/ 125309 h 196835"/>
              <a:gd name="connsiteX17" fmla="*/ 762000 w 1198455"/>
              <a:gd name="connsiteY17" fmla="*/ 27338 h 196835"/>
              <a:gd name="connsiteX18" fmla="*/ 783772 w 1198455"/>
              <a:gd name="connsiteY18" fmla="*/ 5566 h 196835"/>
              <a:gd name="connsiteX19" fmla="*/ 816429 w 1198455"/>
              <a:gd name="connsiteY19" fmla="*/ 16452 h 196835"/>
              <a:gd name="connsiteX20" fmla="*/ 870857 w 1198455"/>
              <a:gd name="connsiteY20" fmla="*/ 27338 h 196835"/>
              <a:gd name="connsiteX21" fmla="*/ 892629 w 1198455"/>
              <a:gd name="connsiteY21" fmla="*/ 49109 h 196835"/>
              <a:gd name="connsiteX22" fmla="*/ 936172 w 1198455"/>
              <a:gd name="connsiteY22" fmla="*/ 179738 h 196835"/>
              <a:gd name="connsiteX23" fmla="*/ 1001486 w 1198455"/>
              <a:gd name="connsiteY23" fmla="*/ 168852 h 196835"/>
              <a:gd name="connsiteX24" fmla="*/ 1034143 w 1198455"/>
              <a:gd name="connsiteY24" fmla="*/ 147081 h 196835"/>
              <a:gd name="connsiteX25" fmla="*/ 1077686 w 1198455"/>
              <a:gd name="connsiteY25" fmla="*/ 92652 h 196835"/>
              <a:gd name="connsiteX26" fmla="*/ 1088572 w 1198455"/>
              <a:gd name="connsiteY26" fmla="*/ 27338 h 196835"/>
              <a:gd name="connsiteX27" fmla="*/ 1164772 w 1198455"/>
              <a:gd name="connsiteY27" fmla="*/ 59995 h 196835"/>
              <a:gd name="connsiteX28" fmla="*/ 1186543 w 1198455"/>
              <a:gd name="connsiteY28" fmla="*/ 92652 h 196835"/>
              <a:gd name="connsiteX29" fmla="*/ 1197429 w 1198455"/>
              <a:gd name="connsiteY29" fmla="*/ 190624 h 19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98455" h="196835">
                <a:moveTo>
                  <a:pt x="0" y="136195"/>
                </a:moveTo>
                <a:lnTo>
                  <a:pt x="21772" y="70881"/>
                </a:lnTo>
                <a:cubicBezTo>
                  <a:pt x="25018" y="61145"/>
                  <a:pt x="37132" y="57123"/>
                  <a:pt x="43543" y="49109"/>
                </a:cubicBezTo>
                <a:cubicBezTo>
                  <a:pt x="51716" y="38893"/>
                  <a:pt x="58057" y="27338"/>
                  <a:pt x="65314" y="16452"/>
                </a:cubicBezTo>
                <a:lnTo>
                  <a:pt x="185057" y="27338"/>
                </a:lnTo>
                <a:cubicBezTo>
                  <a:pt x="205263" y="38218"/>
                  <a:pt x="199572" y="70881"/>
                  <a:pt x="206829" y="92652"/>
                </a:cubicBezTo>
                <a:lnTo>
                  <a:pt x="228600" y="157966"/>
                </a:lnTo>
                <a:cubicBezTo>
                  <a:pt x="235857" y="179737"/>
                  <a:pt x="293914" y="179738"/>
                  <a:pt x="293914" y="179738"/>
                </a:cubicBezTo>
                <a:cubicBezTo>
                  <a:pt x="315686" y="176109"/>
                  <a:pt x="339059" y="177816"/>
                  <a:pt x="359229" y="168852"/>
                </a:cubicBezTo>
                <a:cubicBezTo>
                  <a:pt x="407274" y="147499"/>
                  <a:pt x="394300" y="102357"/>
                  <a:pt x="402772" y="59995"/>
                </a:cubicBezTo>
                <a:cubicBezTo>
                  <a:pt x="409838" y="24666"/>
                  <a:pt x="411862" y="29133"/>
                  <a:pt x="435429" y="5566"/>
                </a:cubicBezTo>
                <a:cubicBezTo>
                  <a:pt x="513729" y="31667"/>
                  <a:pt x="415948" y="0"/>
                  <a:pt x="511629" y="27338"/>
                </a:cubicBezTo>
                <a:cubicBezTo>
                  <a:pt x="522662" y="30490"/>
                  <a:pt x="533400" y="34595"/>
                  <a:pt x="544286" y="38224"/>
                </a:cubicBezTo>
                <a:cubicBezTo>
                  <a:pt x="551543" y="49110"/>
                  <a:pt x="563115" y="58133"/>
                  <a:pt x="566057" y="70881"/>
                </a:cubicBezTo>
                <a:cubicBezTo>
                  <a:pt x="595123" y="196835"/>
                  <a:pt x="536986" y="166419"/>
                  <a:pt x="609600" y="190624"/>
                </a:cubicBezTo>
                <a:cubicBezTo>
                  <a:pt x="642257" y="186995"/>
                  <a:pt x="675872" y="188384"/>
                  <a:pt x="707572" y="179738"/>
                </a:cubicBezTo>
                <a:cubicBezTo>
                  <a:pt x="728234" y="174103"/>
                  <a:pt x="736409" y="140589"/>
                  <a:pt x="740229" y="125309"/>
                </a:cubicBezTo>
                <a:cubicBezTo>
                  <a:pt x="741948" y="118433"/>
                  <a:pt x="756411" y="38516"/>
                  <a:pt x="762000" y="27338"/>
                </a:cubicBezTo>
                <a:cubicBezTo>
                  <a:pt x="766590" y="18158"/>
                  <a:pt x="776515" y="12823"/>
                  <a:pt x="783772" y="5566"/>
                </a:cubicBezTo>
                <a:cubicBezTo>
                  <a:pt x="794658" y="9195"/>
                  <a:pt x="805297" y="13669"/>
                  <a:pt x="816429" y="16452"/>
                </a:cubicBezTo>
                <a:cubicBezTo>
                  <a:pt x="834379" y="20940"/>
                  <a:pt x="853851" y="20050"/>
                  <a:pt x="870857" y="27338"/>
                </a:cubicBezTo>
                <a:cubicBezTo>
                  <a:pt x="880290" y="31381"/>
                  <a:pt x="885372" y="41852"/>
                  <a:pt x="892629" y="49109"/>
                </a:cubicBezTo>
                <a:cubicBezTo>
                  <a:pt x="897072" y="97990"/>
                  <a:pt x="867633" y="179738"/>
                  <a:pt x="936172" y="179738"/>
                </a:cubicBezTo>
                <a:cubicBezTo>
                  <a:pt x="958244" y="179738"/>
                  <a:pt x="979715" y="172481"/>
                  <a:pt x="1001486" y="168852"/>
                </a:cubicBezTo>
                <a:cubicBezTo>
                  <a:pt x="1012372" y="161595"/>
                  <a:pt x="1023927" y="155254"/>
                  <a:pt x="1034143" y="147081"/>
                </a:cubicBezTo>
                <a:cubicBezTo>
                  <a:pt x="1056299" y="129356"/>
                  <a:pt x="1061522" y="116897"/>
                  <a:pt x="1077686" y="92652"/>
                </a:cubicBezTo>
                <a:cubicBezTo>
                  <a:pt x="1081315" y="70881"/>
                  <a:pt x="1072965" y="42945"/>
                  <a:pt x="1088572" y="27338"/>
                </a:cubicBezTo>
                <a:cubicBezTo>
                  <a:pt x="1102629" y="13281"/>
                  <a:pt x="1156550" y="54514"/>
                  <a:pt x="1164772" y="59995"/>
                </a:cubicBezTo>
                <a:cubicBezTo>
                  <a:pt x="1172029" y="70881"/>
                  <a:pt x="1182784" y="80121"/>
                  <a:pt x="1186543" y="92652"/>
                </a:cubicBezTo>
                <a:cubicBezTo>
                  <a:pt x="1198455" y="132360"/>
                  <a:pt x="1197429" y="155548"/>
                  <a:pt x="1197429" y="190624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0" y="5643578"/>
            <a:ext cx="7858180" cy="1851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сущ.         гл.                 сущ.   пр.    прил.       сущ.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Мы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собирали  грибы в  еловом  лесу.</a:t>
            </a:r>
            <a:endParaRPr lang="ru-RU" sz="2400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endParaRPr lang="ru-RU" dirty="0" smtClean="0">
              <a:latin typeface="Times New Roman"/>
              <a:ea typeface="Times New Roman"/>
            </a:endParaRPr>
          </a:p>
          <a:p>
            <a:endParaRPr lang="ru-RU" dirty="0" smtClean="0">
              <a:latin typeface="Times New Roman"/>
              <a:ea typeface="Times New Roman"/>
            </a:endParaRPr>
          </a:p>
          <a:p>
            <a:endParaRPr lang="ru-RU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142844" y="6357958"/>
            <a:ext cx="428628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42910" y="6429396"/>
            <a:ext cx="121444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642910" y="6357958"/>
            <a:ext cx="121444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2000232" y="6357958"/>
            <a:ext cx="785818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олилиния 64"/>
          <p:cNvSpPr/>
          <p:nvPr/>
        </p:nvSpPr>
        <p:spPr>
          <a:xfrm>
            <a:off x="3143240" y="6286520"/>
            <a:ext cx="928694" cy="71438"/>
          </a:xfrm>
          <a:custGeom>
            <a:avLst/>
            <a:gdLst>
              <a:gd name="connsiteX0" fmla="*/ 0 w 1198455"/>
              <a:gd name="connsiteY0" fmla="*/ 136195 h 196835"/>
              <a:gd name="connsiteX1" fmla="*/ 21772 w 1198455"/>
              <a:gd name="connsiteY1" fmla="*/ 70881 h 196835"/>
              <a:gd name="connsiteX2" fmla="*/ 43543 w 1198455"/>
              <a:gd name="connsiteY2" fmla="*/ 49109 h 196835"/>
              <a:gd name="connsiteX3" fmla="*/ 65314 w 1198455"/>
              <a:gd name="connsiteY3" fmla="*/ 16452 h 196835"/>
              <a:gd name="connsiteX4" fmla="*/ 185057 w 1198455"/>
              <a:gd name="connsiteY4" fmla="*/ 27338 h 196835"/>
              <a:gd name="connsiteX5" fmla="*/ 206829 w 1198455"/>
              <a:gd name="connsiteY5" fmla="*/ 92652 h 196835"/>
              <a:gd name="connsiteX6" fmla="*/ 228600 w 1198455"/>
              <a:gd name="connsiteY6" fmla="*/ 157966 h 196835"/>
              <a:gd name="connsiteX7" fmla="*/ 293914 w 1198455"/>
              <a:gd name="connsiteY7" fmla="*/ 179738 h 196835"/>
              <a:gd name="connsiteX8" fmla="*/ 359229 w 1198455"/>
              <a:gd name="connsiteY8" fmla="*/ 168852 h 196835"/>
              <a:gd name="connsiteX9" fmla="*/ 402772 w 1198455"/>
              <a:gd name="connsiteY9" fmla="*/ 59995 h 196835"/>
              <a:gd name="connsiteX10" fmla="*/ 435429 w 1198455"/>
              <a:gd name="connsiteY10" fmla="*/ 5566 h 196835"/>
              <a:gd name="connsiteX11" fmla="*/ 511629 w 1198455"/>
              <a:gd name="connsiteY11" fmla="*/ 27338 h 196835"/>
              <a:gd name="connsiteX12" fmla="*/ 544286 w 1198455"/>
              <a:gd name="connsiteY12" fmla="*/ 38224 h 196835"/>
              <a:gd name="connsiteX13" fmla="*/ 566057 w 1198455"/>
              <a:gd name="connsiteY13" fmla="*/ 70881 h 196835"/>
              <a:gd name="connsiteX14" fmla="*/ 609600 w 1198455"/>
              <a:gd name="connsiteY14" fmla="*/ 190624 h 196835"/>
              <a:gd name="connsiteX15" fmla="*/ 707572 w 1198455"/>
              <a:gd name="connsiteY15" fmla="*/ 179738 h 196835"/>
              <a:gd name="connsiteX16" fmla="*/ 740229 w 1198455"/>
              <a:gd name="connsiteY16" fmla="*/ 125309 h 196835"/>
              <a:gd name="connsiteX17" fmla="*/ 762000 w 1198455"/>
              <a:gd name="connsiteY17" fmla="*/ 27338 h 196835"/>
              <a:gd name="connsiteX18" fmla="*/ 783772 w 1198455"/>
              <a:gd name="connsiteY18" fmla="*/ 5566 h 196835"/>
              <a:gd name="connsiteX19" fmla="*/ 816429 w 1198455"/>
              <a:gd name="connsiteY19" fmla="*/ 16452 h 196835"/>
              <a:gd name="connsiteX20" fmla="*/ 870857 w 1198455"/>
              <a:gd name="connsiteY20" fmla="*/ 27338 h 196835"/>
              <a:gd name="connsiteX21" fmla="*/ 892629 w 1198455"/>
              <a:gd name="connsiteY21" fmla="*/ 49109 h 196835"/>
              <a:gd name="connsiteX22" fmla="*/ 936172 w 1198455"/>
              <a:gd name="connsiteY22" fmla="*/ 179738 h 196835"/>
              <a:gd name="connsiteX23" fmla="*/ 1001486 w 1198455"/>
              <a:gd name="connsiteY23" fmla="*/ 168852 h 196835"/>
              <a:gd name="connsiteX24" fmla="*/ 1034143 w 1198455"/>
              <a:gd name="connsiteY24" fmla="*/ 147081 h 196835"/>
              <a:gd name="connsiteX25" fmla="*/ 1077686 w 1198455"/>
              <a:gd name="connsiteY25" fmla="*/ 92652 h 196835"/>
              <a:gd name="connsiteX26" fmla="*/ 1088572 w 1198455"/>
              <a:gd name="connsiteY26" fmla="*/ 27338 h 196835"/>
              <a:gd name="connsiteX27" fmla="*/ 1164772 w 1198455"/>
              <a:gd name="connsiteY27" fmla="*/ 59995 h 196835"/>
              <a:gd name="connsiteX28" fmla="*/ 1186543 w 1198455"/>
              <a:gd name="connsiteY28" fmla="*/ 92652 h 196835"/>
              <a:gd name="connsiteX29" fmla="*/ 1197429 w 1198455"/>
              <a:gd name="connsiteY29" fmla="*/ 190624 h 19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98455" h="196835">
                <a:moveTo>
                  <a:pt x="0" y="136195"/>
                </a:moveTo>
                <a:lnTo>
                  <a:pt x="21772" y="70881"/>
                </a:lnTo>
                <a:cubicBezTo>
                  <a:pt x="25018" y="61145"/>
                  <a:pt x="37132" y="57123"/>
                  <a:pt x="43543" y="49109"/>
                </a:cubicBezTo>
                <a:cubicBezTo>
                  <a:pt x="51716" y="38893"/>
                  <a:pt x="58057" y="27338"/>
                  <a:pt x="65314" y="16452"/>
                </a:cubicBezTo>
                <a:lnTo>
                  <a:pt x="185057" y="27338"/>
                </a:lnTo>
                <a:cubicBezTo>
                  <a:pt x="205263" y="38218"/>
                  <a:pt x="199572" y="70881"/>
                  <a:pt x="206829" y="92652"/>
                </a:cubicBezTo>
                <a:lnTo>
                  <a:pt x="228600" y="157966"/>
                </a:lnTo>
                <a:cubicBezTo>
                  <a:pt x="235857" y="179737"/>
                  <a:pt x="293914" y="179738"/>
                  <a:pt x="293914" y="179738"/>
                </a:cubicBezTo>
                <a:cubicBezTo>
                  <a:pt x="315686" y="176109"/>
                  <a:pt x="339059" y="177816"/>
                  <a:pt x="359229" y="168852"/>
                </a:cubicBezTo>
                <a:cubicBezTo>
                  <a:pt x="407274" y="147499"/>
                  <a:pt x="394300" y="102357"/>
                  <a:pt x="402772" y="59995"/>
                </a:cubicBezTo>
                <a:cubicBezTo>
                  <a:pt x="409838" y="24666"/>
                  <a:pt x="411862" y="29133"/>
                  <a:pt x="435429" y="5566"/>
                </a:cubicBezTo>
                <a:cubicBezTo>
                  <a:pt x="513729" y="31667"/>
                  <a:pt x="415948" y="0"/>
                  <a:pt x="511629" y="27338"/>
                </a:cubicBezTo>
                <a:cubicBezTo>
                  <a:pt x="522662" y="30490"/>
                  <a:pt x="533400" y="34595"/>
                  <a:pt x="544286" y="38224"/>
                </a:cubicBezTo>
                <a:cubicBezTo>
                  <a:pt x="551543" y="49110"/>
                  <a:pt x="563115" y="58133"/>
                  <a:pt x="566057" y="70881"/>
                </a:cubicBezTo>
                <a:cubicBezTo>
                  <a:pt x="595123" y="196835"/>
                  <a:pt x="536986" y="166419"/>
                  <a:pt x="609600" y="190624"/>
                </a:cubicBezTo>
                <a:cubicBezTo>
                  <a:pt x="642257" y="186995"/>
                  <a:pt x="675872" y="188384"/>
                  <a:pt x="707572" y="179738"/>
                </a:cubicBezTo>
                <a:cubicBezTo>
                  <a:pt x="728234" y="174103"/>
                  <a:pt x="736409" y="140589"/>
                  <a:pt x="740229" y="125309"/>
                </a:cubicBezTo>
                <a:cubicBezTo>
                  <a:pt x="741948" y="118433"/>
                  <a:pt x="756411" y="38516"/>
                  <a:pt x="762000" y="27338"/>
                </a:cubicBezTo>
                <a:cubicBezTo>
                  <a:pt x="766590" y="18158"/>
                  <a:pt x="776515" y="12823"/>
                  <a:pt x="783772" y="5566"/>
                </a:cubicBezTo>
                <a:cubicBezTo>
                  <a:pt x="794658" y="9195"/>
                  <a:pt x="805297" y="13669"/>
                  <a:pt x="816429" y="16452"/>
                </a:cubicBezTo>
                <a:cubicBezTo>
                  <a:pt x="834379" y="20940"/>
                  <a:pt x="853851" y="20050"/>
                  <a:pt x="870857" y="27338"/>
                </a:cubicBezTo>
                <a:cubicBezTo>
                  <a:pt x="880290" y="31381"/>
                  <a:pt x="885372" y="41852"/>
                  <a:pt x="892629" y="49109"/>
                </a:cubicBezTo>
                <a:cubicBezTo>
                  <a:pt x="897072" y="97990"/>
                  <a:pt x="867633" y="179738"/>
                  <a:pt x="936172" y="179738"/>
                </a:cubicBezTo>
                <a:cubicBezTo>
                  <a:pt x="958244" y="179738"/>
                  <a:pt x="979715" y="172481"/>
                  <a:pt x="1001486" y="168852"/>
                </a:cubicBezTo>
                <a:cubicBezTo>
                  <a:pt x="1012372" y="161595"/>
                  <a:pt x="1023927" y="155254"/>
                  <a:pt x="1034143" y="147081"/>
                </a:cubicBezTo>
                <a:cubicBezTo>
                  <a:pt x="1056299" y="129356"/>
                  <a:pt x="1061522" y="116897"/>
                  <a:pt x="1077686" y="92652"/>
                </a:cubicBezTo>
                <a:cubicBezTo>
                  <a:pt x="1081315" y="70881"/>
                  <a:pt x="1072965" y="42945"/>
                  <a:pt x="1088572" y="27338"/>
                </a:cubicBezTo>
                <a:cubicBezTo>
                  <a:pt x="1102629" y="13281"/>
                  <a:pt x="1156550" y="54514"/>
                  <a:pt x="1164772" y="59995"/>
                </a:cubicBezTo>
                <a:cubicBezTo>
                  <a:pt x="1172029" y="70881"/>
                  <a:pt x="1182784" y="80121"/>
                  <a:pt x="1186543" y="92652"/>
                </a:cubicBezTo>
                <a:cubicBezTo>
                  <a:pt x="1198455" y="132360"/>
                  <a:pt x="1197429" y="155548"/>
                  <a:pt x="1197429" y="190624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4214810" y="6357958"/>
            <a:ext cx="714380" cy="1588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00744"/>
            <a:ext cx="928694" cy="857256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186766" cy="582594"/>
          </a:xfrm>
        </p:spPr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  <a:latin typeface="Georgia" pitchFamily="18" charset="0"/>
              </a:rPr>
              <a:t>Синтаксический разбор предложения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14356"/>
            <a:ext cx="87154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1. </a:t>
            </a:r>
            <a:r>
              <a:rPr lang="ru-RU" sz="2400" b="1" dirty="0" smtClean="0">
                <a:latin typeface="Georgia" pitchFamily="18" charset="0"/>
              </a:rPr>
              <a:t>Вид предложения 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по цели </a:t>
            </a: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 высказывания</a:t>
            </a:r>
            <a:r>
              <a:rPr lang="ru-RU" sz="2400" b="1" dirty="0" smtClean="0">
                <a:latin typeface="Georgia" pitchFamily="18" charset="0"/>
              </a:rPr>
              <a:t>: </a:t>
            </a:r>
            <a:r>
              <a:rPr lang="ru-RU" sz="2400" dirty="0" smtClean="0">
                <a:latin typeface="Georgia" pitchFamily="18" charset="0"/>
              </a:rPr>
              <a:t>повествовательное, вопросительное, побудительное.</a:t>
            </a:r>
          </a:p>
          <a:p>
            <a:r>
              <a:rPr lang="ru-RU" sz="2400" dirty="0" smtClean="0">
                <a:latin typeface="Georgia" pitchFamily="18" charset="0"/>
              </a:rPr>
              <a:t>2. 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По интонации</a:t>
            </a:r>
            <a:r>
              <a:rPr lang="ru-RU" sz="2400" dirty="0" smtClean="0">
                <a:latin typeface="Georgia" pitchFamily="18" charset="0"/>
              </a:rPr>
              <a:t>: восклицательное, невосклицательное.</a:t>
            </a:r>
          </a:p>
          <a:p>
            <a:r>
              <a:rPr lang="ru-RU" sz="2400" dirty="0" smtClean="0">
                <a:latin typeface="Georgia" pitchFamily="18" charset="0"/>
              </a:rPr>
              <a:t>3. 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Грамматическая основа </a:t>
            </a:r>
            <a:r>
              <a:rPr lang="ru-RU" sz="2400" b="1" dirty="0" smtClean="0">
                <a:latin typeface="Georgia" pitchFamily="18" charset="0"/>
              </a:rPr>
              <a:t>предложения:</a:t>
            </a:r>
            <a:r>
              <a:rPr lang="ru-RU" sz="2400" dirty="0" smtClean="0">
                <a:latin typeface="Georgia" pitchFamily="18" charset="0"/>
              </a:rPr>
              <a:t> главные члены предложения – </a:t>
            </a:r>
            <a:r>
              <a:rPr lang="ru-RU" sz="2400" i="1" dirty="0" smtClean="0">
                <a:latin typeface="Georgia" pitchFamily="18" charset="0"/>
              </a:rPr>
              <a:t>подлежащее и сказуемое</a:t>
            </a:r>
            <a:r>
              <a:rPr lang="ru-RU" sz="2400" dirty="0" smtClean="0">
                <a:latin typeface="Georgia" pitchFamily="18" charset="0"/>
              </a:rPr>
              <a:t>.</a:t>
            </a:r>
          </a:p>
          <a:p>
            <a:r>
              <a:rPr lang="ru-RU" sz="2400" dirty="0" smtClean="0">
                <a:latin typeface="Georgia" pitchFamily="18" charset="0"/>
              </a:rPr>
              <a:t>4. </a:t>
            </a:r>
            <a:r>
              <a:rPr lang="ru-RU" sz="2400" b="1" dirty="0" smtClean="0">
                <a:latin typeface="Georgia" pitchFamily="18" charset="0"/>
              </a:rPr>
              <a:t>Наличие 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второстепенных </a:t>
            </a: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 предложений</a:t>
            </a:r>
            <a:r>
              <a:rPr lang="ru-RU" sz="2400" b="1" dirty="0" smtClean="0">
                <a:latin typeface="Georgia" pitchFamily="18" charset="0"/>
              </a:rPr>
              <a:t>: </a:t>
            </a:r>
            <a:r>
              <a:rPr lang="ru-RU" sz="2400" dirty="0" smtClean="0">
                <a:latin typeface="Georgia" pitchFamily="18" charset="0"/>
              </a:rPr>
              <a:t>распространённое (имеются), не распространённое (нет второстепенных членов).</a:t>
            </a:r>
          </a:p>
          <a:p>
            <a:r>
              <a:rPr lang="ru-RU" sz="2400" dirty="0" smtClean="0">
                <a:latin typeface="Georgia" pitchFamily="18" charset="0"/>
              </a:rPr>
              <a:t>5. </a:t>
            </a:r>
            <a:r>
              <a:rPr lang="ru-RU" sz="2400" b="1" dirty="0" smtClean="0">
                <a:latin typeface="Georgia" pitchFamily="18" charset="0"/>
              </a:rPr>
              <a:t>По структуре:</a:t>
            </a:r>
            <a:r>
              <a:rPr lang="ru-RU" sz="2400" dirty="0" smtClean="0">
                <a:latin typeface="Georgia" pitchFamily="18" charset="0"/>
              </a:rPr>
              <a:t> простое (1 грам.основа), сложное (2 и более грам.основ). Осложнено ли однородными членами.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00570"/>
            <a:ext cx="8895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  <a:latin typeface="Georgia" pitchFamily="18" charset="0"/>
              </a:rPr>
              <a:t>Образец:</a:t>
            </a:r>
          </a:p>
          <a:p>
            <a:r>
              <a:rPr lang="ru-RU" sz="2400" i="1" dirty="0" smtClean="0">
                <a:solidFill>
                  <a:srgbClr val="0070C0"/>
                </a:solidFill>
                <a:latin typeface="Georgia" pitchFamily="18" charset="0"/>
              </a:rPr>
              <a:t>Вы часто фантазируете, придумываете разные истории,</a:t>
            </a:r>
          </a:p>
          <a:p>
            <a:r>
              <a:rPr lang="ru-RU" sz="2400" i="1" dirty="0" smtClean="0">
                <a:solidFill>
                  <a:srgbClr val="0070C0"/>
                </a:solidFill>
                <a:latin typeface="Georgia" pitchFamily="18" charset="0"/>
              </a:rPr>
              <a:t> сочиняете? 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(Вопрос.; невоскл.; граммат. основа 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- </a:t>
            </a:r>
            <a:r>
              <a:rPr lang="ru-RU" sz="2400" u="sng" dirty="0" smtClean="0">
                <a:solidFill>
                  <a:srgbClr val="002060"/>
                </a:solidFill>
                <a:latin typeface="Georgia" pitchFamily="18" charset="0"/>
              </a:rPr>
              <a:t>вы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фантазируете, придумываете, сочиняете; 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распростр.; 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есть однор. члены предл.)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42844" y="6000768"/>
            <a:ext cx="1857388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42844" y="6072206"/>
            <a:ext cx="1857388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214546" y="6000768"/>
            <a:ext cx="207170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214546" y="6072206"/>
            <a:ext cx="207170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429124" y="6000768"/>
            <a:ext cx="142876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429124" y="6072206"/>
            <a:ext cx="142876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Управляющая кнопка: домой 16">
            <a:hlinkClick r:id="rId2" action="ppaction://hlinksldjump" highlightClick="1"/>
          </p:cNvPr>
          <p:cNvSpPr/>
          <p:nvPr/>
        </p:nvSpPr>
        <p:spPr>
          <a:xfrm>
            <a:off x="8072462" y="6000744"/>
            <a:ext cx="928694" cy="857256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42" cy="582594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  <a:latin typeface="Georgia" pitchFamily="18" charset="0"/>
              </a:rPr>
              <a:t>Морфологический разбор существительного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14356"/>
            <a:ext cx="8643998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1. Назови часть речи</a:t>
            </a:r>
          </a:p>
          <a:p>
            <a:r>
              <a:rPr lang="ru-RU" sz="2400" dirty="0" smtClean="0">
                <a:latin typeface="Georgia" pitchFamily="18" charset="0"/>
              </a:rPr>
              <a:t>2. Запиши слово в начальной форме (И.п., ед. числа).</a:t>
            </a:r>
          </a:p>
          <a:p>
            <a:r>
              <a:rPr lang="ru-RU" sz="2400" dirty="0" smtClean="0">
                <a:latin typeface="Georgia" pitchFamily="18" charset="0"/>
              </a:rPr>
              <a:t>3. Постоянные признаки: одушевлённое — неодушевлённое; собственное -нарицательное; род; склонение.</a:t>
            </a:r>
          </a:p>
          <a:p>
            <a:r>
              <a:rPr lang="ru-RU" sz="2400" dirty="0" smtClean="0">
                <a:latin typeface="Georgia" pitchFamily="18" charset="0"/>
              </a:rPr>
              <a:t>4. Непостоянные признаки: число, падеж.</a:t>
            </a:r>
          </a:p>
          <a:p>
            <a:r>
              <a:rPr lang="ru-RU" sz="2400" dirty="0" smtClean="0">
                <a:latin typeface="Georgia" pitchFamily="18" charset="0"/>
              </a:rPr>
              <a:t>5. Укажи, каким членом предложения является.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Образец. </a:t>
            </a:r>
            <a:r>
              <a:rPr lang="ru-RU" sz="2400" i="1" dirty="0" smtClean="0">
                <a:solidFill>
                  <a:srgbClr val="0070C0"/>
                </a:solidFill>
                <a:latin typeface="Georgia" pitchFamily="18" charset="0"/>
              </a:rPr>
              <a:t>На поляну выбежал заяц.</a:t>
            </a:r>
          </a:p>
          <a:p>
            <a:pPr marL="457200" indent="-457200">
              <a:buAutoNum type="arabicPeriod"/>
            </a:pP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(На) поляну – имя существительное.</a:t>
            </a:r>
          </a:p>
          <a:p>
            <a:pPr marL="457200" indent="-457200">
              <a:buAutoNum type="arabicPeriod"/>
            </a:pP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Начальная форма – поляна.</a:t>
            </a:r>
          </a:p>
          <a:p>
            <a:pPr marL="457200" indent="-457200">
              <a:buAutoNum type="arabicPeriod"/>
            </a:pP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Постоянные признаки: нарицательное, неодушевленное, женский род, 1-е склонение.</a:t>
            </a:r>
          </a:p>
          <a:p>
            <a:pPr marL="457200" indent="-457200">
              <a:buAutoNum type="arabicPeriod"/>
            </a:pP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Непостоянные признаки: единственное число, винительный падеж.</a:t>
            </a:r>
          </a:p>
          <a:p>
            <a:pPr marL="457200" indent="-457200">
              <a:buAutoNum type="arabicPeriod"/>
            </a:pP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В предложении является обстоятельством.</a:t>
            </a:r>
          </a:p>
          <a:p>
            <a:pPr marL="457200" indent="-457200"/>
            <a:r>
              <a:rPr lang="ru-RU" sz="2400" i="1" dirty="0" smtClean="0">
                <a:solidFill>
                  <a:srgbClr val="0070C0"/>
                </a:solidFill>
                <a:latin typeface="Georgia" pitchFamily="18" charset="0"/>
              </a:rPr>
              <a:t>выбежал </a:t>
            </a:r>
            <a:r>
              <a:rPr lang="ru-RU" sz="2400" b="1" i="1" dirty="0" smtClean="0">
                <a:solidFill>
                  <a:srgbClr val="0070C0"/>
                </a:solidFill>
                <a:latin typeface="Georgia" pitchFamily="18" charset="0"/>
              </a:rPr>
              <a:t>(куда?)</a:t>
            </a:r>
            <a:r>
              <a:rPr lang="ru-RU" sz="2400" i="1" dirty="0" smtClean="0">
                <a:solidFill>
                  <a:srgbClr val="0070C0"/>
                </a:solidFill>
                <a:latin typeface="Georgia" pitchFamily="18" charset="0"/>
              </a:rPr>
              <a:t> на поляну</a:t>
            </a:r>
          </a:p>
          <a:p>
            <a:pPr marL="457200" indent="-457200">
              <a:buAutoNum type="arabicPeriod"/>
            </a:pPr>
            <a:endParaRPr lang="ru-RU" sz="2400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928926" y="6572272"/>
            <a:ext cx="1571636" cy="1588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6000744"/>
            <a:ext cx="928694" cy="857256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439718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  <a:latin typeface="Georgia" pitchFamily="18" charset="0"/>
              </a:rPr>
              <a:t>Морфологический разбор прилагательного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14356"/>
            <a:ext cx="87154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1</a:t>
            </a:r>
            <a:r>
              <a:rPr lang="ru-RU" dirty="0" smtClean="0">
                <a:latin typeface="Georgia" pitchFamily="18" charset="0"/>
              </a:rPr>
              <a:t>. </a:t>
            </a:r>
            <a:r>
              <a:rPr lang="ru-RU" sz="2400" dirty="0" smtClean="0">
                <a:latin typeface="Georgia" pitchFamily="18" charset="0"/>
              </a:rPr>
              <a:t>Назови часть речи</a:t>
            </a:r>
          </a:p>
          <a:p>
            <a:r>
              <a:rPr lang="ru-RU" sz="2400" dirty="0" smtClean="0">
                <a:latin typeface="Georgia" pitchFamily="18" charset="0"/>
              </a:rPr>
              <a:t>2. Запиши слово в начальной форме (И.п., ед. ч., </a:t>
            </a:r>
            <a:r>
              <a:rPr lang="ru-RU" sz="2400" dirty="0" err="1" smtClean="0">
                <a:latin typeface="Georgia" pitchFamily="18" charset="0"/>
              </a:rPr>
              <a:t>муж.род</a:t>
            </a:r>
            <a:r>
              <a:rPr lang="ru-RU" sz="2400" dirty="0" smtClean="0">
                <a:latin typeface="Georgia" pitchFamily="18" charset="0"/>
              </a:rPr>
              <a:t>).</a:t>
            </a:r>
          </a:p>
          <a:p>
            <a:r>
              <a:rPr lang="ru-RU" sz="2400" dirty="0" smtClean="0">
                <a:latin typeface="Georgia" pitchFamily="18" charset="0"/>
              </a:rPr>
              <a:t>3. Постоянные признаки: качественное, относительное или притяжательное.</a:t>
            </a:r>
          </a:p>
          <a:p>
            <a:r>
              <a:rPr lang="ru-RU" sz="2400" dirty="0" smtClean="0">
                <a:latin typeface="Georgia" pitchFamily="18" charset="0"/>
              </a:rPr>
              <a:t>4. Непостоянные признаки: число, род, падеж.</a:t>
            </a:r>
          </a:p>
          <a:p>
            <a:r>
              <a:rPr lang="ru-RU" sz="2400" dirty="0" smtClean="0">
                <a:latin typeface="Georgia" pitchFamily="18" charset="0"/>
              </a:rPr>
              <a:t>5. Укажи, каким членом предложения является.</a:t>
            </a:r>
          </a:p>
          <a:p>
            <a:endParaRPr lang="ru-RU" sz="2400" dirty="0" smtClean="0">
              <a:solidFill>
                <a:srgbClr val="C00000"/>
              </a:solidFill>
              <a:latin typeface="Georgia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Образец: </a:t>
            </a:r>
          </a:p>
          <a:p>
            <a:r>
              <a:rPr lang="ru-RU" sz="2400" i="1" dirty="0" smtClean="0">
                <a:solidFill>
                  <a:srgbClr val="0070C0"/>
                </a:solidFill>
                <a:latin typeface="Georgia" pitchFamily="18" charset="0"/>
              </a:rPr>
              <a:t>На днях я прочитал интересную книгу.</a:t>
            </a:r>
          </a:p>
          <a:p>
            <a:pPr marL="457200" indent="-457200">
              <a:buAutoNum type="arabicPeriod"/>
            </a:pP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Интересную – имя прилагательное.</a:t>
            </a:r>
          </a:p>
          <a:p>
            <a:pPr marL="457200" indent="-457200">
              <a:buAutoNum type="arabicPeriod"/>
            </a:pP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Начальная форма – интересный.</a:t>
            </a:r>
          </a:p>
          <a:p>
            <a:pPr marL="457200" indent="-457200">
              <a:buAutoNum type="arabicPeriod"/>
            </a:pP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Постоянные признаки: качественное.</a:t>
            </a:r>
          </a:p>
          <a:p>
            <a:pPr marL="457200" indent="-457200">
              <a:buAutoNum type="arabicPeriod"/>
            </a:pP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Непостоянные признаки: ед.ч., ж.р., В.п.</a:t>
            </a:r>
          </a:p>
          <a:p>
            <a:pPr marL="457200" indent="-457200">
              <a:buAutoNum type="arabicPeriod"/>
            </a:pP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В предложении является определением.</a:t>
            </a:r>
          </a:p>
          <a:p>
            <a:pPr marL="457200" indent="-457200"/>
            <a:r>
              <a:rPr lang="ru-RU" sz="2400" i="1" dirty="0" smtClean="0">
                <a:solidFill>
                  <a:srgbClr val="0070C0"/>
                </a:solidFill>
                <a:latin typeface="Georgia" pitchFamily="18" charset="0"/>
              </a:rPr>
              <a:t>книгу </a:t>
            </a:r>
            <a:r>
              <a:rPr lang="ru-RU" sz="2400" b="1" i="1" dirty="0" smtClean="0">
                <a:solidFill>
                  <a:srgbClr val="0070C0"/>
                </a:solidFill>
                <a:latin typeface="Georgia" pitchFamily="18" charset="0"/>
              </a:rPr>
              <a:t>(какую?) </a:t>
            </a:r>
            <a:r>
              <a:rPr lang="ru-RU" sz="2400" i="1" dirty="0" smtClean="0">
                <a:solidFill>
                  <a:srgbClr val="0070C0"/>
                </a:solidFill>
                <a:latin typeface="Georgia" pitchFamily="18" charset="0"/>
              </a:rPr>
              <a:t>интересную</a:t>
            </a:r>
          </a:p>
          <a:p>
            <a:pPr marL="457200" indent="-457200">
              <a:buAutoNum type="arabicPeriod"/>
            </a:pPr>
            <a:endParaRPr lang="ru-RU" sz="2400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2786050" y="6215082"/>
            <a:ext cx="1785950" cy="71438"/>
          </a:xfrm>
          <a:custGeom>
            <a:avLst/>
            <a:gdLst>
              <a:gd name="connsiteX0" fmla="*/ 0 w 1198455"/>
              <a:gd name="connsiteY0" fmla="*/ 136195 h 196835"/>
              <a:gd name="connsiteX1" fmla="*/ 21772 w 1198455"/>
              <a:gd name="connsiteY1" fmla="*/ 70881 h 196835"/>
              <a:gd name="connsiteX2" fmla="*/ 43543 w 1198455"/>
              <a:gd name="connsiteY2" fmla="*/ 49109 h 196835"/>
              <a:gd name="connsiteX3" fmla="*/ 65314 w 1198455"/>
              <a:gd name="connsiteY3" fmla="*/ 16452 h 196835"/>
              <a:gd name="connsiteX4" fmla="*/ 185057 w 1198455"/>
              <a:gd name="connsiteY4" fmla="*/ 27338 h 196835"/>
              <a:gd name="connsiteX5" fmla="*/ 206829 w 1198455"/>
              <a:gd name="connsiteY5" fmla="*/ 92652 h 196835"/>
              <a:gd name="connsiteX6" fmla="*/ 228600 w 1198455"/>
              <a:gd name="connsiteY6" fmla="*/ 157966 h 196835"/>
              <a:gd name="connsiteX7" fmla="*/ 293914 w 1198455"/>
              <a:gd name="connsiteY7" fmla="*/ 179738 h 196835"/>
              <a:gd name="connsiteX8" fmla="*/ 359229 w 1198455"/>
              <a:gd name="connsiteY8" fmla="*/ 168852 h 196835"/>
              <a:gd name="connsiteX9" fmla="*/ 402772 w 1198455"/>
              <a:gd name="connsiteY9" fmla="*/ 59995 h 196835"/>
              <a:gd name="connsiteX10" fmla="*/ 435429 w 1198455"/>
              <a:gd name="connsiteY10" fmla="*/ 5566 h 196835"/>
              <a:gd name="connsiteX11" fmla="*/ 511629 w 1198455"/>
              <a:gd name="connsiteY11" fmla="*/ 27338 h 196835"/>
              <a:gd name="connsiteX12" fmla="*/ 544286 w 1198455"/>
              <a:gd name="connsiteY12" fmla="*/ 38224 h 196835"/>
              <a:gd name="connsiteX13" fmla="*/ 566057 w 1198455"/>
              <a:gd name="connsiteY13" fmla="*/ 70881 h 196835"/>
              <a:gd name="connsiteX14" fmla="*/ 609600 w 1198455"/>
              <a:gd name="connsiteY14" fmla="*/ 190624 h 196835"/>
              <a:gd name="connsiteX15" fmla="*/ 707572 w 1198455"/>
              <a:gd name="connsiteY15" fmla="*/ 179738 h 196835"/>
              <a:gd name="connsiteX16" fmla="*/ 740229 w 1198455"/>
              <a:gd name="connsiteY16" fmla="*/ 125309 h 196835"/>
              <a:gd name="connsiteX17" fmla="*/ 762000 w 1198455"/>
              <a:gd name="connsiteY17" fmla="*/ 27338 h 196835"/>
              <a:gd name="connsiteX18" fmla="*/ 783772 w 1198455"/>
              <a:gd name="connsiteY18" fmla="*/ 5566 h 196835"/>
              <a:gd name="connsiteX19" fmla="*/ 816429 w 1198455"/>
              <a:gd name="connsiteY19" fmla="*/ 16452 h 196835"/>
              <a:gd name="connsiteX20" fmla="*/ 870857 w 1198455"/>
              <a:gd name="connsiteY20" fmla="*/ 27338 h 196835"/>
              <a:gd name="connsiteX21" fmla="*/ 892629 w 1198455"/>
              <a:gd name="connsiteY21" fmla="*/ 49109 h 196835"/>
              <a:gd name="connsiteX22" fmla="*/ 936172 w 1198455"/>
              <a:gd name="connsiteY22" fmla="*/ 179738 h 196835"/>
              <a:gd name="connsiteX23" fmla="*/ 1001486 w 1198455"/>
              <a:gd name="connsiteY23" fmla="*/ 168852 h 196835"/>
              <a:gd name="connsiteX24" fmla="*/ 1034143 w 1198455"/>
              <a:gd name="connsiteY24" fmla="*/ 147081 h 196835"/>
              <a:gd name="connsiteX25" fmla="*/ 1077686 w 1198455"/>
              <a:gd name="connsiteY25" fmla="*/ 92652 h 196835"/>
              <a:gd name="connsiteX26" fmla="*/ 1088572 w 1198455"/>
              <a:gd name="connsiteY26" fmla="*/ 27338 h 196835"/>
              <a:gd name="connsiteX27" fmla="*/ 1164772 w 1198455"/>
              <a:gd name="connsiteY27" fmla="*/ 59995 h 196835"/>
              <a:gd name="connsiteX28" fmla="*/ 1186543 w 1198455"/>
              <a:gd name="connsiteY28" fmla="*/ 92652 h 196835"/>
              <a:gd name="connsiteX29" fmla="*/ 1197429 w 1198455"/>
              <a:gd name="connsiteY29" fmla="*/ 190624 h 19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98455" h="196835">
                <a:moveTo>
                  <a:pt x="0" y="136195"/>
                </a:moveTo>
                <a:lnTo>
                  <a:pt x="21772" y="70881"/>
                </a:lnTo>
                <a:cubicBezTo>
                  <a:pt x="25018" y="61145"/>
                  <a:pt x="37132" y="57123"/>
                  <a:pt x="43543" y="49109"/>
                </a:cubicBezTo>
                <a:cubicBezTo>
                  <a:pt x="51716" y="38893"/>
                  <a:pt x="58057" y="27338"/>
                  <a:pt x="65314" y="16452"/>
                </a:cubicBezTo>
                <a:lnTo>
                  <a:pt x="185057" y="27338"/>
                </a:lnTo>
                <a:cubicBezTo>
                  <a:pt x="205263" y="38218"/>
                  <a:pt x="199572" y="70881"/>
                  <a:pt x="206829" y="92652"/>
                </a:cubicBezTo>
                <a:lnTo>
                  <a:pt x="228600" y="157966"/>
                </a:lnTo>
                <a:cubicBezTo>
                  <a:pt x="235857" y="179737"/>
                  <a:pt x="293914" y="179738"/>
                  <a:pt x="293914" y="179738"/>
                </a:cubicBezTo>
                <a:cubicBezTo>
                  <a:pt x="315686" y="176109"/>
                  <a:pt x="339059" y="177816"/>
                  <a:pt x="359229" y="168852"/>
                </a:cubicBezTo>
                <a:cubicBezTo>
                  <a:pt x="407274" y="147499"/>
                  <a:pt x="394300" y="102357"/>
                  <a:pt x="402772" y="59995"/>
                </a:cubicBezTo>
                <a:cubicBezTo>
                  <a:pt x="409838" y="24666"/>
                  <a:pt x="411862" y="29133"/>
                  <a:pt x="435429" y="5566"/>
                </a:cubicBezTo>
                <a:cubicBezTo>
                  <a:pt x="513729" y="31667"/>
                  <a:pt x="415948" y="0"/>
                  <a:pt x="511629" y="27338"/>
                </a:cubicBezTo>
                <a:cubicBezTo>
                  <a:pt x="522662" y="30490"/>
                  <a:pt x="533400" y="34595"/>
                  <a:pt x="544286" y="38224"/>
                </a:cubicBezTo>
                <a:cubicBezTo>
                  <a:pt x="551543" y="49110"/>
                  <a:pt x="563115" y="58133"/>
                  <a:pt x="566057" y="70881"/>
                </a:cubicBezTo>
                <a:cubicBezTo>
                  <a:pt x="595123" y="196835"/>
                  <a:pt x="536986" y="166419"/>
                  <a:pt x="609600" y="190624"/>
                </a:cubicBezTo>
                <a:cubicBezTo>
                  <a:pt x="642257" y="186995"/>
                  <a:pt x="675872" y="188384"/>
                  <a:pt x="707572" y="179738"/>
                </a:cubicBezTo>
                <a:cubicBezTo>
                  <a:pt x="728234" y="174103"/>
                  <a:pt x="736409" y="140589"/>
                  <a:pt x="740229" y="125309"/>
                </a:cubicBezTo>
                <a:cubicBezTo>
                  <a:pt x="741948" y="118433"/>
                  <a:pt x="756411" y="38516"/>
                  <a:pt x="762000" y="27338"/>
                </a:cubicBezTo>
                <a:cubicBezTo>
                  <a:pt x="766590" y="18158"/>
                  <a:pt x="776515" y="12823"/>
                  <a:pt x="783772" y="5566"/>
                </a:cubicBezTo>
                <a:cubicBezTo>
                  <a:pt x="794658" y="9195"/>
                  <a:pt x="805297" y="13669"/>
                  <a:pt x="816429" y="16452"/>
                </a:cubicBezTo>
                <a:cubicBezTo>
                  <a:pt x="834379" y="20940"/>
                  <a:pt x="853851" y="20050"/>
                  <a:pt x="870857" y="27338"/>
                </a:cubicBezTo>
                <a:cubicBezTo>
                  <a:pt x="880290" y="31381"/>
                  <a:pt x="885372" y="41852"/>
                  <a:pt x="892629" y="49109"/>
                </a:cubicBezTo>
                <a:cubicBezTo>
                  <a:pt x="897072" y="97990"/>
                  <a:pt x="867633" y="179738"/>
                  <a:pt x="936172" y="179738"/>
                </a:cubicBezTo>
                <a:cubicBezTo>
                  <a:pt x="958244" y="179738"/>
                  <a:pt x="979715" y="172481"/>
                  <a:pt x="1001486" y="168852"/>
                </a:cubicBezTo>
                <a:cubicBezTo>
                  <a:pt x="1012372" y="161595"/>
                  <a:pt x="1023927" y="155254"/>
                  <a:pt x="1034143" y="147081"/>
                </a:cubicBezTo>
                <a:cubicBezTo>
                  <a:pt x="1056299" y="129356"/>
                  <a:pt x="1061522" y="116897"/>
                  <a:pt x="1077686" y="92652"/>
                </a:cubicBezTo>
                <a:cubicBezTo>
                  <a:pt x="1081315" y="70881"/>
                  <a:pt x="1072965" y="42945"/>
                  <a:pt x="1088572" y="27338"/>
                </a:cubicBezTo>
                <a:cubicBezTo>
                  <a:pt x="1102629" y="13281"/>
                  <a:pt x="1156550" y="54514"/>
                  <a:pt x="1164772" y="59995"/>
                </a:cubicBezTo>
                <a:cubicBezTo>
                  <a:pt x="1172029" y="70881"/>
                  <a:pt x="1182784" y="80121"/>
                  <a:pt x="1186543" y="92652"/>
                </a:cubicBezTo>
                <a:cubicBezTo>
                  <a:pt x="1198455" y="132360"/>
                  <a:pt x="1197429" y="155548"/>
                  <a:pt x="1197429" y="190624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072462" y="6000744"/>
            <a:ext cx="928694" cy="857256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428628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  <a:latin typeface="Georgia" pitchFamily="18" charset="0"/>
              </a:rPr>
              <a:t>Морфологический разбор глагола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642918"/>
            <a:ext cx="87154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1</a:t>
            </a:r>
            <a:r>
              <a:rPr lang="ru-RU" dirty="0" smtClean="0">
                <a:latin typeface="Georgia" pitchFamily="18" charset="0"/>
              </a:rPr>
              <a:t>. </a:t>
            </a:r>
            <a:r>
              <a:rPr lang="ru-RU" sz="2400" dirty="0" smtClean="0">
                <a:latin typeface="Georgia" pitchFamily="18" charset="0"/>
              </a:rPr>
              <a:t>Назови часть речи</a:t>
            </a:r>
          </a:p>
          <a:p>
            <a:r>
              <a:rPr lang="ru-RU" sz="2400" dirty="0" smtClean="0">
                <a:latin typeface="Georgia" pitchFamily="18" charset="0"/>
              </a:rPr>
              <a:t>2. Запиши слово в начальной форме.</a:t>
            </a:r>
          </a:p>
          <a:p>
            <a:r>
              <a:rPr lang="ru-RU" sz="2400" dirty="0" smtClean="0">
                <a:latin typeface="Georgia" pitchFamily="18" charset="0"/>
              </a:rPr>
              <a:t>3. Постоянные признаки: вид, спряжение.</a:t>
            </a:r>
          </a:p>
          <a:p>
            <a:r>
              <a:rPr lang="ru-RU" sz="2400" dirty="0" smtClean="0">
                <a:latin typeface="Georgia" pitchFamily="18" charset="0"/>
              </a:rPr>
              <a:t>4. Непостоянные признаки: наклонение, время, лицо, число, род.</a:t>
            </a:r>
          </a:p>
          <a:p>
            <a:r>
              <a:rPr lang="ru-RU" sz="2400" dirty="0" smtClean="0">
                <a:latin typeface="Georgia" pitchFamily="18" charset="0"/>
              </a:rPr>
              <a:t>5. Укажи, каким членом предложения является.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Образец: </a:t>
            </a:r>
          </a:p>
          <a:p>
            <a:r>
              <a:rPr lang="ru-RU" sz="2400" i="1" dirty="0" smtClean="0">
                <a:solidFill>
                  <a:srgbClr val="0070C0"/>
                </a:solidFill>
                <a:latin typeface="Georgia" pitchFamily="18" charset="0"/>
              </a:rPr>
              <a:t>В конце февраля сильнее пригревает солнышко.</a:t>
            </a:r>
          </a:p>
          <a:p>
            <a:pPr marL="457200" indent="-457200">
              <a:buAutoNum type="arabicPeriod"/>
            </a:pP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Пригревает– глагол.</a:t>
            </a:r>
          </a:p>
          <a:p>
            <a:pPr marL="457200" indent="-457200">
              <a:buAutoNum type="arabicPeriod"/>
            </a:pP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Начальная форма – пригревать.</a:t>
            </a:r>
          </a:p>
          <a:p>
            <a:pPr marL="457200" indent="-457200">
              <a:buAutoNum type="arabicPeriod"/>
            </a:pP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Постоянные признаки: несовершенный вид, 1-е спряжение.</a:t>
            </a:r>
          </a:p>
          <a:p>
            <a:pPr marL="457200" indent="-457200">
              <a:buAutoNum type="arabicPeriod"/>
            </a:pP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Непостоянные признаки: изъявительное наклонение, настоящее время, 3-е лицо, единственное число.</a:t>
            </a:r>
          </a:p>
          <a:p>
            <a:pPr marL="457200" indent="-457200">
              <a:buAutoNum type="arabicPeriod"/>
            </a:pP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В предложении является сказуемым.</a:t>
            </a:r>
          </a:p>
          <a:p>
            <a:pPr marL="457200" indent="-457200"/>
            <a:r>
              <a:rPr lang="ru-RU" sz="2400" i="1" dirty="0" smtClean="0">
                <a:solidFill>
                  <a:srgbClr val="0070C0"/>
                </a:solidFill>
                <a:latin typeface="Georgia" pitchFamily="18" charset="0"/>
              </a:rPr>
              <a:t>солнышко </a:t>
            </a:r>
            <a:r>
              <a:rPr lang="ru-RU" sz="2400" b="1" i="1" dirty="0" smtClean="0">
                <a:solidFill>
                  <a:srgbClr val="0070C0"/>
                </a:solidFill>
                <a:latin typeface="Georgia" pitchFamily="18" charset="0"/>
              </a:rPr>
              <a:t>(что делает?) </a:t>
            </a:r>
            <a:r>
              <a:rPr lang="ru-RU" sz="2400" i="1" dirty="0" smtClean="0">
                <a:solidFill>
                  <a:srgbClr val="0070C0"/>
                </a:solidFill>
                <a:latin typeface="Georgia" pitchFamily="18" charset="0"/>
              </a:rPr>
              <a:t>пригревает</a:t>
            </a:r>
          </a:p>
          <a:p>
            <a:pPr marL="457200" indent="-457200">
              <a:buAutoNum type="arabicPeriod"/>
            </a:pPr>
            <a:endParaRPr lang="ru-RU" sz="2400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286248" y="6500834"/>
            <a:ext cx="171451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286248" y="6572272"/>
            <a:ext cx="171451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8072462" y="6000744"/>
            <a:ext cx="928694" cy="857256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7858148" y="1142984"/>
            <a:ext cx="500066" cy="28575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6357950" y="1500174"/>
            <a:ext cx="428628" cy="28575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071802" y="1500174"/>
            <a:ext cx="428628" cy="28575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072066" y="1142984"/>
            <a:ext cx="500066" cy="28575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500298" y="1142984"/>
            <a:ext cx="428628" cy="28575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928794" y="6215082"/>
            <a:ext cx="428628" cy="28575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11156"/>
          </a:xfrm>
        </p:spPr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  <a:latin typeface="Georgia" pitchFamily="18" charset="0"/>
              </a:rPr>
              <a:t>Разбор по составу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642918"/>
            <a:ext cx="87154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1</a:t>
            </a:r>
            <a:r>
              <a:rPr lang="ru-RU" dirty="0" smtClean="0">
                <a:latin typeface="Georgia" pitchFamily="18" charset="0"/>
              </a:rPr>
              <a:t>. </a:t>
            </a:r>
            <a:r>
              <a:rPr lang="ru-RU" sz="2400" dirty="0" smtClean="0">
                <a:latin typeface="Georgia" pitchFamily="18" charset="0"/>
              </a:rPr>
              <a:t>Выдели </a:t>
            </a:r>
            <a:r>
              <a:rPr lang="ru-RU" sz="2400" b="1" dirty="0" smtClean="0">
                <a:latin typeface="Georgia" pitchFamily="18" charset="0"/>
              </a:rPr>
              <a:t>окончание и основу</a:t>
            </a:r>
            <a:r>
              <a:rPr lang="ru-RU" sz="2400" dirty="0" smtClean="0">
                <a:latin typeface="Georgia" pitchFamily="18" charset="0"/>
              </a:rPr>
              <a:t>. Для этого </a:t>
            </a:r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измени форму слова</a:t>
            </a:r>
            <a:r>
              <a:rPr lang="ru-RU" sz="2400" dirty="0" smtClean="0">
                <a:latin typeface="Georgia" pitchFamily="18" charset="0"/>
              </a:rPr>
              <a:t>: настольн</a:t>
            </a: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ый</a:t>
            </a:r>
            <a:r>
              <a:rPr lang="ru-RU" sz="2400" dirty="0" smtClean="0">
                <a:latin typeface="Georgia" pitchFamily="18" charset="0"/>
              </a:rPr>
              <a:t>-(нет) настольн</a:t>
            </a: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ого</a:t>
            </a:r>
            <a:r>
              <a:rPr lang="ru-RU" sz="2400" dirty="0" smtClean="0">
                <a:latin typeface="Georgia" pitchFamily="18" charset="0"/>
              </a:rPr>
              <a:t>-(дать)настольн</a:t>
            </a: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ому</a:t>
            </a:r>
            <a:r>
              <a:rPr lang="ru-RU" sz="2400" dirty="0" smtClean="0">
                <a:latin typeface="Georgia" pitchFamily="18" charset="0"/>
              </a:rPr>
              <a:t>-(любуюсь)настольн</a:t>
            </a: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ым</a:t>
            </a:r>
            <a:r>
              <a:rPr lang="ru-RU" sz="2400" dirty="0" smtClean="0">
                <a:latin typeface="Georgia" pitchFamily="18" charset="0"/>
              </a:rPr>
              <a:t>-(думаю) о настольн</a:t>
            </a: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ом</a:t>
            </a:r>
            <a:r>
              <a:rPr lang="ru-RU" sz="2400" dirty="0" smtClean="0">
                <a:latin typeface="Georgia" pitchFamily="18" charset="0"/>
              </a:rPr>
              <a:t>. Окончание –</a:t>
            </a:r>
            <a:r>
              <a:rPr lang="ru-RU" sz="2400" dirty="0" err="1" smtClean="0">
                <a:solidFill>
                  <a:srgbClr val="C00000"/>
                </a:solidFill>
                <a:latin typeface="Georgia" pitchFamily="18" charset="0"/>
              </a:rPr>
              <a:t>ый</a:t>
            </a:r>
            <a:r>
              <a:rPr lang="ru-RU" sz="2400" dirty="0" smtClean="0">
                <a:latin typeface="Georgia" pitchFamily="18" charset="0"/>
              </a:rPr>
              <a:t>, основа –</a:t>
            </a:r>
            <a:r>
              <a:rPr lang="ru-RU" sz="2400" dirty="0" err="1" smtClean="0">
                <a:solidFill>
                  <a:srgbClr val="C00000"/>
                </a:solidFill>
                <a:latin typeface="Georgia" pitchFamily="18" charset="0"/>
              </a:rPr>
              <a:t>настольн</a:t>
            </a:r>
            <a:r>
              <a:rPr lang="ru-RU" sz="2400" dirty="0" smtClean="0">
                <a:latin typeface="Georgia" pitchFamily="18" charset="0"/>
              </a:rPr>
              <a:t>-</a:t>
            </a:r>
          </a:p>
          <a:p>
            <a:r>
              <a:rPr lang="ru-RU" sz="2400" dirty="0" smtClean="0">
                <a:latin typeface="Georgia" pitchFamily="18" charset="0"/>
              </a:rPr>
              <a:t>2. Выдели </a:t>
            </a:r>
            <a:r>
              <a:rPr lang="ru-RU" sz="2400" b="1" dirty="0" smtClean="0">
                <a:latin typeface="Georgia" pitchFamily="18" charset="0"/>
              </a:rPr>
              <a:t>корень.</a:t>
            </a:r>
            <a:r>
              <a:rPr lang="ru-RU" sz="2400" dirty="0" smtClean="0">
                <a:latin typeface="Georgia" pitchFamily="18" charset="0"/>
              </a:rPr>
              <a:t> Для этого </a:t>
            </a:r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подбери однокоренные слова</a:t>
            </a:r>
            <a:r>
              <a:rPr lang="ru-RU" sz="2400" dirty="0" smtClean="0">
                <a:latin typeface="Georgia" pitchFamily="18" charset="0"/>
              </a:rPr>
              <a:t>. </a:t>
            </a: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Стол</a:t>
            </a:r>
            <a:r>
              <a:rPr lang="ru-RU" sz="2400" dirty="0" smtClean="0">
                <a:latin typeface="Georgia" pitchFamily="18" charset="0"/>
              </a:rPr>
              <a:t>, </a:t>
            </a: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стол</a:t>
            </a:r>
            <a:r>
              <a:rPr lang="ru-RU" sz="2400" dirty="0" smtClean="0">
                <a:latin typeface="Georgia" pitchFamily="18" charset="0"/>
              </a:rPr>
              <a:t>ик, </a:t>
            </a: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стол</a:t>
            </a:r>
            <a:r>
              <a:rPr lang="ru-RU" sz="2400" dirty="0" smtClean="0">
                <a:latin typeface="Georgia" pitchFamily="18" charset="0"/>
              </a:rPr>
              <a:t>овая. </a:t>
            </a:r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Общая часть родственных слов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–стол-</a:t>
            </a:r>
            <a:r>
              <a:rPr lang="ru-RU" sz="2400" dirty="0" smtClean="0">
                <a:latin typeface="Georgia" pitchFamily="18" charset="0"/>
              </a:rPr>
              <a:t>. Это </a:t>
            </a:r>
            <a:r>
              <a:rPr lang="ru-RU" sz="2400" b="1" dirty="0" smtClean="0">
                <a:latin typeface="Georgia" pitchFamily="18" charset="0"/>
              </a:rPr>
              <a:t>корень.</a:t>
            </a:r>
          </a:p>
          <a:p>
            <a:r>
              <a:rPr lang="ru-RU" sz="2400" dirty="0" smtClean="0">
                <a:latin typeface="Georgia" pitchFamily="18" charset="0"/>
              </a:rPr>
              <a:t>3. Выдели </a:t>
            </a:r>
            <a:r>
              <a:rPr lang="ru-RU" sz="2400" b="1" dirty="0" smtClean="0">
                <a:latin typeface="Georgia" pitchFamily="18" charset="0"/>
              </a:rPr>
              <a:t>суффикс</a:t>
            </a:r>
            <a:r>
              <a:rPr lang="ru-RU" sz="2400" dirty="0" smtClean="0">
                <a:latin typeface="Georgia" pitchFamily="18" charset="0"/>
              </a:rPr>
              <a:t> (если он есть в слове) и докажи, что такой суффикс есть в других словах. </a:t>
            </a:r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Часть слова между корнем и окончанием</a:t>
            </a:r>
            <a:r>
              <a:rPr lang="ru-RU" sz="2400" dirty="0" smtClean="0">
                <a:latin typeface="Georgia" pitchFamily="18" charset="0"/>
              </a:rPr>
              <a:t> –</a:t>
            </a:r>
            <a:r>
              <a:rPr lang="ru-RU" sz="2400" dirty="0" err="1" smtClean="0">
                <a:solidFill>
                  <a:srgbClr val="C00000"/>
                </a:solidFill>
                <a:latin typeface="Georgia" pitchFamily="18" charset="0"/>
              </a:rPr>
              <a:t>н</a:t>
            </a: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-</a:t>
            </a:r>
            <a:r>
              <a:rPr lang="ru-RU" sz="2400" dirty="0" smtClean="0">
                <a:latin typeface="Georgia" pitchFamily="18" charset="0"/>
              </a:rPr>
              <a:t>, это суффикс. Такой же суффикс есть в словах школь</a:t>
            </a: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н</a:t>
            </a:r>
            <a:r>
              <a:rPr lang="ru-RU" sz="2400" dirty="0" smtClean="0">
                <a:latin typeface="Georgia" pitchFamily="18" charset="0"/>
              </a:rPr>
              <a:t>ый, класс</a:t>
            </a: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н</a:t>
            </a:r>
            <a:r>
              <a:rPr lang="ru-RU" sz="2400" dirty="0" smtClean="0">
                <a:latin typeface="Georgia" pitchFamily="18" charset="0"/>
              </a:rPr>
              <a:t>ый, лет</a:t>
            </a: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н</a:t>
            </a:r>
            <a:r>
              <a:rPr lang="ru-RU" sz="2400" dirty="0" smtClean="0">
                <a:latin typeface="Georgia" pitchFamily="18" charset="0"/>
              </a:rPr>
              <a:t>ий.</a:t>
            </a:r>
          </a:p>
          <a:p>
            <a:r>
              <a:rPr lang="ru-RU" sz="2400" dirty="0" smtClean="0">
                <a:latin typeface="Georgia" pitchFamily="18" charset="0"/>
              </a:rPr>
              <a:t>4. Выдели </a:t>
            </a:r>
            <a:r>
              <a:rPr lang="ru-RU" sz="2400" b="1" dirty="0" smtClean="0">
                <a:latin typeface="Georgia" pitchFamily="18" charset="0"/>
              </a:rPr>
              <a:t>приставку</a:t>
            </a:r>
            <a:r>
              <a:rPr lang="ru-RU" sz="2400" dirty="0" smtClean="0">
                <a:latin typeface="Georgia" pitchFamily="18" charset="0"/>
              </a:rPr>
              <a:t> (если она есть в слове) и докажи, что такая приставка есть в других словах. </a:t>
            </a:r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Часть слова перед корнем </a:t>
            </a: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–на-</a:t>
            </a:r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. </a:t>
            </a:r>
            <a:r>
              <a:rPr lang="ru-RU" sz="2400" dirty="0" smtClean="0">
                <a:latin typeface="Georgia" pitchFamily="18" charset="0"/>
              </a:rPr>
              <a:t>Это приставка. Такая же приставка в словах </a:t>
            </a: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на</a:t>
            </a:r>
            <a:r>
              <a:rPr lang="ru-RU" sz="2400" dirty="0" smtClean="0">
                <a:latin typeface="Georgia" pitchFamily="18" charset="0"/>
              </a:rPr>
              <a:t>ручный, </a:t>
            </a: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на</a:t>
            </a:r>
            <a:r>
              <a:rPr lang="ru-RU" sz="2400" dirty="0" smtClean="0">
                <a:latin typeface="Georgia" pitchFamily="18" charset="0"/>
              </a:rPr>
              <a:t>стенный, </a:t>
            </a: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на</a:t>
            </a:r>
            <a:r>
              <a:rPr lang="ru-RU" sz="2400" dirty="0" smtClean="0">
                <a:latin typeface="Georgia" pitchFamily="18" charset="0"/>
              </a:rPr>
              <a:t>польный.</a:t>
            </a:r>
          </a:p>
          <a:p>
            <a:r>
              <a:rPr lang="ru-RU" sz="2400" dirty="0" smtClean="0">
                <a:latin typeface="Georgia" pitchFamily="18" charset="0"/>
              </a:rPr>
              <a:t>5. Настольный.</a:t>
            </a:r>
          </a:p>
          <a:p>
            <a:endParaRPr lang="ru-RU" sz="2400" dirty="0" smtClean="0">
              <a:latin typeface="Georgia" pitchFamily="18" charset="0"/>
            </a:endParaRPr>
          </a:p>
          <a:p>
            <a:endParaRPr lang="ru-RU" sz="2400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4" name="Arc 2"/>
          <p:cNvSpPr>
            <a:spLocks/>
          </p:cNvSpPr>
          <p:nvPr/>
        </p:nvSpPr>
        <p:spPr bwMode="auto">
          <a:xfrm flipV="1">
            <a:off x="1214414" y="2500306"/>
            <a:ext cx="571504" cy="142876"/>
          </a:xfrm>
          <a:custGeom>
            <a:avLst/>
            <a:gdLst>
              <a:gd name="G0" fmla="+- 21013 0 0"/>
              <a:gd name="G1" fmla="+- 0 0 0"/>
              <a:gd name="G2" fmla="+- 21600 0 0"/>
              <a:gd name="T0" fmla="*/ 42485 w 42485"/>
              <a:gd name="T1" fmla="*/ 2346 h 21600"/>
              <a:gd name="T2" fmla="*/ 0 w 42485"/>
              <a:gd name="T3" fmla="*/ 5003 h 21600"/>
              <a:gd name="T4" fmla="*/ 21013 w 42485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485" h="21600" fill="none" extrusionOk="0">
                <a:moveTo>
                  <a:pt x="42485" y="2346"/>
                </a:moveTo>
                <a:cubicBezTo>
                  <a:pt x="41288" y="13302"/>
                  <a:pt x="32034" y="21599"/>
                  <a:pt x="21013" y="21600"/>
                </a:cubicBezTo>
                <a:cubicBezTo>
                  <a:pt x="11010" y="21600"/>
                  <a:pt x="2317" y="14733"/>
                  <a:pt x="0" y="5002"/>
                </a:cubicBezTo>
              </a:path>
              <a:path w="42485" h="21600" stroke="0" extrusionOk="0">
                <a:moveTo>
                  <a:pt x="42485" y="2346"/>
                </a:moveTo>
                <a:cubicBezTo>
                  <a:pt x="41288" y="13302"/>
                  <a:pt x="32034" y="21599"/>
                  <a:pt x="21013" y="21600"/>
                </a:cubicBezTo>
                <a:cubicBezTo>
                  <a:pt x="11010" y="21600"/>
                  <a:pt x="2317" y="14733"/>
                  <a:pt x="0" y="5002"/>
                </a:cubicBezTo>
                <a:lnTo>
                  <a:pt x="21013" y="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rc 2"/>
          <p:cNvSpPr>
            <a:spLocks/>
          </p:cNvSpPr>
          <p:nvPr/>
        </p:nvSpPr>
        <p:spPr bwMode="auto">
          <a:xfrm flipV="1">
            <a:off x="2071670" y="2500306"/>
            <a:ext cx="500066" cy="142876"/>
          </a:xfrm>
          <a:custGeom>
            <a:avLst/>
            <a:gdLst>
              <a:gd name="G0" fmla="+- 21013 0 0"/>
              <a:gd name="G1" fmla="+- 0 0 0"/>
              <a:gd name="G2" fmla="+- 21600 0 0"/>
              <a:gd name="T0" fmla="*/ 42485 w 42485"/>
              <a:gd name="T1" fmla="*/ 2346 h 21600"/>
              <a:gd name="T2" fmla="*/ 0 w 42485"/>
              <a:gd name="T3" fmla="*/ 5003 h 21600"/>
              <a:gd name="T4" fmla="*/ 21013 w 42485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485" h="21600" fill="none" extrusionOk="0">
                <a:moveTo>
                  <a:pt x="42485" y="2346"/>
                </a:moveTo>
                <a:cubicBezTo>
                  <a:pt x="41288" y="13302"/>
                  <a:pt x="32034" y="21599"/>
                  <a:pt x="21013" y="21600"/>
                </a:cubicBezTo>
                <a:cubicBezTo>
                  <a:pt x="11010" y="21600"/>
                  <a:pt x="2317" y="14733"/>
                  <a:pt x="0" y="5002"/>
                </a:cubicBezTo>
              </a:path>
              <a:path w="42485" h="21600" stroke="0" extrusionOk="0">
                <a:moveTo>
                  <a:pt x="42485" y="2346"/>
                </a:moveTo>
                <a:cubicBezTo>
                  <a:pt x="41288" y="13302"/>
                  <a:pt x="32034" y="21599"/>
                  <a:pt x="21013" y="21600"/>
                </a:cubicBezTo>
                <a:cubicBezTo>
                  <a:pt x="11010" y="21600"/>
                  <a:pt x="2317" y="14733"/>
                  <a:pt x="0" y="5002"/>
                </a:cubicBezTo>
                <a:lnTo>
                  <a:pt x="21013" y="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rc 2"/>
          <p:cNvSpPr>
            <a:spLocks/>
          </p:cNvSpPr>
          <p:nvPr/>
        </p:nvSpPr>
        <p:spPr bwMode="auto">
          <a:xfrm flipV="1">
            <a:off x="3143240" y="2500306"/>
            <a:ext cx="571504" cy="142876"/>
          </a:xfrm>
          <a:custGeom>
            <a:avLst/>
            <a:gdLst>
              <a:gd name="G0" fmla="+- 21013 0 0"/>
              <a:gd name="G1" fmla="+- 0 0 0"/>
              <a:gd name="G2" fmla="+- 21600 0 0"/>
              <a:gd name="T0" fmla="*/ 42485 w 42485"/>
              <a:gd name="T1" fmla="*/ 2346 h 21600"/>
              <a:gd name="T2" fmla="*/ 0 w 42485"/>
              <a:gd name="T3" fmla="*/ 5003 h 21600"/>
              <a:gd name="T4" fmla="*/ 21013 w 42485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485" h="21600" fill="none" extrusionOk="0">
                <a:moveTo>
                  <a:pt x="42485" y="2346"/>
                </a:moveTo>
                <a:cubicBezTo>
                  <a:pt x="41288" y="13302"/>
                  <a:pt x="32034" y="21599"/>
                  <a:pt x="21013" y="21600"/>
                </a:cubicBezTo>
                <a:cubicBezTo>
                  <a:pt x="11010" y="21600"/>
                  <a:pt x="2317" y="14733"/>
                  <a:pt x="0" y="5002"/>
                </a:cubicBezTo>
              </a:path>
              <a:path w="42485" h="21600" stroke="0" extrusionOk="0">
                <a:moveTo>
                  <a:pt x="42485" y="2346"/>
                </a:moveTo>
                <a:cubicBezTo>
                  <a:pt x="41288" y="13302"/>
                  <a:pt x="32034" y="21599"/>
                  <a:pt x="21013" y="21600"/>
                </a:cubicBezTo>
                <a:cubicBezTo>
                  <a:pt x="11010" y="21600"/>
                  <a:pt x="2317" y="14733"/>
                  <a:pt x="0" y="5002"/>
                </a:cubicBezTo>
                <a:lnTo>
                  <a:pt x="21013" y="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rc 2"/>
          <p:cNvSpPr>
            <a:spLocks/>
          </p:cNvSpPr>
          <p:nvPr/>
        </p:nvSpPr>
        <p:spPr bwMode="auto">
          <a:xfrm flipV="1">
            <a:off x="1142976" y="2857496"/>
            <a:ext cx="571504" cy="142876"/>
          </a:xfrm>
          <a:custGeom>
            <a:avLst/>
            <a:gdLst>
              <a:gd name="G0" fmla="+- 21013 0 0"/>
              <a:gd name="G1" fmla="+- 0 0 0"/>
              <a:gd name="G2" fmla="+- 21600 0 0"/>
              <a:gd name="T0" fmla="*/ 42485 w 42485"/>
              <a:gd name="T1" fmla="*/ 2346 h 21600"/>
              <a:gd name="T2" fmla="*/ 0 w 42485"/>
              <a:gd name="T3" fmla="*/ 5003 h 21600"/>
              <a:gd name="T4" fmla="*/ 21013 w 42485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485" h="21600" fill="none" extrusionOk="0">
                <a:moveTo>
                  <a:pt x="42485" y="2346"/>
                </a:moveTo>
                <a:cubicBezTo>
                  <a:pt x="41288" y="13302"/>
                  <a:pt x="32034" y="21599"/>
                  <a:pt x="21013" y="21600"/>
                </a:cubicBezTo>
                <a:cubicBezTo>
                  <a:pt x="11010" y="21600"/>
                  <a:pt x="2317" y="14733"/>
                  <a:pt x="0" y="5002"/>
                </a:cubicBezTo>
              </a:path>
              <a:path w="42485" h="21600" stroke="0" extrusionOk="0">
                <a:moveTo>
                  <a:pt x="42485" y="2346"/>
                </a:moveTo>
                <a:cubicBezTo>
                  <a:pt x="41288" y="13302"/>
                  <a:pt x="32034" y="21599"/>
                  <a:pt x="21013" y="21600"/>
                </a:cubicBezTo>
                <a:cubicBezTo>
                  <a:pt x="11010" y="21600"/>
                  <a:pt x="2317" y="14733"/>
                  <a:pt x="0" y="5002"/>
                </a:cubicBezTo>
                <a:lnTo>
                  <a:pt x="21013" y="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3071802" y="4286256"/>
            <a:ext cx="142876" cy="142876"/>
            <a:chOff x="8766" y="2505"/>
            <a:chExt cx="346" cy="362"/>
          </a:xfrm>
        </p:grpSpPr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H="1">
              <a:off x="8766" y="2505"/>
              <a:ext cx="171" cy="34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8937" y="2505"/>
              <a:ext cx="175" cy="3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4572000" y="4286256"/>
            <a:ext cx="214314" cy="142876"/>
            <a:chOff x="8766" y="2505"/>
            <a:chExt cx="346" cy="362"/>
          </a:xfrm>
        </p:grpSpPr>
        <p:sp>
          <p:nvSpPr>
            <p:cNvPr id="12" name="Line 5"/>
            <p:cNvSpPr>
              <a:spLocks noChangeShapeType="1"/>
            </p:cNvSpPr>
            <p:nvPr/>
          </p:nvSpPr>
          <p:spPr bwMode="auto">
            <a:xfrm flipH="1">
              <a:off x="8766" y="2505"/>
              <a:ext cx="171" cy="34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8937" y="2505"/>
              <a:ext cx="175" cy="3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5786446" y="4286256"/>
            <a:ext cx="214314" cy="142876"/>
            <a:chOff x="8766" y="2505"/>
            <a:chExt cx="346" cy="362"/>
          </a:xfrm>
        </p:grpSpPr>
        <p:sp>
          <p:nvSpPr>
            <p:cNvPr id="15" name="Line 5"/>
            <p:cNvSpPr>
              <a:spLocks noChangeShapeType="1"/>
            </p:cNvSpPr>
            <p:nvPr/>
          </p:nvSpPr>
          <p:spPr bwMode="auto">
            <a:xfrm flipH="1">
              <a:off x="8766" y="2505"/>
              <a:ext cx="171" cy="34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8937" y="2505"/>
              <a:ext cx="175" cy="3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1714480" y="6143644"/>
            <a:ext cx="214314" cy="142876"/>
            <a:chOff x="8766" y="2505"/>
            <a:chExt cx="346" cy="362"/>
          </a:xfrm>
        </p:grpSpPr>
        <p:sp>
          <p:nvSpPr>
            <p:cNvPr id="21" name="Line 5"/>
            <p:cNvSpPr>
              <a:spLocks noChangeShapeType="1"/>
            </p:cNvSpPr>
            <p:nvPr/>
          </p:nvSpPr>
          <p:spPr bwMode="auto">
            <a:xfrm flipH="1">
              <a:off x="8766" y="2505"/>
              <a:ext cx="171" cy="34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8937" y="2505"/>
              <a:ext cx="175" cy="3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3" name="Group 2"/>
          <p:cNvGrpSpPr>
            <a:grpSpLocks/>
          </p:cNvGrpSpPr>
          <p:nvPr/>
        </p:nvGrpSpPr>
        <p:grpSpPr bwMode="auto">
          <a:xfrm>
            <a:off x="500034" y="6215082"/>
            <a:ext cx="485776" cy="71439"/>
            <a:chOff x="9900" y="3235"/>
            <a:chExt cx="540" cy="185"/>
          </a:xfrm>
        </p:grpSpPr>
        <p:sp>
          <p:nvSpPr>
            <p:cNvPr id="24" name="Line 3"/>
            <p:cNvSpPr>
              <a:spLocks noChangeShapeType="1"/>
            </p:cNvSpPr>
            <p:nvPr/>
          </p:nvSpPr>
          <p:spPr bwMode="auto">
            <a:xfrm>
              <a:off x="9900" y="3235"/>
              <a:ext cx="5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4"/>
            <p:cNvSpPr>
              <a:spLocks noChangeShapeType="1"/>
            </p:cNvSpPr>
            <p:nvPr/>
          </p:nvSpPr>
          <p:spPr bwMode="auto">
            <a:xfrm>
              <a:off x="10437" y="3240"/>
              <a:ext cx="0" cy="1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6" name="Group 2"/>
          <p:cNvGrpSpPr>
            <a:grpSpLocks/>
          </p:cNvGrpSpPr>
          <p:nvPr/>
        </p:nvGrpSpPr>
        <p:grpSpPr bwMode="auto">
          <a:xfrm>
            <a:off x="1214414" y="5857892"/>
            <a:ext cx="357190" cy="71438"/>
            <a:chOff x="9900" y="3235"/>
            <a:chExt cx="540" cy="185"/>
          </a:xfrm>
        </p:grpSpPr>
        <p:sp>
          <p:nvSpPr>
            <p:cNvPr id="27" name="Line 3"/>
            <p:cNvSpPr>
              <a:spLocks noChangeShapeType="1"/>
            </p:cNvSpPr>
            <p:nvPr/>
          </p:nvSpPr>
          <p:spPr bwMode="auto">
            <a:xfrm>
              <a:off x="9900" y="3235"/>
              <a:ext cx="5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4"/>
            <p:cNvSpPr>
              <a:spLocks noChangeShapeType="1"/>
            </p:cNvSpPr>
            <p:nvPr/>
          </p:nvSpPr>
          <p:spPr bwMode="auto">
            <a:xfrm>
              <a:off x="10437" y="3240"/>
              <a:ext cx="0" cy="1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9" name="Group 2"/>
          <p:cNvGrpSpPr>
            <a:grpSpLocks/>
          </p:cNvGrpSpPr>
          <p:nvPr/>
        </p:nvGrpSpPr>
        <p:grpSpPr bwMode="auto">
          <a:xfrm>
            <a:off x="2786050" y="5857892"/>
            <a:ext cx="357190" cy="71438"/>
            <a:chOff x="9900" y="3235"/>
            <a:chExt cx="540" cy="185"/>
          </a:xfrm>
        </p:grpSpPr>
        <p:sp>
          <p:nvSpPr>
            <p:cNvPr id="30" name="Line 3"/>
            <p:cNvSpPr>
              <a:spLocks noChangeShapeType="1"/>
            </p:cNvSpPr>
            <p:nvPr/>
          </p:nvSpPr>
          <p:spPr bwMode="auto">
            <a:xfrm>
              <a:off x="9900" y="3235"/>
              <a:ext cx="5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Line 4"/>
            <p:cNvSpPr>
              <a:spLocks noChangeShapeType="1"/>
            </p:cNvSpPr>
            <p:nvPr/>
          </p:nvSpPr>
          <p:spPr bwMode="auto">
            <a:xfrm>
              <a:off x="10437" y="3240"/>
              <a:ext cx="0" cy="1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2" name="Group 2"/>
          <p:cNvGrpSpPr>
            <a:grpSpLocks/>
          </p:cNvGrpSpPr>
          <p:nvPr/>
        </p:nvGrpSpPr>
        <p:grpSpPr bwMode="auto">
          <a:xfrm>
            <a:off x="4500562" y="5857892"/>
            <a:ext cx="357190" cy="71438"/>
            <a:chOff x="9900" y="3235"/>
            <a:chExt cx="540" cy="185"/>
          </a:xfrm>
        </p:grpSpPr>
        <p:sp>
          <p:nvSpPr>
            <p:cNvPr id="33" name="Line 3"/>
            <p:cNvSpPr>
              <a:spLocks noChangeShapeType="1"/>
            </p:cNvSpPr>
            <p:nvPr/>
          </p:nvSpPr>
          <p:spPr bwMode="auto">
            <a:xfrm>
              <a:off x="9900" y="3235"/>
              <a:ext cx="5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Line 4"/>
            <p:cNvSpPr>
              <a:spLocks noChangeShapeType="1"/>
            </p:cNvSpPr>
            <p:nvPr/>
          </p:nvSpPr>
          <p:spPr bwMode="auto">
            <a:xfrm>
              <a:off x="10437" y="3240"/>
              <a:ext cx="0" cy="1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5" name="Arc 2"/>
          <p:cNvSpPr>
            <a:spLocks/>
          </p:cNvSpPr>
          <p:nvPr/>
        </p:nvSpPr>
        <p:spPr bwMode="auto">
          <a:xfrm flipV="1">
            <a:off x="1000100" y="6215082"/>
            <a:ext cx="642942" cy="142876"/>
          </a:xfrm>
          <a:custGeom>
            <a:avLst/>
            <a:gdLst>
              <a:gd name="G0" fmla="+- 21013 0 0"/>
              <a:gd name="G1" fmla="+- 0 0 0"/>
              <a:gd name="G2" fmla="+- 21600 0 0"/>
              <a:gd name="T0" fmla="*/ 42485 w 42485"/>
              <a:gd name="T1" fmla="*/ 2346 h 21600"/>
              <a:gd name="T2" fmla="*/ 0 w 42485"/>
              <a:gd name="T3" fmla="*/ 5003 h 21600"/>
              <a:gd name="T4" fmla="*/ 21013 w 42485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485" h="21600" fill="none" extrusionOk="0">
                <a:moveTo>
                  <a:pt x="42485" y="2346"/>
                </a:moveTo>
                <a:cubicBezTo>
                  <a:pt x="41288" y="13302"/>
                  <a:pt x="32034" y="21599"/>
                  <a:pt x="21013" y="21600"/>
                </a:cubicBezTo>
                <a:cubicBezTo>
                  <a:pt x="11010" y="21600"/>
                  <a:pt x="2317" y="14733"/>
                  <a:pt x="0" y="5002"/>
                </a:cubicBezTo>
              </a:path>
              <a:path w="42485" h="21600" stroke="0" extrusionOk="0">
                <a:moveTo>
                  <a:pt x="42485" y="2346"/>
                </a:moveTo>
                <a:cubicBezTo>
                  <a:pt x="41288" y="13302"/>
                  <a:pt x="32034" y="21599"/>
                  <a:pt x="21013" y="21600"/>
                </a:cubicBezTo>
                <a:cubicBezTo>
                  <a:pt x="11010" y="21600"/>
                  <a:pt x="2317" y="14733"/>
                  <a:pt x="0" y="5002"/>
                </a:cubicBezTo>
                <a:lnTo>
                  <a:pt x="21013" y="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571472" y="6500834"/>
            <a:ext cx="1357322" cy="71438"/>
            <a:chOff x="8766" y="5576"/>
            <a:chExt cx="1029" cy="173"/>
          </a:xfrm>
        </p:grpSpPr>
        <p:sp>
          <p:nvSpPr>
            <p:cNvPr id="1028" name="Line 4"/>
            <p:cNvSpPr>
              <a:spLocks noChangeShapeType="1"/>
            </p:cNvSpPr>
            <p:nvPr/>
          </p:nvSpPr>
          <p:spPr bwMode="auto">
            <a:xfrm>
              <a:off x="8766" y="5749"/>
              <a:ext cx="102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 flipV="1">
              <a:off x="8766" y="5576"/>
              <a:ext cx="0" cy="17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 flipV="1">
              <a:off x="9794" y="5576"/>
              <a:ext cx="1" cy="17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6" name="Group 4"/>
          <p:cNvGrpSpPr>
            <a:grpSpLocks/>
          </p:cNvGrpSpPr>
          <p:nvPr/>
        </p:nvGrpSpPr>
        <p:grpSpPr bwMode="auto">
          <a:xfrm>
            <a:off x="3643306" y="3929066"/>
            <a:ext cx="142876" cy="142876"/>
            <a:chOff x="8766" y="2505"/>
            <a:chExt cx="346" cy="362"/>
          </a:xfrm>
        </p:grpSpPr>
        <p:sp>
          <p:nvSpPr>
            <p:cNvPr id="47" name="Line 5"/>
            <p:cNvSpPr>
              <a:spLocks noChangeShapeType="1"/>
            </p:cNvSpPr>
            <p:nvPr/>
          </p:nvSpPr>
          <p:spPr bwMode="auto">
            <a:xfrm flipH="1">
              <a:off x="8766" y="2505"/>
              <a:ext cx="171" cy="34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Line 6"/>
            <p:cNvSpPr>
              <a:spLocks noChangeShapeType="1"/>
            </p:cNvSpPr>
            <p:nvPr/>
          </p:nvSpPr>
          <p:spPr bwMode="auto">
            <a:xfrm>
              <a:off x="8937" y="2505"/>
              <a:ext cx="175" cy="3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9" name="Group 2"/>
          <p:cNvGrpSpPr>
            <a:grpSpLocks/>
          </p:cNvGrpSpPr>
          <p:nvPr/>
        </p:nvGrpSpPr>
        <p:grpSpPr bwMode="auto">
          <a:xfrm>
            <a:off x="2428860" y="5500702"/>
            <a:ext cx="357190" cy="71438"/>
            <a:chOff x="9900" y="3235"/>
            <a:chExt cx="540" cy="185"/>
          </a:xfrm>
        </p:grpSpPr>
        <p:sp>
          <p:nvSpPr>
            <p:cNvPr id="50" name="Line 3"/>
            <p:cNvSpPr>
              <a:spLocks noChangeShapeType="1"/>
            </p:cNvSpPr>
            <p:nvPr/>
          </p:nvSpPr>
          <p:spPr bwMode="auto">
            <a:xfrm>
              <a:off x="9900" y="3235"/>
              <a:ext cx="5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Line 4"/>
            <p:cNvSpPr>
              <a:spLocks noChangeShapeType="1"/>
            </p:cNvSpPr>
            <p:nvPr/>
          </p:nvSpPr>
          <p:spPr bwMode="auto">
            <a:xfrm>
              <a:off x="10437" y="3240"/>
              <a:ext cx="0" cy="1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2" name="Управляющая кнопка: домой 51">
            <a:hlinkClick r:id="rId2" action="ppaction://hlinksldjump" highlightClick="1"/>
          </p:cNvPr>
          <p:cNvSpPr/>
          <p:nvPr/>
        </p:nvSpPr>
        <p:spPr>
          <a:xfrm>
            <a:off x="8072462" y="6000744"/>
            <a:ext cx="928694" cy="857256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5720" y="0"/>
            <a:ext cx="8115328" cy="5197493"/>
          </a:xfrm>
        </p:spPr>
        <p:txBody>
          <a:bodyPr vert="horz"/>
          <a:lstStyle/>
          <a:p>
            <a:pPr>
              <a:buNone/>
            </a:pPr>
            <a:r>
              <a:rPr lang="ru-RU" sz="2300" dirty="0" smtClean="0">
                <a:solidFill>
                  <a:srgbClr val="C00000"/>
                </a:solidFill>
                <a:latin typeface="Georgia" pitchFamily="18" charset="0"/>
              </a:rPr>
              <a:t>31. </a:t>
            </a:r>
            <a:r>
              <a:rPr lang="ru-RU" sz="2300" dirty="0" smtClean="0">
                <a:latin typeface="Georgia" pitchFamily="18" charset="0"/>
                <a:hlinkClick r:id="rId2" action="ppaction://hlinksldjump"/>
              </a:rPr>
              <a:t>Написание суффиксов –</a:t>
            </a:r>
            <a:r>
              <a:rPr lang="ru-RU" sz="2300" dirty="0" err="1" smtClean="0">
                <a:latin typeface="Georgia" pitchFamily="18" charset="0"/>
                <a:hlinkClick r:id="rId2" action="ppaction://hlinksldjump"/>
              </a:rPr>
              <a:t>онок</a:t>
            </a:r>
            <a:r>
              <a:rPr lang="ru-RU" sz="2300" dirty="0" smtClean="0">
                <a:latin typeface="Georgia" pitchFamily="18" charset="0"/>
                <a:hlinkClick r:id="rId2" action="ppaction://hlinksldjump"/>
              </a:rPr>
              <a:t>, -</a:t>
            </a:r>
            <a:r>
              <a:rPr lang="ru-RU" sz="2300" dirty="0" err="1" smtClean="0">
                <a:latin typeface="Georgia" pitchFamily="18" charset="0"/>
                <a:hlinkClick r:id="rId2" action="ppaction://hlinksldjump"/>
              </a:rPr>
              <a:t>ёнок</a:t>
            </a:r>
            <a:endParaRPr lang="ru-RU" sz="23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300" dirty="0" smtClean="0">
                <a:solidFill>
                  <a:srgbClr val="C00000"/>
                </a:solidFill>
                <a:latin typeface="Georgia" pitchFamily="18" charset="0"/>
              </a:rPr>
              <a:t>32. </a:t>
            </a:r>
            <a:r>
              <a:rPr lang="ru-RU" sz="2300" dirty="0" smtClean="0">
                <a:latin typeface="Georgia" pitchFamily="18" charset="0"/>
                <a:hlinkClick r:id="rId3" action="ppaction://hlinksldjump"/>
              </a:rPr>
              <a:t>Написание суффиксов</a:t>
            </a:r>
            <a:endParaRPr lang="ru-RU" sz="23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300" dirty="0" smtClean="0">
                <a:solidFill>
                  <a:srgbClr val="C00000"/>
                </a:solidFill>
                <a:latin typeface="Georgia" pitchFamily="18" charset="0"/>
              </a:rPr>
              <a:t>33. </a:t>
            </a:r>
            <a:r>
              <a:rPr lang="ru-RU" sz="2300" dirty="0" smtClean="0">
                <a:latin typeface="Georgia" pitchFamily="18" charset="0"/>
                <a:hlinkClick r:id="rId4" action="ppaction://hlinksldjump"/>
              </a:rPr>
              <a:t>Соединительные гласные в сложных словах</a:t>
            </a:r>
            <a:endParaRPr lang="ru-RU" sz="23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300" b="1" dirty="0" smtClean="0">
                <a:solidFill>
                  <a:srgbClr val="C00000"/>
                </a:solidFill>
                <a:latin typeface="Georgia" pitchFamily="18" charset="0"/>
                <a:ea typeface="+mj-ea"/>
                <a:cs typeface="+mj-cs"/>
              </a:rPr>
              <a:t>Пунктуация</a:t>
            </a:r>
          </a:p>
          <a:p>
            <a:pPr>
              <a:buNone/>
            </a:pPr>
            <a:r>
              <a:rPr lang="ru-RU" sz="2300" dirty="0" smtClean="0">
                <a:solidFill>
                  <a:srgbClr val="C00000"/>
                </a:solidFill>
                <a:latin typeface="Georgia" pitchFamily="18" charset="0"/>
              </a:rPr>
              <a:t>34. </a:t>
            </a:r>
            <a:r>
              <a:rPr lang="ru-RU" sz="2300" dirty="0" smtClean="0">
                <a:latin typeface="Georgia" pitchFamily="18" charset="0"/>
                <a:hlinkClick r:id="rId5" action="ppaction://hlinksldjump"/>
              </a:rPr>
              <a:t>Знаки препинания в конце предложений</a:t>
            </a:r>
            <a:endParaRPr lang="ru-RU" sz="2300" dirty="0" smtClean="0">
              <a:solidFill>
                <a:srgbClr val="C0000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sz="2300" dirty="0" smtClean="0">
                <a:solidFill>
                  <a:srgbClr val="C00000"/>
                </a:solidFill>
                <a:latin typeface="Georgia" pitchFamily="18" charset="0"/>
              </a:rPr>
              <a:t>35. </a:t>
            </a:r>
            <a:r>
              <a:rPr lang="ru-RU" sz="2300" dirty="0" smtClean="0">
                <a:latin typeface="Georgia" pitchFamily="18" charset="0"/>
                <a:hlinkClick r:id="rId6" action="ppaction://hlinksldjump"/>
              </a:rPr>
              <a:t>Однородные члены предложения</a:t>
            </a:r>
            <a:endParaRPr lang="ru-RU" sz="23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300" dirty="0" smtClean="0">
                <a:solidFill>
                  <a:srgbClr val="C00000"/>
                </a:solidFill>
                <a:latin typeface="Georgia" pitchFamily="18" charset="0"/>
              </a:rPr>
              <a:t>36. </a:t>
            </a:r>
            <a:r>
              <a:rPr lang="ru-RU" sz="2300" dirty="0" smtClean="0">
                <a:latin typeface="Georgia" pitchFamily="18" charset="0"/>
                <a:hlinkClick r:id="rId7" action="ppaction://hlinksldjump"/>
              </a:rPr>
              <a:t>Предложения с прямой речью</a:t>
            </a:r>
            <a:endParaRPr lang="ru-RU" sz="23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300" dirty="0" smtClean="0">
                <a:solidFill>
                  <a:srgbClr val="C00000"/>
                </a:solidFill>
                <a:latin typeface="Georgia" pitchFamily="18" charset="0"/>
              </a:rPr>
              <a:t>37. </a:t>
            </a:r>
            <a:r>
              <a:rPr lang="ru-RU" sz="2300" dirty="0" smtClean="0">
                <a:latin typeface="Georgia" pitchFamily="18" charset="0"/>
                <a:hlinkClick r:id="rId8" action="ppaction://hlinksldjump"/>
              </a:rPr>
              <a:t>Знаки препинания при обращении</a:t>
            </a:r>
            <a:endParaRPr lang="ru-RU" sz="2300" dirty="0" smtClean="0">
              <a:latin typeface="Georgia" pitchFamily="18" charset="0"/>
            </a:endParaRPr>
          </a:p>
          <a:p>
            <a:pPr>
              <a:buNone/>
            </a:pPr>
            <a:endParaRPr lang="ru-RU" sz="2400" dirty="0" smtClean="0">
              <a:latin typeface="Georgia" pitchFamily="18" charset="0"/>
            </a:endParaRPr>
          </a:p>
          <a:p>
            <a:pPr>
              <a:buNone/>
            </a:pPr>
            <a:endParaRPr lang="ru-RU" sz="2400" dirty="0" smtClean="0">
              <a:latin typeface="Georgia" pitchFamily="18" charset="0"/>
            </a:endParaRPr>
          </a:p>
          <a:p>
            <a:pPr algn="ctr">
              <a:buNone/>
            </a:pPr>
            <a:endParaRPr lang="ru-RU" sz="2400" dirty="0" smtClean="0">
              <a:latin typeface="Georgia" pitchFamily="18" charset="0"/>
            </a:endParaRPr>
          </a:p>
          <a:p>
            <a:pPr>
              <a:buNone/>
            </a:pPr>
            <a:endParaRPr lang="ru-RU" sz="2400" dirty="0" smtClean="0">
              <a:latin typeface="Georgia" pitchFamily="18" charset="0"/>
            </a:endParaRPr>
          </a:p>
          <a:p>
            <a:pPr>
              <a:buNone/>
            </a:pPr>
            <a:endParaRPr lang="ru-RU" sz="2400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357562"/>
            <a:ext cx="800105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300" b="1" dirty="0" smtClean="0">
                <a:solidFill>
                  <a:srgbClr val="C00000"/>
                </a:solidFill>
                <a:latin typeface="Georgia" pitchFamily="18" charset="0"/>
                <a:ea typeface="+mj-ea"/>
                <a:cs typeface="+mj-cs"/>
              </a:rPr>
              <a:t>Памятки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38</a:t>
            </a:r>
            <a:r>
              <a:rPr lang="ru-RU" sz="2300" dirty="0" smtClean="0">
                <a:solidFill>
                  <a:srgbClr val="C00000"/>
                </a:solidFill>
                <a:latin typeface="Georgia" pitchFamily="18" charset="0"/>
              </a:rPr>
              <a:t>. </a:t>
            </a:r>
            <a:r>
              <a:rPr lang="ru-RU" sz="2300" dirty="0" smtClean="0">
                <a:latin typeface="Georgia" pitchFamily="18" charset="0"/>
                <a:hlinkClick r:id="rId9" action="ppaction://hlinksldjump"/>
              </a:rPr>
              <a:t>Фонетический разбор</a:t>
            </a:r>
            <a:endParaRPr lang="ru-RU" sz="23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300" dirty="0" smtClean="0">
                <a:solidFill>
                  <a:srgbClr val="C00000"/>
                </a:solidFill>
                <a:latin typeface="Georgia" pitchFamily="18" charset="0"/>
              </a:rPr>
              <a:t>39. </a:t>
            </a:r>
            <a:r>
              <a:rPr lang="ru-RU" sz="2300" dirty="0" smtClean="0">
                <a:latin typeface="Georgia" pitchFamily="18" charset="0"/>
                <a:hlinkClick r:id="rId10" action="ppaction://hlinksldjump"/>
              </a:rPr>
              <a:t>Разбор по членам предложения</a:t>
            </a:r>
            <a:endParaRPr lang="ru-RU" sz="23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300" dirty="0" smtClean="0">
                <a:solidFill>
                  <a:srgbClr val="C00000"/>
                </a:solidFill>
                <a:latin typeface="Georgia" pitchFamily="18" charset="0"/>
              </a:rPr>
              <a:t>40. </a:t>
            </a:r>
            <a:r>
              <a:rPr lang="ru-RU" sz="2300" dirty="0" smtClean="0">
                <a:latin typeface="Georgia" pitchFamily="18" charset="0"/>
                <a:hlinkClick r:id="rId11" action="ppaction://hlinksldjump"/>
              </a:rPr>
              <a:t>Синтаксический разбор предложения</a:t>
            </a:r>
            <a:endParaRPr lang="ru-RU" sz="23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300" dirty="0" smtClean="0">
                <a:solidFill>
                  <a:srgbClr val="C00000"/>
                </a:solidFill>
                <a:latin typeface="Georgia" pitchFamily="18" charset="0"/>
              </a:rPr>
              <a:t>41. </a:t>
            </a:r>
            <a:r>
              <a:rPr lang="ru-RU" sz="2300" dirty="0" smtClean="0">
                <a:latin typeface="Georgia" pitchFamily="18" charset="0"/>
                <a:hlinkClick r:id="rId12" action="ppaction://hlinksldjump"/>
              </a:rPr>
              <a:t>Морфологический разбор существительного</a:t>
            </a:r>
            <a:endParaRPr lang="ru-RU" sz="23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300" dirty="0" smtClean="0">
                <a:solidFill>
                  <a:srgbClr val="C00000"/>
                </a:solidFill>
                <a:latin typeface="Georgia" pitchFamily="18" charset="0"/>
              </a:rPr>
              <a:t>42. </a:t>
            </a:r>
            <a:r>
              <a:rPr lang="ru-RU" sz="2300" dirty="0" smtClean="0">
                <a:latin typeface="Georgia" pitchFamily="18" charset="0"/>
                <a:hlinkClick r:id="rId13" action="ppaction://hlinksldjump"/>
              </a:rPr>
              <a:t>Морфологический разбор прилагательного</a:t>
            </a:r>
            <a:endParaRPr lang="ru-RU" sz="23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300" dirty="0" smtClean="0">
                <a:solidFill>
                  <a:srgbClr val="C00000"/>
                </a:solidFill>
                <a:latin typeface="Georgia" pitchFamily="18" charset="0"/>
              </a:rPr>
              <a:t>43. </a:t>
            </a:r>
            <a:r>
              <a:rPr lang="ru-RU" sz="2300" dirty="0" smtClean="0">
                <a:latin typeface="Georgia" pitchFamily="18" charset="0"/>
                <a:hlinkClick r:id="rId14" action="ppaction://hlinksldjump"/>
              </a:rPr>
              <a:t>Морфологический разбор глагола</a:t>
            </a:r>
            <a:endParaRPr lang="ru-RU" sz="23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300" dirty="0" smtClean="0">
                <a:solidFill>
                  <a:srgbClr val="C00000"/>
                </a:solidFill>
                <a:latin typeface="Georgia" pitchFamily="18" charset="0"/>
              </a:rPr>
              <a:t>44. </a:t>
            </a:r>
            <a:r>
              <a:rPr lang="ru-RU" sz="2300" dirty="0" smtClean="0">
                <a:latin typeface="Georgia" pitchFamily="18" charset="0"/>
                <a:hlinkClick r:id="rId15" action="ppaction://hlinksldjump"/>
              </a:rPr>
              <a:t>Разбор по составу</a:t>
            </a:r>
            <a:endParaRPr lang="ru-RU" sz="23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300" dirty="0" smtClean="0">
                <a:solidFill>
                  <a:srgbClr val="C00000"/>
                </a:solidFill>
                <a:latin typeface="Georgia" pitchFamily="18" charset="0"/>
              </a:rPr>
              <a:t>45.  </a:t>
            </a:r>
            <a:r>
              <a:rPr lang="ru-RU" sz="2300" dirty="0" smtClean="0">
                <a:latin typeface="Georgia" pitchFamily="18" charset="0"/>
                <a:hlinkClick r:id="rId16" action="ppaction://hlinksldjump"/>
              </a:rPr>
              <a:t>Ссылки на словари</a:t>
            </a:r>
            <a:endParaRPr lang="ru-RU" sz="2300" dirty="0" smtClean="0">
              <a:latin typeface="Georgia" pitchFamily="18" charset="0"/>
            </a:endParaRPr>
          </a:p>
          <a:p>
            <a:pPr>
              <a:buNone/>
            </a:pP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43900" y="6072206"/>
            <a:ext cx="857256" cy="78579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Энциклопедии &amp; Словар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72074"/>
            <a:ext cx="1672178" cy="14287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Ссылки на словари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www.gramota.ru/img/logo-gramot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00108"/>
            <a:ext cx="2214578" cy="49597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488" y="1000108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  <a:hlinkClick r:id="rId4"/>
              </a:rPr>
              <a:t>Словари русского 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  <a:hlinkClick r:id="rId4"/>
              </a:rPr>
              <a:t>языка</a:t>
            </a:r>
            <a:endParaRPr lang="ru-RU" b="1" dirty="0"/>
          </a:p>
        </p:txBody>
      </p:sp>
      <p:pic>
        <p:nvPicPr>
          <p:cNvPr id="2052" name="Picture 4" descr="http://www.dict.t-mm.ru/Img/Titl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1785926"/>
            <a:ext cx="2071702" cy="7692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28860" y="1857364"/>
            <a:ext cx="6421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Georgia" pitchFamily="18" charset="0"/>
                <a:hlinkClick r:id="rId6"/>
              </a:rPr>
              <a:t>Большой толковый словарь Ушакова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2054" name="Picture 6" descr="Толковый словарь Ожегова онлайн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2786058"/>
            <a:ext cx="2714644" cy="40719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28926" y="2643182"/>
            <a:ext cx="4810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Georgia" pitchFamily="18" charset="0"/>
                <a:hlinkClick r:id="rId8"/>
              </a:rPr>
              <a:t>Толковый словарь Ожегова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2056" name="Picture 8" descr="Словарь ударений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3500438"/>
            <a:ext cx="2381250" cy="533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00364" y="3429000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eorgia" pitchFamily="18" charset="0"/>
                <a:hlinkClick r:id="rId10"/>
              </a:rPr>
              <a:t>Словарь ударений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2058" name="Picture 10" descr="Сайт – энциклопедия по литературе и русскому языку, библиотека полезных материалов и статей по филологии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85918" y="4143380"/>
            <a:ext cx="1050074" cy="78581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928926" y="4214818"/>
            <a:ext cx="4738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Georgia" pitchFamily="18" charset="0"/>
                <a:hlinkClick r:id="rId12"/>
              </a:rPr>
              <a:t>Орфографический словарь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2060" name="Picture 12" descr="Правописание сложных слов в русском языке, правильное ударение в словах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4282" y="4429132"/>
            <a:ext cx="1952625" cy="33337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928926" y="4929198"/>
            <a:ext cx="4620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Georgia" pitchFamily="18" charset="0"/>
                <a:hlinkClick r:id="rId14"/>
              </a:rPr>
              <a:t>Этимологический словарь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8926" y="5643578"/>
            <a:ext cx="4732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Georgia" pitchFamily="18" charset="0"/>
                <a:hlinkClick r:id="rId15"/>
              </a:rPr>
              <a:t>Словарь иностранных слов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17" name="Управляющая кнопка: в конец 16">
            <a:hlinkClick r:id="" action="ppaction://hlinkshowjump?jump=endshow" highlightClick="1"/>
          </p:cNvPr>
          <p:cNvSpPr/>
          <p:nvPr/>
        </p:nvSpPr>
        <p:spPr>
          <a:xfrm>
            <a:off x="8143900" y="6000768"/>
            <a:ext cx="857256" cy="857232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  <a:latin typeface="Georgia" pitchFamily="18" charset="0"/>
              </a:rPr>
              <a:t>Пропуск, замена букв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500174"/>
            <a:ext cx="78581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rgbClr val="FF0000"/>
                </a:solidFill>
                <a:latin typeface="Georgia" pitchFamily="18" charset="0"/>
              </a:rPr>
              <a:t>Как поработать: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Выпиши слово, диктуя себе по слогам.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Подчеркни в нем пропущенную букву.</a:t>
            </a:r>
          </a:p>
          <a:p>
            <a:pPr>
              <a:lnSpc>
                <a:spcPct val="150000"/>
              </a:lnSpc>
            </a:pPr>
            <a:r>
              <a:rPr lang="ru-RU" sz="3200" i="1" dirty="0" smtClean="0">
                <a:solidFill>
                  <a:srgbClr val="0070C0"/>
                </a:solidFill>
                <a:latin typeface="Georgia" pitchFamily="18" charset="0"/>
              </a:rPr>
              <a:t>Школа-шк</a:t>
            </a:r>
            <a:r>
              <a:rPr lang="ru-RU" sz="3200" i="1" u="sng" dirty="0" smtClean="0">
                <a:solidFill>
                  <a:srgbClr val="C00000"/>
                </a:solidFill>
                <a:latin typeface="Georgia" pitchFamily="18" charset="0"/>
              </a:rPr>
              <a:t>о</a:t>
            </a:r>
            <a:r>
              <a:rPr lang="ru-RU" sz="3200" i="1" dirty="0" smtClean="0">
                <a:solidFill>
                  <a:srgbClr val="0070C0"/>
                </a:solidFill>
                <a:latin typeface="Georgia" pitchFamily="18" charset="0"/>
              </a:rPr>
              <a:t>ла</a:t>
            </a:r>
          </a:p>
          <a:p>
            <a:pPr>
              <a:lnSpc>
                <a:spcPct val="150000"/>
              </a:lnSpc>
            </a:pPr>
            <a:r>
              <a:rPr lang="ru-RU" sz="3200" i="1" dirty="0" smtClean="0">
                <a:solidFill>
                  <a:srgbClr val="0070C0"/>
                </a:solidFill>
                <a:latin typeface="Georgia" pitchFamily="18" charset="0"/>
              </a:rPr>
              <a:t>Парта-па</a:t>
            </a:r>
            <a:r>
              <a:rPr lang="ru-RU" sz="3200" i="1" u="sng" dirty="0" smtClean="0">
                <a:solidFill>
                  <a:srgbClr val="C00000"/>
                </a:solidFill>
                <a:latin typeface="Georgia" pitchFamily="18" charset="0"/>
              </a:rPr>
              <a:t>р</a:t>
            </a:r>
            <a:r>
              <a:rPr lang="ru-RU" sz="3200" i="1" dirty="0" smtClean="0">
                <a:solidFill>
                  <a:srgbClr val="0070C0"/>
                </a:solidFill>
                <a:latin typeface="Georgia" pitchFamily="18" charset="0"/>
              </a:rPr>
              <a:t>та</a:t>
            </a:r>
            <a:endParaRPr lang="ru-RU" sz="3200" i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2462" y="5857892"/>
            <a:ext cx="857256" cy="78579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58280" cy="796908"/>
          </a:xfrm>
        </p:spPr>
        <p:txBody>
          <a:bodyPr/>
          <a:lstStyle/>
          <a:p>
            <a:pPr marL="503238" indent="-4318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600" dirty="0" smtClean="0">
                <a:solidFill>
                  <a:srgbClr val="00B050"/>
                </a:solidFill>
                <a:latin typeface="Georgia" pitchFamily="18" charset="0"/>
              </a:rPr>
              <a:t>Заглавная буква в начале предложения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44" y="571480"/>
            <a:ext cx="81439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Вспомни: </a:t>
            </a:r>
          </a:p>
          <a:p>
            <a:pPr algn="just"/>
            <a:r>
              <a:rPr lang="ru-RU" sz="2800" dirty="0" smtClean="0">
                <a:solidFill>
                  <a:srgbClr val="0070C0"/>
                </a:solidFill>
                <a:latin typeface="Georgia" pitchFamily="18" charset="0"/>
              </a:rPr>
              <a:t>Первое слово в  предложении пишется с заглавной буквы. В конце предложения ставят знаки </a:t>
            </a:r>
            <a:r>
              <a:rPr lang="ru-RU" sz="2800" u="sng" dirty="0" smtClean="0">
                <a:solidFill>
                  <a:srgbClr val="0070C0"/>
                </a:solidFill>
                <a:latin typeface="Georgia" pitchFamily="18" charset="0"/>
              </a:rPr>
              <a:t>«.» «!» «?»</a:t>
            </a:r>
          </a:p>
          <a:p>
            <a:endParaRPr lang="ru-RU" sz="2800" u="sng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3357562"/>
            <a:ext cx="84296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Как поработать: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Выпиши предложение с заглавной буквы.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В конце предложения поставь нужный знак.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Подчеркни.</a:t>
            </a:r>
            <a:endParaRPr lang="ru-RU" sz="2800" i="1" u="sng" dirty="0" smtClean="0">
              <a:latin typeface="Georgia" pitchFamily="18" charset="0"/>
            </a:endParaRPr>
          </a:p>
          <a:p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Р</a:t>
            </a:r>
            <a:r>
              <a:rPr lang="ru-RU" sz="2800" i="1" dirty="0" smtClean="0">
                <a:solidFill>
                  <a:srgbClr val="0070C0"/>
                </a:solidFill>
                <a:latin typeface="Georgia" pitchFamily="18" charset="0"/>
              </a:rPr>
              <a:t>ебята пошли в лес за грибами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.</a:t>
            </a:r>
          </a:p>
          <a:p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С</a:t>
            </a:r>
            <a:r>
              <a:rPr lang="ru-RU" sz="2800" i="1" dirty="0" smtClean="0">
                <a:solidFill>
                  <a:srgbClr val="0070C0"/>
                </a:solidFill>
                <a:latin typeface="Georgia" pitchFamily="18" charset="0"/>
              </a:rPr>
              <a:t>коро каникулы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?</a:t>
            </a:r>
            <a:endParaRPr lang="ru-RU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25602" name="Picture 2" descr="http://img3.proshkolu.ru/content/media/pic/std/2000000/1294000/1293551-b34b1d7b235340d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2000240"/>
            <a:ext cx="3786214" cy="1143008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8072462" y="5857892"/>
            <a:ext cx="857256" cy="78579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572560" cy="654032"/>
          </a:xfrm>
        </p:spPr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  <a:latin typeface="Georgia" pitchFamily="18" charset="0"/>
              </a:rPr>
              <a:t>Заглавная буква в имени собственном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3929066"/>
            <a:ext cx="81439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Как поработать: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i="1" dirty="0" smtClean="0">
                <a:latin typeface="Georgia" pitchFamily="18" charset="0"/>
              </a:rPr>
              <a:t>Выпиши слово правильно, запиши еще два слова с этой орфограммой.</a:t>
            </a:r>
          </a:p>
          <a:p>
            <a:pPr>
              <a:lnSpc>
                <a:spcPct val="150000"/>
              </a:lnSpc>
            </a:pP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И</a:t>
            </a:r>
            <a:r>
              <a:rPr lang="ru-RU" sz="2800" i="1" dirty="0" smtClean="0">
                <a:latin typeface="Georgia" pitchFamily="18" charset="0"/>
              </a:rPr>
              <a:t>лья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, 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С</a:t>
            </a:r>
            <a:r>
              <a:rPr lang="ru-RU" sz="2800" i="1" dirty="0" smtClean="0">
                <a:latin typeface="Georgia" pitchFamily="18" charset="0"/>
              </a:rPr>
              <a:t>оловьев</a:t>
            </a:r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, </a:t>
            </a:r>
            <a:r>
              <a:rPr lang="ru-RU" sz="2800" i="1" u="sng" dirty="0" smtClean="0">
                <a:solidFill>
                  <a:srgbClr val="C00000"/>
                </a:solidFill>
                <a:latin typeface="Georgia" pitchFamily="18" charset="0"/>
              </a:rPr>
              <a:t>О</a:t>
            </a:r>
            <a:r>
              <a:rPr lang="ru-RU" sz="2800" i="1" dirty="0" smtClean="0">
                <a:latin typeface="Georgia" pitchFamily="18" charset="0"/>
              </a:rPr>
              <a:t>мск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ru-RU" sz="2800" b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000108"/>
            <a:ext cx="371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Вспомни: 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70C0"/>
                </a:solidFill>
                <a:latin typeface="Georgia" pitchFamily="18" charset="0"/>
              </a:rPr>
              <a:t>Имена собственные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70C0"/>
                </a:solidFill>
                <a:latin typeface="Georgia" pitchFamily="18" charset="0"/>
              </a:rPr>
              <a:t> пишутся 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70C0"/>
                </a:solidFill>
                <a:latin typeface="Georgia" pitchFamily="18" charset="0"/>
              </a:rPr>
              <a:t>с заглавной буквы!</a:t>
            </a:r>
            <a:endParaRPr lang="ru-RU" sz="2800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24586" name="Picture 10" descr="http://volna.org/wp-content/uploads/2014/11/napisaniie_slov_s_zaghlavnoi_bukvy1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785794"/>
            <a:ext cx="4202233" cy="31432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8072462" y="5857892"/>
            <a:ext cx="857256" cy="78579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571504"/>
          </a:xfrm>
        </p:spPr>
        <p:txBody>
          <a:bodyPr/>
          <a:lstStyle/>
          <a:p>
            <a:r>
              <a:rPr lang="en-US" sz="3600" dirty="0" smtClean="0">
                <a:solidFill>
                  <a:srgbClr val="00B050"/>
                </a:solidFill>
                <a:latin typeface="Georgia" pitchFamily="18" charset="0"/>
              </a:rPr>
              <a:t>Перенос слова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4143380"/>
            <a:ext cx="8286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Как поработать: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600" i="1" dirty="0" smtClean="0">
                <a:latin typeface="Georgia" pitchFamily="18" charset="0"/>
              </a:rPr>
              <a:t>Раздели слово на слоги для переноса.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600" i="1" dirty="0" smtClean="0">
                <a:latin typeface="Georgia" pitchFamily="18" charset="0"/>
              </a:rPr>
              <a:t>Укажи все случаи переноса.</a:t>
            </a:r>
          </a:p>
          <a:p>
            <a:r>
              <a:rPr lang="ru-RU" sz="2600" i="1" dirty="0" smtClean="0">
                <a:solidFill>
                  <a:srgbClr val="0070C0"/>
                </a:solidFill>
                <a:latin typeface="Georgia" pitchFamily="18" charset="0"/>
              </a:rPr>
              <a:t>Дя-денька, дядень-ка. Оса (нет переноса).</a:t>
            </a:r>
          </a:p>
          <a:p>
            <a:endParaRPr lang="ru-RU" sz="2800" b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000108"/>
            <a:ext cx="34290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Вспомни 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70C0"/>
                </a:solidFill>
                <a:latin typeface="Georgia" pitchFamily="18" charset="0"/>
              </a:rPr>
              <a:t>правила переноса слов с одной строки на другую</a:t>
            </a:r>
          </a:p>
        </p:txBody>
      </p:sp>
      <p:pic>
        <p:nvPicPr>
          <p:cNvPr id="32770" name="Picture 2" descr="http://cdn01.ru/files/users/images/f8/86/f886fb89862c624660213c320ce071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785794"/>
            <a:ext cx="5357850" cy="3429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7" name="Стрелка вправо 6"/>
          <p:cNvSpPr/>
          <p:nvPr/>
        </p:nvSpPr>
        <p:spPr>
          <a:xfrm>
            <a:off x="2786050" y="2571744"/>
            <a:ext cx="714380" cy="2143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072462" y="5857892"/>
            <a:ext cx="857256" cy="78579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2707</Words>
  <Application>Microsoft Office PowerPoint</Application>
  <PresentationFormat>Экран (4:3)</PresentationFormat>
  <Paragraphs>491</Paragraphs>
  <Slides>50</Slides>
  <Notes>4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Слайд 1</vt:lpstr>
      <vt:lpstr>Слайд 2</vt:lpstr>
      <vt:lpstr>Перечень орфограмм</vt:lpstr>
      <vt:lpstr>Слайд 4</vt:lpstr>
      <vt:lpstr>Слайд 5</vt:lpstr>
      <vt:lpstr>Слайд 6</vt:lpstr>
      <vt:lpstr>Заглавная буква в начале предложения</vt:lpstr>
      <vt:lpstr>Заглавная буква в имени собственном</vt:lpstr>
      <vt:lpstr>Перенос слова</vt:lpstr>
      <vt:lpstr>Сочетание ЖИ-ШИ, ЧА-ЩА, ЧУ-ЩУ</vt:lpstr>
      <vt:lpstr>Сочетание ЧК, ЧН, ЧТ, НЩ, РЩ</vt:lpstr>
      <vt:lpstr>Мягкий знак -показатель мягкости согласных</vt:lpstr>
      <vt:lpstr>Разделительный Ь </vt:lpstr>
      <vt:lpstr>Разделительный Ъ </vt:lpstr>
      <vt:lpstr>Ударение</vt:lpstr>
      <vt:lpstr>Безударная гласная в корне, проверяемая ударением</vt:lpstr>
      <vt:lpstr>Непроверяемые гласные и согласные в корне слова</vt:lpstr>
      <vt:lpstr>Парные звонкие и глухие согласные</vt:lpstr>
      <vt:lpstr>Правописание непроизносимых согласных в корне</vt:lpstr>
      <vt:lpstr>Правописание приставок</vt:lpstr>
      <vt:lpstr>Двойные согласные в слове </vt:lpstr>
      <vt:lpstr>Мягкий знак на конце имён существительных после шипящих</vt:lpstr>
      <vt:lpstr>Ь на конце кратких прилагательных после шипящих</vt:lpstr>
      <vt:lpstr>Ь на конце глаголов после шипящих</vt:lpstr>
      <vt:lpstr>НЕ с глаголом</vt:lpstr>
      <vt:lpstr>Правописание безударных падежных окончаний имен существительных</vt:lpstr>
      <vt:lpstr>Правописание безударных окончаний имен прилагательных</vt:lpstr>
      <vt:lpstr>Правописание безударных личных окончаний глаголов</vt:lpstr>
      <vt:lpstr>Правописание «тся», «ться» в глаголах </vt:lpstr>
      <vt:lpstr>Написание предлога, приставки со словами</vt:lpstr>
      <vt:lpstr>Написание предлога с местоимением</vt:lpstr>
      <vt:lpstr>Написание «О», «Ё» после шипящих</vt:lpstr>
      <vt:lpstr>Написание «И»-«Ы» после «Ц»</vt:lpstr>
      <vt:lpstr>Написание суффиксов -ик -ек</vt:lpstr>
      <vt:lpstr>Слайд 35</vt:lpstr>
      <vt:lpstr>Написание суффиксов –онок, -ёнок</vt:lpstr>
      <vt:lpstr>Написание суффиксов</vt:lpstr>
      <vt:lpstr>Соединительные гласные в сложных словах</vt:lpstr>
      <vt:lpstr>Знаки препинания в конце предложений</vt:lpstr>
      <vt:lpstr>Однородные члены предложения</vt:lpstr>
      <vt:lpstr>Предложения с прямой речью</vt:lpstr>
      <vt:lpstr>Знаки препинания при обращении</vt:lpstr>
      <vt:lpstr>Фонетический разбор</vt:lpstr>
      <vt:lpstr>Разбор по членам предложения</vt:lpstr>
      <vt:lpstr>Синтаксический разбор предложения</vt:lpstr>
      <vt:lpstr>Морфологический разбор существительного</vt:lpstr>
      <vt:lpstr>Морфологический разбор прилагательного</vt:lpstr>
      <vt:lpstr>Морфологический разбор глагола</vt:lpstr>
      <vt:lpstr>Разбор по составу</vt:lpstr>
      <vt:lpstr>Ссылки на словари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Admin</cp:lastModifiedBy>
  <cp:revision>129</cp:revision>
  <dcterms:created xsi:type="dcterms:W3CDTF">2013-08-28T17:26:33Z</dcterms:created>
  <dcterms:modified xsi:type="dcterms:W3CDTF">2016-11-20T15:27:55Z</dcterms:modified>
</cp:coreProperties>
</file>