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7" r:id="rId9"/>
    <p:sldId id="263" r:id="rId10"/>
    <p:sldId id="266" r:id="rId11"/>
    <p:sldId id="269" r:id="rId12"/>
    <p:sldId id="265" r:id="rId13"/>
    <p:sldId id="268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9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2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7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1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7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0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5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4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0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0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8C2F-C49F-4871-8F94-0ABABF1DA45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A7D3-3247-486F-B686-2C0633E7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9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isk.yandex.ru/i/osk-f7Q6BrBKNw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sk.yandex.ru/i/HjEp3gbH-1yn0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73"/>
            <a:ext cx="9144000" cy="68364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СТРАНА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2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7185298" cy="427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81"/>
            <a:ext cx="9144000" cy="68364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3053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476672"/>
            <a:ext cx="3772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Куша́к</a:t>
            </a:r>
            <a:r>
              <a:rPr lang="ru-RU" sz="2000" dirty="0"/>
              <a:t> — пояс из широкого и длинного куска ткани, кожи или шнура, деталь как мужского, так и женского костюма.</a:t>
            </a:r>
          </a:p>
        </p:txBody>
      </p:sp>
    </p:spTree>
    <p:extLst>
      <p:ext uri="{BB962C8B-B14F-4D97-AF65-F5344CB8AC3E}">
        <p14:creationId xmlns:p14="http://schemas.microsoft.com/office/powerpoint/2010/main" val="579314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6" y="0"/>
            <a:ext cx="9144000" cy="683641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141367"/>
            <a:ext cx="3478694" cy="231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3422154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091" y="1520393"/>
            <a:ext cx="3481895" cy="232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s://i.mycdn.me/i?r=AzEPZsRbOZEKgBhR0XGMT1RkXygh6iVDeKKhrcEEJtU9tqaKTM5SRkZCeTgDn6uOyi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210" y="1520392"/>
            <a:ext cx="2654881" cy="232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www.2do2go.ru/uploads/258eb75769a83886e204a16ce15953a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907" y="1496828"/>
            <a:ext cx="3133117" cy="23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nurlat-tat.ru/images/uploads/ckeditor/jpg/60c35c7511f4a_%D1%81%D0%B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2071" y="4149080"/>
            <a:ext cx="3423491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Сабантуй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плуга») 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народный праздник окончания весенних полевых работ у татар и башкир.</a:t>
            </a:r>
          </a:p>
        </p:txBody>
      </p:sp>
    </p:spTree>
    <p:extLst>
      <p:ext uri="{BB962C8B-B14F-4D97-AF65-F5344CB8AC3E}">
        <p14:creationId xmlns:p14="http://schemas.microsoft.com/office/powerpoint/2010/main" val="887676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79" y="-493266"/>
            <a:ext cx="9144000" cy="683641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440" y="332656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tatic.tildacdn.com/tild3262-6336-4065-b063-613933396564/yas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06" y="1988840"/>
            <a:ext cx="4822305" cy="37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e04.alicdn.com/kf/HTB1ZAlhXfjsK1Rjy1Xaq6zispX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440" y="3196100"/>
            <a:ext cx="3558411" cy="35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920914"/>
            <a:ext cx="3044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ЧУВАШЕЙ.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РЕЗЬБА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ДЕРЕВУ.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14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81"/>
            <a:ext cx="9144000" cy="6836419"/>
          </a:xfrm>
          <a:prstGeom prst="rect">
            <a:avLst/>
          </a:prstGeom>
        </p:spPr>
      </p:pic>
      <p:pic>
        <p:nvPicPr>
          <p:cNvPr id="5122" name="Picture 2" descr="https://oir.mobi/uploads/posts/2020-02/1582082873_7-p-oleni-upryazhki-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07" y="1196752"/>
            <a:ext cx="8859385" cy="51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Оленья упряжка – традиционный транспорт чукчей.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76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81"/>
            <a:ext cx="9144000" cy="683641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041" y="949401"/>
            <a:ext cx="8568952" cy="571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570" y="116632"/>
            <a:ext cx="8177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всадников – древняя традиция башкир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pi.rbsmi.ru/attachments/24c2e27711cadbf7f352ddff8b26ef4aa800a0d8/store/crop/0/0/990/743/1600/0/0/c5c12d6c8ce9fb826be4dee70467e1cab1beb9f76eb2c0be04ef0a215f03/d163baeb3bfeabdcf4ef93f647d822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01"/>
            <a:ext cx="9144000" cy="683641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23528" y="506450"/>
            <a:ext cx="8640960" cy="5616623"/>
            <a:chOff x="0" y="-27709"/>
            <a:chExt cx="4765964" cy="368530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-27709"/>
              <a:ext cx="4765964" cy="3685309"/>
              <a:chOff x="0" y="-27709"/>
              <a:chExt cx="4765964" cy="3685309"/>
            </a:xfrm>
          </p:grpSpPr>
          <p:pic>
            <p:nvPicPr>
              <p:cNvPr id="10" name="Рисунок 9" descr="C:\Users\User\Desktop\картинки\thumb-up-thumb-down-thumb-up-thumb-down-symbol-finger-up-down-icon-vector-illustration-like-unlike-sign-isolated-white-116708963.jp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-27709"/>
                <a:ext cx="4765964" cy="368530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1801091" y="1593273"/>
                <a:ext cx="2712720" cy="1702521"/>
                <a:chOff x="0" y="0"/>
                <a:chExt cx="2712720" cy="1702521"/>
              </a:xfrm>
            </p:grpSpPr>
            <p:sp>
              <p:nvSpPr>
                <p:cNvPr id="1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12720" cy="292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/>
                      <a:ea typeface="Times New Roman"/>
                      <a:cs typeface="Arial"/>
                    </a:rPr>
                    <a:t>Я хочу похвалить .. за…</a:t>
                  </a:r>
                  <a:endParaRPr lang="ru-RU" sz="20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281940"/>
                  <a:ext cx="2712720" cy="292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/>
                      <a:ea typeface="Times New Roman"/>
                      <a:cs typeface="Arial"/>
                    </a:rPr>
                    <a:t>У меня получилось…</a:t>
                  </a:r>
                  <a:endParaRPr lang="ru-RU" sz="20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563880"/>
                  <a:ext cx="2712720" cy="292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/>
                      <a:ea typeface="Times New Roman"/>
                      <a:cs typeface="Arial"/>
                    </a:rPr>
                    <a:t>Мне понравилось…</a:t>
                  </a:r>
                  <a:endParaRPr lang="ru-RU" sz="20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845820"/>
                  <a:ext cx="2712720" cy="292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/>
                      <a:ea typeface="Times New Roman"/>
                      <a:cs typeface="Arial"/>
                    </a:rPr>
                    <a:t>Мне было легко…</a:t>
                  </a:r>
                  <a:endParaRPr lang="ru-RU" sz="20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1127760"/>
                  <a:ext cx="2712720" cy="292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/>
                      <a:ea typeface="Times New Roman"/>
                      <a:cs typeface="Arial"/>
                    </a:rPr>
                    <a:t>Я узнал(а)…</a:t>
                  </a:r>
                  <a:endParaRPr lang="ru-RU" sz="20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1409700"/>
                  <a:ext cx="1965960" cy="292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/>
                      <a:ea typeface="Times New Roman"/>
                      <a:cs typeface="Arial"/>
                    </a:rPr>
                    <a:t>Теперь я могу…</a:t>
                  </a:r>
                  <a:endParaRPr lang="ru-RU" sz="20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5" name="Группа 4"/>
            <p:cNvGrpSpPr/>
            <p:nvPr/>
          </p:nvGrpSpPr>
          <p:grpSpPr>
            <a:xfrm>
              <a:off x="304800" y="1814946"/>
              <a:ext cx="955964" cy="1704109"/>
              <a:chOff x="0" y="0"/>
              <a:chExt cx="955964" cy="1704109"/>
            </a:xfrm>
          </p:grpSpPr>
          <p:sp>
            <p:nvSpPr>
              <p:cNvPr id="6" name="Надпись 2"/>
              <p:cNvSpPr txBox="1">
                <a:spLocks noChangeArrowheads="1"/>
              </p:cNvSpPr>
              <p:nvPr/>
            </p:nvSpPr>
            <p:spPr bwMode="auto">
              <a:xfrm rot="5400000">
                <a:off x="-55418" y="692727"/>
                <a:ext cx="1704109" cy="318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b="1">
                    <a:effectLst/>
                    <a:latin typeface="Calibri"/>
                    <a:ea typeface="Times New Roman"/>
                    <a:cs typeface="Arial"/>
                  </a:rPr>
                  <a:t>Мне было трудно…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" name="Надпись 2"/>
              <p:cNvSpPr txBox="1">
                <a:spLocks noChangeArrowheads="1"/>
              </p:cNvSpPr>
              <p:nvPr/>
            </p:nvSpPr>
            <p:spPr bwMode="auto">
              <a:xfrm rot="5400000">
                <a:off x="-284017" y="685799"/>
                <a:ext cx="1690254" cy="318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b="1">
                    <a:effectLst/>
                    <a:latin typeface="Calibri"/>
                    <a:ea typeface="Times New Roman"/>
                    <a:cs typeface="Arial"/>
                  </a:rPr>
                  <a:t>Мне не понятно…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" name="Надпись 2"/>
              <p:cNvSpPr txBox="1">
                <a:spLocks noChangeArrowheads="1"/>
              </p:cNvSpPr>
              <p:nvPr/>
            </p:nvSpPr>
            <p:spPr bwMode="auto">
              <a:xfrm rot="5400000">
                <a:off x="-401781" y="914399"/>
                <a:ext cx="1122218" cy="318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b="1">
                    <a:effectLst/>
                    <a:latin typeface="Calibri"/>
                    <a:ea typeface="Times New Roman"/>
                    <a:cs typeface="Arial"/>
                  </a:rPr>
                  <a:t>повторить…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" name="Надпись 2"/>
              <p:cNvSpPr txBox="1">
                <a:spLocks noChangeArrowheads="1"/>
              </p:cNvSpPr>
              <p:nvPr/>
            </p:nvSpPr>
            <p:spPr bwMode="auto">
              <a:xfrm rot="5400000">
                <a:off x="-207818" y="387927"/>
                <a:ext cx="1094509" cy="318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b="1">
                    <a:effectLst/>
                    <a:latin typeface="Calibri"/>
                    <a:ea typeface="Times New Roman"/>
                    <a:cs typeface="Arial"/>
                  </a:rPr>
                  <a:t>Мне надо 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7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" y="-523516"/>
            <a:ext cx="9144000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CustomShape 1"/>
          <p:cNvSpPr/>
          <p:nvPr/>
        </p:nvSpPr>
        <p:spPr>
          <a:xfrm>
            <a:off x="827584" y="4308460"/>
            <a:ext cx="2053232" cy="525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24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800" spc="-1" dirty="0" smtClean="0">
                <a:solidFill>
                  <a:srgbClr val="3333FF"/>
                </a:solidFill>
                <a:latin typeface="Arial"/>
              </a:rPr>
              <a:t>СИМВОЛЫ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827584" y="2420888"/>
            <a:ext cx="1585800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24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spc="-1" dirty="0" smtClean="0">
                <a:solidFill>
                  <a:srgbClr val="3333FF"/>
                </a:solidFill>
                <a:latin typeface="Arial"/>
              </a:rPr>
              <a:t>НАРОД И ЯЗЫК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1043608" y="1268760"/>
            <a:ext cx="3085686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24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400" spc="-1" dirty="0" smtClean="0">
                <a:solidFill>
                  <a:srgbClr val="3333FF"/>
                </a:solidFill>
                <a:latin typeface="Arial"/>
              </a:rPr>
              <a:t>ГЕОГРАФИЧЕСКОЕ ПОЛОЖЕНИЕ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827584" y="3641566"/>
            <a:ext cx="4173363" cy="525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24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800" spc="-1" dirty="0" smtClean="0">
                <a:solidFill>
                  <a:srgbClr val="3333FF"/>
                </a:solidFill>
                <a:latin typeface="Arial"/>
              </a:rPr>
              <a:t>ОБЫЧАИ И ТРАДИЦИИ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Line 5"/>
          <p:cNvSpPr/>
          <p:nvPr/>
        </p:nvSpPr>
        <p:spPr>
          <a:xfrm>
            <a:off x="2771800" y="2708919"/>
            <a:ext cx="5184576" cy="1865295"/>
          </a:xfrm>
          <a:prstGeom prst="line">
            <a:avLst/>
          </a:prstGeom>
          <a:ln w="38160">
            <a:solidFill>
              <a:srgbClr val="3333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Line 6"/>
          <p:cNvSpPr/>
          <p:nvPr/>
        </p:nvSpPr>
        <p:spPr>
          <a:xfrm>
            <a:off x="3240402" y="4574215"/>
            <a:ext cx="3923886" cy="366953"/>
          </a:xfrm>
          <a:prstGeom prst="line">
            <a:avLst/>
          </a:prstGeom>
          <a:ln w="38160">
            <a:solidFill>
              <a:srgbClr val="3333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7"/>
          <p:cNvSpPr/>
          <p:nvPr/>
        </p:nvSpPr>
        <p:spPr>
          <a:xfrm>
            <a:off x="4211960" y="1685349"/>
            <a:ext cx="4032448" cy="2885812"/>
          </a:xfrm>
          <a:prstGeom prst="line">
            <a:avLst/>
          </a:prstGeom>
          <a:ln w="38160">
            <a:solidFill>
              <a:srgbClr val="3333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8"/>
          <p:cNvSpPr/>
          <p:nvPr/>
        </p:nvSpPr>
        <p:spPr>
          <a:xfrm>
            <a:off x="5000947" y="4308459"/>
            <a:ext cx="2955429" cy="525401"/>
          </a:xfrm>
          <a:prstGeom prst="line">
            <a:avLst/>
          </a:prstGeom>
          <a:ln w="38160">
            <a:solidFill>
              <a:srgbClr val="3333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Line 9"/>
          <p:cNvSpPr/>
          <p:nvPr/>
        </p:nvSpPr>
        <p:spPr>
          <a:xfrm flipV="1">
            <a:off x="3466071" y="5085184"/>
            <a:ext cx="3914241" cy="432048"/>
          </a:xfrm>
          <a:prstGeom prst="line">
            <a:avLst/>
          </a:prstGeom>
          <a:ln w="38160">
            <a:solidFill>
              <a:srgbClr val="3333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0"/>
          <p:cNvSpPr/>
          <p:nvPr/>
        </p:nvSpPr>
        <p:spPr>
          <a:xfrm flipH="1">
            <a:off x="747607" y="5038507"/>
            <a:ext cx="2033896" cy="525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24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spc="-1" dirty="0" smtClean="0">
                <a:solidFill>
                  <a:srgbClr val="3333FF"/>
                </a:solidFill>
                <a:latin typeface="Arial"/>
              </a:rPr>
              <a:t>ИСТОРИЯ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ustomShape 11"/>
          <p:cNvSpPr/>
          <p:nvPr/>
        </p:nvSpPr>
        <p:spPr>
          <a:xfrm>
            <a:off x="395280" y="5423040"/>
            <a:ext cx="842472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3"/>
          <p:cNvSpPr/>
          <p:nvPr/>
        </p:nvSpPr>
        <p:spPr>
          <a:xfrm>
            <a:off x="457200" y="189000"/>
            <a:ext cx="8229600" cy="7920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 w="76320">
            <a:solidFill>
              <a:srgbClr val="009999"/>
            </a:solidFill>
            <a:miter/>
          </a:ln>
          <a:effectLst>
            <a:outerShdw dist="17819" dir="27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1" strike="noStrike" spc="-1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en-US" sz="4400" b="1" strike="noStrike" spc="-1" dirty="0">
                <a:solidFill>
                  <a:srgbClr val="008000"/>
                </a:solidFill>
                <a:latin typeface="Arial"/>
              </a:rPr>
              <a:t>«</a:t>
            </a:r>
            <a:r>
              <a:rPr lang="en-US" sz="4400" b="1" strike="noStrike" spc="-1" dirty="0" err="1" smtClean="0">
                <a:solidFill>
                  <a:srgbClr val="008000"/>
                </a:solidFill>
                <a:latin typeface="Arial"/>
              </a:rPr>
              <a:t>Корзина</a:t>
            </a:r>
            <a:r>
              <a:rPr lang="ru-RU" sz="4400" b="1" strike="noStrike" spc="-1" dirty="0" smtClean="0">
                <a:solidFill>
                  <a:srgbClr val="008000"/>
                </a:solidFill>
                <a:latin typeface="Arial"/>
              </a:rPr>
              <a:t> идей</a:t>
            </a:r>
            <a:r>
              <a:rPr lang="en-US" sz="4400" b="1" strike="noStrike" spc="-1" dirty="0" smtClean="0">
                <a:solidFill>
                  <a:srgbClr val="008000"/>
                </a:solidFill>
                <a:latin typeface="Arial"/>
              </a:rPr>
              <a:t>»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8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92909" cy="428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21" y="764704"/>
            <a:ext cx="8172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6309320"/>
            <a:ext cx="4090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https://disk.yandex.ru/i/osk-f7Q6BrBKNw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81"/>
            <a:ext cx="9144000" cy="683641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86" y="980728"/>
            <a:ext cx="887382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8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163513"/>
            <a:ext cx="87249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81"/>
            <a:ext cx="9144000" cy="683641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492125"/>
            <a:ext cx="90773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81"/>
            <a:ext cx="9144000" cy="683641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658813"/>
            <a:ext cx="89344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81"/>
            <a:ext cx="9144000" cy="6836419"/>
          </a:xfrm>
          <a:prstGeom prst="rect">
            <a:avLst/>
          </a:prstGeom>
        </p:spPr>
      </p:pic>
      <p:pic>
        <p:nvPicPr>
          <p:cNvPr id="1026" name="Picture 2" descr="https://raskraskirus.ru/wp-content/uploads/d/6/9/d690e60a02db83941c870686faf9cd3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205"/>
            <a:ext cx="8717541" cy="63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95536" y="6093296"/>
            <a:ext cx="404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https://disk.yandex.ru/i/HjEp3gbH-1yn0g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3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81"/>
            <a:ext cx="9144000" cy="68364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2" y="1772816"/>
            <a:ext cx="9122455" cy="450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РОССИЙСКАЯ СЕМЬЯ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104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РОДНАЯ СТРАНА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РОССИЙСКАЯ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2023-08-06T12:47:27Z</dcterms:created>
  <dcterms:modified xsi:type="dcterms:W3CDTF">2023-08-17T15:56:32Z</dcterms:modified>
</cp:coreProperties>
</file>