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7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8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170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6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801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2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88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5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7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5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8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9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3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D78A-AD73-4BD4-A38A-FC3D553CFE06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8A68B9-4C65-4D17-B0F0-C004EAE0E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1224" y="1357299"/>
            <a:ext cx="7772400" cy="14700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5481" y="908721"/>
            <a:ext cx="844556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Экологическое право. Право человека </a:t>
            </a:r>
          </a:p>
          <a:p>
            <a:pPr algn="ctr"/>
            <a:r>
              <a:rPr lang="ru-RU" sz="4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на благоприятную окружающую среду. </a:t>
            </a:r>
          </a:p>
        </p:txBody>
      </p:sp>
      <p:pic>
        <p:nvPicPr>
          <p:cNvPr id="7" name="Picture 4" descr="http://images.ru.prom.st/138097488_w640_h640_cid2023986_pid83610137-a38a99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57562"/>
            <a:ext cx="2928958" cy="3295078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35560" y="5005102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Учитель истории и обществознания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ГУ ЛНР «ЛОУ СОШ № 28»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Полякова Екатерина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5376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40" y="-16"/>
            <a:ext cx="95904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>
                <a:solidFill>
                  <a:srgbClr val="C00000"/>
                </a:solidFill>
                <a:latin typeface="Bookman Old Style" pitchFamily="18" charset="0"/>
              </a:rPr>
              <a:t>Благоприятная окружающая среда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5119" y="1142984"/>
            <a:ext cx="7361382" cy="4071966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окружающая среда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среда, качество которой обеспечивает устойчивое функционирование естественных экологических систем, природных и природно-антропогенных объектов.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окружающая среда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среда, которая соответствует нормативам, установленным экологическим законодательством.</a:t>
            </a:r>
          </a:p>
          <a:p>
            <a:endParaRPr lang="ru-RU" dirty="0"/>
          </a:p>
        </p:txBody>
      </p:sp>
      <p:pic>
        <p:nvPicPr>
          <p:cNvPr id="4" name="Picture 4" descr="http://www.bookin.org.ru/book/333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548" y="1142984"/>
            <a:ext cx="2356571" cy="35024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8548" y="4857760"/>
            <a:ext cx="1027945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нормирование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закреплённые в правовых документах экологические критерии (нормативы) предельно допустимого химического, физического и биологического воздействия на среду.</a:t>
            </a:r>
          </a:p>
        </p:txBody>
      </p:sp>
    </p:spTree>
    <p:extLst>
      <p:ext uri="{BB962C8B-B14F-4D97-AF65-F5344CB8AC3E}">
        <p14:creationId xmlns:p14="http://schemas.microsoft.com/office/powerpoint/2010/main" val="36418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19745" y="116512"/>
            <a:ext cx="5786478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Признаки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благоприятной среды 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50737" y="1473810"/>
            <a:ext cx="6087371" cy="53841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незагрязненность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Ресурсоемкость (неисчерпаемость)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Видовое разнообразие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 богатство</a:t>
            </a:r>
            <a:r>
              <a:rPr lang="ru-RU" sz="32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(заповедники,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заказ-ники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национальные парки, ботанические сады, курортные зоны и т.д.)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Животный м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6223" y="277091"/>
            <a:ext cx="265529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При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60900"/>
            <a:ext cx="3810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1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4182" y="558711"/>
            <a:ext cx="878378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отрывком из документа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Экологическая доктрина Российской Федерации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(одобрена Правительством РФ в 2002 г.)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и задания к документу: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смысл государственной политики в области экологии?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Объясните формулировку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экологическая безопасность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необходимо сделать для достижения экологической цели государства?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 смысл фразы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равноправный доступ к природным ресурсам ныне живущих и будущих поколений людей?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10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934" y="212436"/>
            <a:ext cx="9850901" cy="100010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/>
                </a:solidFill>
                <a:latin typeface="Bookman Old Style" pitchFamily="18" charset="0"/>
              </a:rPr>
              <a:t>Способы защиты экологических прав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2500" y="1000109"/>
            <a:ext cx="607223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*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Создавать общественные объединения для охраны окружающей среды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* Обращаться в органы власти с жалобами, заявлениями, предложениями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* Принимать участие в собраниях, митингах, акциях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* Предъявлять иски о возмещении вреда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* Обращаться в Европейский суд по правам человека</a:t>
            </a:r>
          </a:p>
          <a:p>
            <a:endParaRPr lang="ru-RU" dirty="0"/>
          </a:p>
        </p:txBody>
      </p:sp>
      <p:pic>
        <p:nvPicPr>
          <p:cNvPr id="2050" name="Picture 2" descr="http://agroeco.gospmr.org/app/files/get/index.php?file=02-2023/%D0%B7%D0%B5%D0%BC-%D0%BA%D0%BE%D0%BD%D1%82%D1%80%D0%BE%D0%BB%D1%8C--%D0%B8%D0%BD%D1%82%D0%B5%D1%80%D0%BD%D0%B5%D1%82@021523-042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84" y="1000109"/>
            <a:ext cx="3434047" cy="190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346" y="3104977"/>
            <a:ext cx="3408218" cy="18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469107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Экологические правонарушения</a:t>
            </a:r>
          </a:p>
        </p:txBody>
      </p:sp>
      <p:pic>
        <p:nvPicPr>
          <p:cNvPr id="25602" name="Picture 2" descr="img12771216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77" y="1780601"/>
            <a:ext cx="2357422" cy="179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вырубка лес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875" y="5191617"/>
            <a:ext cx="2330450" cy="17145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4294967295"/>
          </p:nvPr>
        </p:nvSpPr>
        <p:spPr>
          <a:xfrm>
            <a:off x="4095750" y="2071688"/>
            <a:ext cx="6572250" cy="4500562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solidFill>
                  <a:schemeClr val="tx1"/>
                </a:solidFill>
                <a:latin typeface="Bookman Old Style" pitchFamily="18" charset="0"/>
              </a:rPr>
              <a:t>Несанкционированные свалки</a:t>
            </a:r>
          </a:p>
          <a:p>
            <a:r>
              <a:rPr lang="ru-RU" sz="3000" dirty="0">
                <a:solidFill>
                  <a:schemeClr val="tx1"/>
                </a:solidFill>
                <a:latin typeface="Bookman Old Style" pitchFamily="18" charset="0"/>
              </a:rPr>
              <a:t>Истощение  почвы</a:t>
            </a:r>
          </a:p>
          <a:p>
            <a:r>
              <a:rPr lang="ru-RU" sz="3000" dirty="0">
                <a:solidFill>
                  <a:schemeClr val="tx1"/>
                </a:solidFill>
                <a:latin typeface="Bookman Old Style" pitchFamily="18" charset="0"/>
              </a:rPr>
              <a:t>Порча </a:t>
            </a:r>
          </a:p>
          <a:p>
            <a:r>
              <a:rPr lang="ru-RU" sz="3000" dirty="0">
                <a:solidFill>
                  <a:schemeClr val="tx1"/>
                </a:solidFill>
                <a:latin typeface="Bookman Old Style" pitchFamily="18" charset="0"/>
              </a:rPr>
              <a:t>Браконьерство </a:t>
            </a:r>
          </a:p>
          <a:p>
            <a:r>
              <a:rPr lang="ru-RU" sz="3000" dirty="0">
                <a:solidFill>
                  <a:schemeClr val="tx1"/>
                </a:solidFill>
                <a:latin typeface="Bookman Old Style" pitchFamily="18" charset="0"/>
              </a:rPr>
              <a:t>Лесные пожары</a:t>
            </a:r>
          </a:p>
          <a:p>
            <a:r>
              <a:rPr lang="ru-RU" sz="3000" dirty="0">
                <a:solidFill>
                  <a:schemeClr val="tx1"/>
                </a:solidFill>
                <a:latin typeface="Bookman Old Style" pitchFamily="18" charset="0"/>
              </a:rPr>
              <a:t>Загрязнение воздуха, воды </a:t>
            </a:r>
          </a:p>
          <a:p>
            <a:r>
              <a:rPr lang="ru-RU" sz="3000" dirty="0">
                <a:solidFill>
                  <a:schemeClr val="tx1"/>
                </a:solidFill>
                <a:latin typeface="Bookman Old Style" pitchFamily="18" charset="0"/>
              </a:rPr>
              <a:t>Незаконная порубка леса</a:t>
            </a:r>
          </a:p>
          <a:p>
            <a:r>
              <a:rPr lang="ru-RU" sz="3000" dirty="0">
                <a:solidFill>
                  <a:schemeClr val="tx1"/>
                </a:solidFill>
                <a:latin typeface="Bookman Old Style" pitchFamily="18" charset="0"/>
              </a:rPr>
              <a:t>Строительство объектов в природоохранной зоне</a:t>
            </a:r>
          </a:p>
          <a:p>
            <a:endParaRPr lang="ru-RU" dirty="0"/>
          </a:p>
        </p:txBody>
      </p:sp>
      <p:pic>
        <p:nvPicPr>
          <p:cNvPr id="4" name="Picture 1" descr="index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1900" y="0"/>
            <a:ext cx="2736410" cy="200024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3" descr="sval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474" y="0"/>
            <a:ext cx="2382097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480" y="3566527"/>
            <a:ext cx="2357422" cy="162509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0"/>
            <a:ext cx="864396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Виды ответственности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8282" y="1428736"/>
            <a:ext cx="4214842" cy="857256"/>
          </a:xfrm>
          <a:prstGeom prst="rect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itchFamily="18" charset="0"/>
              </a:rPr>
              <a:t>Имущественная (гражданско-правовая)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38282" y="2714620"/>
            <a:ext cx="4214842" cy="85725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itchFamily="18" charset="0"/>
              </a:rPr>
              <a:t>Административная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8282" y="4000504"/>
            <a:ext cx="4214842" cy="857256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itchFamily="18" charset="0"/>
              </a:rPr>
              <a:t>Дисциплинарная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38282" y="5214950"/>
            <a:ext cx="4214842" cy="857256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itchFamily="18" charset="0"/>
              </a:rPr>
              <a:t>Уголовная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8942" y="1428736"/>
            <a:ext cx="3643338" cy="857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(Гражданский Кодекс РФ –гл.59)</a:t>
            </a:r>
            <a:endParaRPr lang="ru-RU" sz="24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8942" y="2500306"/>
            <a:ext cx="3643338" cy="1214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(Кодекс об </a:t>
            </a:r>
            <a:r>
              <a:rPr lang="ru-RU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админист-ративных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проступках РФ – гл.8) - штраф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8942" y="3857628"/>
            <a:ext cx="3643338" cy="1143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Трудовой Кодекс  РФ – гл.39) – возмещение ущерба</a:t>
            </a:r>
            <a:endParaRPr lang="ru-RU" sz="2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8942" y="5214950"/>
            <a:ext cx="3643338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(Уголовный Кодекс  РФ – гл.26)</a:t>
            </a: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667372" y="1571612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38810" y="2857496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67372" y="4143380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10248" y="5357826"/>
            <a:ext cx="121444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4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81502"/>
              </p:ext>
            </p:extLst>
          </p:nvPr>
        </p:nvGraphicFramePr>
        <p:xfrm>
          <a:off x="489526" y="83128"/>
          <a:ext cx="8571346" cy="6613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5673">
                  <a:extLst>
                    <a:ext uri="{9D8B030D-6E8A-4147-A177-3AD203B41FA5}">
                      <a16:colId xmlns:a16="http://schemas.microsoft.com/office/drawing/2014/main" val="3436029082"/>
                    </a:ext>
                  </a:extLst>
                </a:gridCol>
                <a:gridCol w="4285673">
                  <a:extLst>
                    <a:ext uri="{9D8B030D-6E8A-4147-A177-3AD203B41FA5}">
                      <a16:colId xmlns:a16="http://schemas.microsoft.com/office/drawing/2014/main" val="2269879669"/>
                    </a:ext>
                  </a:extLst>
                </a:gridCol>
              </a:tblGrid>
              <a:tr h="7613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Проступок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(Административная ответственность)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(Уголовная ответственность)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val="3736980335"/>
                  </a:ext>
                </a:extLst>
              </a:tr>
              <a:tr h="582877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Несоблюдение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требований в области охраны окружающей среды при обращении с отходами производства и потребления (с. 8.2.)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(штрафы от 20 тыс. до 350 тыс. рублей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Порча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 (ст. 8.6.)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(штрафы от 1 тыс. до 80 тыс. рублей, приостановление деятельности на срок до 90 дней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 пожарной безопасности в лесах (ст. 8.32.) – (штрафы от 15 тыс. до 2 млн. рублей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Загрязнение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 (ст. 250)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(штрафы до 80 тыс. рублей, арест, лишение права занимать определенные должности или заниматься определенной деятельностью, принудительные работы на срок до 5 лет либо лишение свободы на тот же срок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Незаконная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охота (ст. 258 УК РФ)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(штрафы до 1 млн. рублей, лишение свободы до 5 лет, лишение права занимать определенные должности или заниматься определенной деятельностью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Незаконная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рубка лесных насаждений (ст. 260 УК РФ)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(штрафы до 3 мл. рублей, лишение свободы до 7 лет, лишение права занимать определенные должности или заниматься определенной деятельностью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val="262289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3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48" y="0"/>
            <a:ext cx="4780945" cy="6858000"/>
          </a:xfrm>
          <a:prstGeom prst="rect">
            <a:avLst/>
          </a:prstGeom>
          <a:noFill/>
        </p:spPr>
      </p:pic>
      <p:pic>
        <p:nvPicPr>
          <p:cNvPr id="3" name="Picture 2" descr="C:\Users\User\Downloads\kak-zafiksirovat-pravonarushenie_dlinnaya_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998" y="1"/>
            <a:ext cx="494963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8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3" y="324612"/>
            <a:ext cx="742603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КЛЮЧ: </a:t>
            </a:r>
            <a:endParaRPr lang="ru-RU" sz="4400" b="1" dirty="0" smtClean="0">
              <a:solidFill>
                <a:schemeClr val="accent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в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в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б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б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3241" y="134027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а б в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б 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в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а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revisor.org.ua/wp-content/uploads/2021/10/test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1" y="2393507"/>
            <a:ext cx="4902700" cy="263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5308" y="3323144"/>
            <a:ext cx="829425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Изучить §27, устно ответить на вопросы для самопроверки с. 275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Выполнить групповое задание, полученное на уроке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Задание на высокий уровень: с. 275 задание №4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55" y="157018"/>
            <a:ext cx="7093360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9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0343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ЭПИГРАФ УРОКА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9907" y="230343"/>
            <a:ext cx="1938328" cy="207931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77333" y="1374270"/>
            <a:ext cx="8392775" cy="461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себя и мир спасти,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нужно, не теряя годы,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Забыть все культы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ввести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Непогрешимый</a:t>
            </a:r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</a:t>
            </a:r>
            <a:r>
              <a:rPr lang="ru-RU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ульт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природы.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50165" algn="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Федоров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335" y="1785035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262" y="2387085"/>
            <a:ext cx="8706811" cy="4041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Общая характеристика экологического права.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Право человека на благоприятную окружающую среду.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Способы защиты экологических прав.</a:t>
            </a:r>
          </a:p>
          <a:p>
            <a:pPr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Экологические правонарушения и  ответственность за них.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9907" y="230343"/>
            <a:ext cx="1938328" cy="207931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47332" y="4865340"/>
            <a:ext cx="8596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Девиз урока: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школы мы учимся, а для жизни.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333" y="101826"/>
            <a:ext cx="8856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36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36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право. </a:t>
            </a:r>
            <a:endParaRPr lang="ru-RU" sz="3600" b="1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36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36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благоприятную окружающую среду. </a:t>
            </a:r>
          </a:p>
        </p:txBody>
      </p:sp>
    </p:spTree>
    <p:extLst>
      <p:ext uri="{BB962C8B-B14F-4D97-AF65-F5344CB8AC3E}">
        <p14:creationId xmlns:p14="http://schemas.microsoft.com/office/powerpoint/2010/main" val="241973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64391"/>
              </p:ext>
            </p:extLst>
          </p:nvPr>
        </p:nvGraphicFramePr>
        <p:xfrm>
          <a:off x="1117600" y="1698865"/>
          <a:ext cx="6405428" cy="4831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1213">
                  <a:extLst>
                    <a:ext uri="{9D8B030D-6E8A-4147-A177-3AD203B41FA5}">
                      <a16:colId xmlns:a16="http://schemas.microsoft.com/office/drawing/2014/main" val="2767872504"/>
                    </a:ext>
                  </a:extLst>
                </a:gridCol>
                <a:gridCol w="4553603">
                  <a:extLst>
                    <a:ext uri="{9D8B030D-6E8A-4147-A177-3AD203B41FA5}">
                      <a16:colId xmlns:a16="http://schemas.microsoft.com/office/drawing/2014/main" val="2068373401"/>
                    </a:ext>
                  </a:extLst>
                </a:gridCol>
                <a:gridCol w="1020612">
                  <a:extLst>
                    <a:ext uri="{9D8B030D-6E8A-4147-A177-3AD203B41FA5}">
                      <a16:colId xmlns:a16="http://schemas.microsoft.com/office/drawing/2014/main" val="1500429991"/>
                    </a:ext>
                  </a:extLst>
                </a:gridCol>
              </a:tblGrid>
              <a:tr h="371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3480059608"/>
                  </a:ext>
                </a:extLst>
              </a:tr>
              <a:tr h="11149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Экологическая ситуация в России находится под контролем государства и не вызывает серьезной угрозы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3561997305"/>
                  </a:ext>
                </a:extLst>
              </a:tr>
              <a:tr h="7432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Конституция РФ закрепляет экологические права граждан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3998860669"/>
                  </a:ext>
                </a:extLst>
              </a:tr>
              <a:tr h="7432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Несовершеннолетние не несут ответственность за совершение экологических правонарушений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3716562995"/>
                  </a:ext>
                </a:extLst>
              </a:tr>
              <a:tr h="11149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экологические преступления предусмотрены гражданско-правовая (материальная) и административная ответственность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4244858548"/>
                  </a:ext>
                </a:extLst>
              </a:tr>
              <a:tr h="7432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Правосознание граждан и экологическая ситуация в стране взаимосвязаны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122988679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7600" y="304696"/>
            <a:ext cx="8238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столбике «ДО» поставьте «+», если вы согласны с утверждением, или «-», если вы не согласны с утверждением. В конце урока мы сверим результаты «ДО» и «ПОСЛЕ».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3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52948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Экологическое право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правовых норм, которые регулируют общественные отношения, возникающие в результате взаимодействия общества и окружающей среды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экологического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права человека на благоприятную окружающую среду.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-gorod.ru/upload/iblock/0bc/0bc68fa0630a433ad8627824cc3bca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8" y="1180285"/>
            <a:ext cx="2800061" cy="40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9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606" y="214290"/>
            <a:ext cx="5500726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ru-RU" sz="32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Окружающая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ru-RU" sz="3200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среда –главный объект экологического права</a:t>
            </a: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5238744" y="2643182"/>
            <a:ext cx="3924312" cy="3762380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endCxn id="4098" idx="7"/>
          </p:cNvCxnSpPr>
          <p:nvPr/>
        </p:nvCxnSpPr>
        <p:spPr>
          <a:xfrm flipV="1">
            <a:off x="7167571" y="3194170"/>
            <a:ext cx="1420783" cy="130640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98491" y="2027154"/>
            <a:ext cx="335755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u="sng" dirty="0">
                <a:solidFill>
                  <a:srgbClr val="006600"/>
                </a:solidFill>
                <a:latin typeface="Bookman Old Style" pitchFamily="18" charset="0"/>
              </a:rPr>
              <a:t>Природные объекты </a:t>
            </a:r>
            <a:r>
              <a:rPr lang="ru-RU" sz="2400" dirty="0">
                <a:solidFill>
                  <a:srgbClr val="006600"/>
                </a:solidFill>
                <a:latin typeface="Bookman Old Style" pitchFamily="18" charset="0"/>
              </a:rPr>
              <a:t>(земля, воды, недра, воздух, флора, </a:t>
            </a:r>
            <a:r>
              <a:rPr lang="ru-RU" sz="2400" dirty="0" err="1">
                <a:solidFill>
                  <a:srgbClr val="006600"/>
                </a:solidFill>
                <a:latin typeface="Bookman Old Style" pitchFamily="18" charset="0"/>
              </a:rPr>
              <a:t>фау-на</a:t>
            </a:r>
            <a:r>
              <a:rPr lang="ru-RU" sz="2400" dirty="0">
                <a:solidFill>
                  <a:srgbClr val="006600"/>
                </a:solidFill>
                <a:latin typeface="Bookman Old Style" pitchFamily="18" charset="0"/>
              </a:rPr>
              <a:t>, космос)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67570" y="214290"/>
            <a:ext cx="3500430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u="sng" dirty="0" err="1">
                <a:solidFill>
                  <a:srgbClr val="0000FF"/>
                </a:solidFill>
                <a:latin typeface="Bookman Old Style" pitchFamily="18" charset="0"/>
              </a:rPr>
              <a:t>Природно-антропо-генные</a:t>
            </a:r>
            <a:r>
              <a:rPr lang="ru-RU" sz="2400" u="sng" dirty="0">
                <a:solidFill>
                  <a:srgbClr val="0000FF"/>
                </a:solidFill>
                <a:latin typeface="Bookman Old Style" pitchFamily="18" charset="0"/>
              </a:rPr>
              <a:t> объекты 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(парки, сады, </a:t>
            </a:r>
            <a:r>
              <a:rPr lang="ru-RU" sz="2400" dirty="0" err="1">
                <a:solidFill>
                  <a:srgbClr val="0000FF"/>
                </a:solidFill>
                <a:latin typeface="Bookman Old Style" pitchFamily="18" charset="0"/>
              </a:rPr>
              <a:t>лесо-полосы</a:t>
            </a:r>
            <a:r>
              <a:rPr lang="ru-RU" sz="2400" dirty="0">
                <a:solidFill>
                  <a:srgbClr val="0000FF"/>
                </a:solidFill>
                <a:latin typeface="Bookman Old Style" pitchFamily="18" charset="0"/>
              </a:rPr>
              <a:t>, пруды)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5431" y="4786322"/>
            <a:ext cx="3428992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u="sng" dirty="0">
                <a:solidFill>
                  <a:srgbClr val="6600CC"/>
                </a:solidFill>
                <a:latin typeface="Bookman Old Style" pitchFamily="18" charset="0"/>
              </a:rPr>
              <a:t>Антропогенные объекты </a:t>
            </a:r>
            <a:r>
              <a:rPr lang="ru-RU" sz="2400" dirty="0">
                <a:solidFill>
                  <a:srgbClr val="6600CC"/>
                </a:solidFill>
                <a:latin typeface="Bookman Old Style" pitchFamily="18" charset="0"/>
              </a:rPr>
              <a:t>(здания, </a:t>
            </a:r>
            <a:r>
              <a:rPr lang="ru-RU" sz="2400" dirty="0" err="1">
                <a:solidFill>
                  <a:srgbClr val="6600CC"/>
                </a:solidFill>
                <a:latin typeface="Bookman Old Style" pitchFamily="18" charset="0"/>
              </a:rPr>
              <a:t>до-роги</a:t>
            </a:r>
            <a:r>
              <a:rPr lang="ru-RU" sz="2400" dirty="0">
                <a:solidFill>
                  <a:srgbClr val="6600CC"/>
                </a:solidFill>
                <a:latin typeface="Bookman Old Style" pitchFamily="18" charset="0"/>
              </a:rPr>
              <a:t>, линии </a:t>
            </a:r>
            <a:r>
              <a:rPr lang="ru-RU" sz="2400" dirty="0" err="1">
                <a:solidFill>
                  <a:srgbClr val="6600CC"/>
                </a:solidFill>
                <a:latin typeface="Bookman Old Style" pitchFamily="18" charset="0"/>
              </a:rPr>
              <a:t>электро-передач</a:t>
            </a:r>
            <a:r>
              <a:rPr lang="ru-RU" sz="2400" dirty="0">
                <a:solidFill>
                  <a:srgbClr val="6600CC"/>
                </a:solidFill>
                <a:latin typeface="Bookman Old Style" pitchFamily="18" charset="0"/>
              </a:rPr>
              <a:t>, мосты)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738810" y="3286124"/>
            <a:ext cx="2714644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81620" y="3929066"/>
            <a:ext cx="2357454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310182" y="4143380"/>
            <a:ext cx="2286016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53058" y="3714752"/>
            <a:ext cx="2571768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95934" y="3500438"/>
            <a:ext cx="2643206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24562" y="3071810"/>
            <a:ext cx="2357454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10182" y="4357694"/>
            <a:ext cx="2000264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10314" y="2857496"/>
            <a:ext cx="1714512" cy="1588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310578" y="3500438"/>
            <a:ext cx="714380" cy="35719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167702" y="3643314"/>
            <a:ext cx="928694" cy="50006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024826" y="3786190"/>
            <a:ext cx="1071570" cy="57150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881950" y="3929066"/>
            <a:ext cx="1071570" cy="57150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739074" y="4071942"/>
            <a:ext cx="785818" cy="42862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596198" y="4214818"/>
            <a:ext cx="642942" cy="35719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453454" y="3357562"/>
            <a:ext cx="428628" cy="21431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381884" y="4357694"/>
            <a:ext cx="428628" cy="21431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381620" y="4572008"/>
            <a:ext cx="928694" cy="642942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5595934" y="4857760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167438" y="4786322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881686" y="5286388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167438" y="5643578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667504" y="4714884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381752" y="5214950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024694" y="4857760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738942" y="5286388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6596066" y="5786454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881818" y="6072206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7024694" y="5643578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8810644" y="4714884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8453454" y="4714884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7524760" y="5143512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239008" y="5286388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8024826" y="4714884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7596198" y="4714884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953388" y="5143512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7310446" y="5786454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667636" y="5572140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453454" y="5286388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667636" y="6000768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096264" y="5643578"/>
            <a:ext cx="142876" cy="142876"/>
          </a:xfrm>
          <a:prstGeom prst="ellipse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 rot="10800000" flipH="1">
            <a:off x="5310182" y="4572008"/>
            <a:ext cx="392431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4024298" y="3071810"/>
            <a:ext cx="1317630" cy="65639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9024957" y="1643050"/>
            <a:ext cx="642943" cy="1856594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4082237" y="5618252"/>
            <a:ext cx="1406540" cy="666679"/>
          </a:xfrm>
          <a:prstGeom prst="straightConnector1">
            <a:avLst/>
          </a:prstGeom>
          <a:ln w="7620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6238876" y="3286124"/>
            <a:ext cx="785818" cy="785818"/>
          </a:xfrm>
          <a:prstGeom prst="ellipse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6810380" y="4857760"/>
            <a:ext cx="785818" cy="785818"/>
          </a:xfrm>
          <a:prstGeom prst="ellipse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7810512" y="3714752"/>
            <a:ext cx="785818" cy="785818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595934" y="2285992"/>
            <a:ext cx="3143272" cy="105251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Природная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361385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2024034" y="302255"/>
            <a:ext cx="5500726" cy="1428760"/>
          </a:xfrm>
          <a:prstGeom prst="downArrowCallou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ookman Old Style" pitchFamily="18" charset="0"/>
              </a:rPr>
              <a:t>ЭКОЛОГИЧЕСКОЕ  ПРАВО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3998" y="2500306"/>
            <a:ext cx="3857652" cy="1000132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itchFamily="18" charset="0"/>
              </a:rPr>
              <a:t>ПРИРОДОРЕСУРСНОЕ право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00714" y="2500306"/>
            <a:ext cx="3857652" cy="1000132"/>
          </a:xfrm>
          <a:prstGeom prst="rect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itchFamily="18" charset="0"/>
              </a:rPr>
              <a:t>ПРИРОДООХРАННОЕ право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654" y="4118153"/>
            <a:ext cx="3714776" cy="2500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Регулирует рациональное использование природных ресурсов (земли, воды, леса)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95934" y="4173722"/>
            <a:ext cx="3714776" cy="2500330"/>
          </a:xfrm>
          <a:prstGeom prst="roundRect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Регулирует охрану окружающей среды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24034" y="1801659"/>
            <a:ext cx="5429288" cy="1588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737488" y="2086617"/>
            <a:ext cx="571504" cy="15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153447" y="2114606"/>
            <a:ext cx="571504" cy="158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453322" y="3599592"/>
            <a:ext cx="26566" cy="5741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2448476" y="3515613"/>
            <a:ext cx="26566" cy="6025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070" y="293111"/>
            <a:ext cx="5832628" cy="151128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Источники 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экологического права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927513" y="1804399"/>
            <a:ext cx="494593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500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по окружающей среде и развитию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Жанейро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1992 г.)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5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Конституция РФ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5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Федеральный закон «Об охране окружающей среды»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5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Федеральный закон «О недрах»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0" name="Picture 8" descr="http://bezformata.ru/content/Images/000/031/623/image31623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18" y="5622"/>
            <a:ext cx="2151324" cy="3286148"/>
          </a:xfrm>
          <a:prstGeom prst="rect">
            <a:avLst/>
          </a:prstGeom>
          <a:noFill/>
        </p:spPr>
      </p:pic>
      <p:pic>
        <p:nvPicPr>
          <p:cNvPr id="8" name="Picture 6" descr="http://mpngsi.ru/static/img/0000/0003/7638/37638953.m1vth79au2.jpg?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18" y="3568861"/>
            <a:ext cx="2210810" cy="3190861"/>
          </a:xfrm>
          <a:prstGeom prst="rect">
            <a:avLst/>
          </a:prstGeom>
          <a:noFill/>
        </p:spPr>
      </p:pic>
      <p:pic>
        <p:nvPicPr>
          <p:cNvPr id="9" name="Picture 4" descr="http://www.bookin.org.ru/book/333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8587" y="2257859"/>
            <a:ext cx="2162967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9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86854"/>
              </p:ext>
            </p:extLst>
          </p:nvPr>
        </p:nvGraphicFramePr>
        <p:xfrm>
          <a:off x="480289" y="452582"/>
          <a:ext cx="8719128" cy="5865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564">
                  <a:extLst>
                    <a:ext uri="{9D8B030D-6E8A-4147-A177-3AD203B41FA5}">
                      <a16:colId xmlns:a16="http://schemas.microsoft.com/office/drawing/2014/main" val="2086553479"/>
                    </a:ext>
                  </a:extLst>
                </a:gridCol>
                <a:gridCol w="4359564">
                  <a:extLst>
                    <a:ext uri="{9D8B030D-6E8A-4147-A177-3AD203B41FA5}">
                      <a16:colId xmlns:a16="http://schemas.microsoft.com/office/drawing/2014/main" val="1647226188"/>
                    </a:ext>
                  </a:extLst>
                </a:gridCol>
              </a:tblGrid>
              <a:tr h="1637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№1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Декларации по окружающей среде и развитию (Рио де Жанейро, 1992 г.)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42 Конституции РФ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463833204"/>
                  </a:ext>
                </a:extLst>
              </a:tr>
              <a:tr h="42272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«Забота о людях занимает центральное место в усилиях по обеспечению устойчивого развития. Они имеют право на здоровую плодотворную жизнь в гармонии с природой»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благоприятную окружающую среду;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на достоверную информацию о ее состоянии;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 возмещение ущерба, причиненного здоровью или имуществу экологическим правонарушением.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0" marR="63980" marT="0" marB="0"/>
                </a:tc>
                <a:extLst>
                  <a:ext uri="{0D108BD9-81ED-4DB2-BD59-A6C34878D82A}">
                    <a16:rowId xmlns:a16="http://schemas.microsoft.com/office/drawing/2014/main" val="2424786574"/>
                  </a:ext>
                </a:extLst>
              </a:tr>
            </a:tbl>
          </a:graphicData>
        </a:graphic>
      </p:graphicFrame>
      <p:pic>
        <p:nvPicPr>
          <p:cNvPr id="5" name="Picture 8" descr="http://bezformata.ru/content/Images/000/031/623/image31623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7196" y="1348510"/>
            <a:ext cx="2759307" cy="4214842"/>
          </a:xfrm>
          <a:prstGeom prst="rect">
            <a:avLst/>
          </a:prstGeom>
          <a:noFill/>
        </p:spPr>
      </p:pic>
      <p:sp>
        <p:nvSpPr>
          <p:cNvPr id="6" name="Выноска со стрелкой вниз 5"/>
          <p:cNvSpPr/>
          <p:nvPr/>
        </p:nvSpPr>
        <p:spPr>
          <a:xfrm>
            <a:off x="4970314" y="932872"/>
            <a:ext cx="4044377" cy="1116577"/>
          </a:xfrm>
          <a:prstGeom prst="downArrowCallou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ЭКОЛОГИЧЕСКИЕ ПРАВА ЧЕЛОВЕКА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948</Words>
  <Application>Microsoft Office PowerPoint</Application>
  <PresentationFormat>Широкоэкранный</PresentationFormat>
  <Paragraphs>135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Calibri</vt:lpstr>
      <vt:lpstr>Times New Roman</vt:lpstr>
      <vt:lpstr>Trebuchet MS</vt:lpstr>
      <vt:lpstr>Wingdings 3</vt:lpstr>
      <vt:lpstr>Аспект</vt:lpstr>
      <vt:lpstr> </vt:lpstr>
      <vt:lpstr>ЭПИГРАФ УРОКА</vt:lpstr>
      <vt:lpstr>План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 экологического права </vt:lpstr>
      <vt:lpstr>Презентация PowerPoint</vt:lpstr>
      <vt:lpstr> Благоприятная окружающая среда  </vt:lpstr>
      <vt:lpstr>Презентация PowerPoint</vt:lpstr>
      <vt:lpstr>Презентация PowerPoint</vt:lpstr>
      <vt:lpstr>Способы защиты экологических прав</vt:lpstr>
      <vt:lpstr>Экологические правонарушения</vt:lpstr>
      <vt:lpstr>Виды ответственности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RePack by Diakov</dc:creator>
  <cp:lastModifiedBy>RePack by Diakov</cp:lastModifiedBy>
  <cp:revision>35</cp:revision>
  <dcterms:created xsi:type="dcterms:W3CDTF">2023-11-02T12:22:56Z</dcterms:created>
  <dcterms:modified xsi:type="dcterms:W3CDTF">2023-11-06T09:52:04Z</dcterms:modified>
</cp:coreProperties>
</file>