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808"/>
    <a:srgbClr val="35A2DC"/>
    <a:srgbClr val="49B4E2"/>
    <a:srgbClr val="209BD7"/>
    <a:srgbClr val="269FD8"/>
    <a:srgbClr val="1D598A"/>
    <a:srgbClr val="0B6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96EA-77E3-4A1B-8C62-282B9413C5A6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FD4-52EB-4D80-BAE0-3DC638D28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65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96EA-77E3-4A1B-8C62-282B9413C5A6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FD4-52EB-4D80-BAE0-3DC638D28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8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96EA-77E3-4A1B-8C62-282B9413C5A6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FD4-52EB-4D80-BAE0-3DC638D28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07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96EA-77E3-4A1B-8C62-282B9413C5A6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FD4-52EB-4D80-BAE0-3DC638D28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10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96EA-77E3-4A1B-8C62-282B9413C5A6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FD4-52EB-4D80-BAE0-3DC638D28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61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96EA-77E3-4A1B-8C62-282B9413C5A6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FD4-52EB-4D80-BAE0-3DC638D28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00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96EA-77E3-4A1B-8C62-282B9413C5A6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FD4-52EB-4D80-BAE0-3DC638D28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03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96EA-77E3-4A1B-8C62-282B9413C5A6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FD4-52EB-4D80-BAE0-3DC638D28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4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96EA-77E3-4A1B-8C62-282B9413C5A6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FD4-52EB-4D80-BAE0-3DC638D28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83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96EA-77E3-4A1B-8C62-282B9413C5A6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FD4-52EB-4D80-BAE0-3DC638D28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1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96EA-77E3-4A1B-8C62-282B9413C5A6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7FD4-52EB-4D80-BAE0-3DC638D28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50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96EA-77E3-4A1B-8C62-282B9413C5A6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67FD4-52EB-4D80-BAE0-3DC638D28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73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03880" y="127909"/>
            <a:ext cx="4418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“The ABC Party</a:t>
            </a:r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0400" y="774240"/>
            <a:ext cx="11171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ВИРТУАЛЬНОЕ ПУТЕШЕСТВИЕ ПО ВОЛШЕБНОМУ КОРОЛЕВСТВУ ABC</a:t>
            </a:r>
            <a:endParaRPr lang="en-GB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267" y="1420571"/>
            <a:ext cx="11209866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Создание условия для формирования коммуникативной компетенции у обучающихся 2 класса посредством применения игровой деятельности.</a:t>
            </a:r>
          </a:p>
          <a:p>
            <a:pPr algn="just"/>
            <a:r>
              <a:rPr lang="ru-RU" sz="2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Повторить английские буквы и активную лексику по теме «Английский алфавит» с обучающихся 2 класса, активизировать умение употреблять буквы английского алфавита при составлении слов.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Повысить интерес обучающихся к английскому языку средствами игровой деятельности и соревновательного эффекта.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Развивать эмоциональные и творческие способности обучающихся, память, внимание, наблюдательность, стремление к активному мышлению. </a:t>
            </a: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Воспитывать у обучающихся чувство толерантности и тактичности.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7428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76" y="1355698"/>
            <a:ext cx="4180571" cy="27591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6606" y="4114875"/>
            <a:ext cx="2236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I’m happy</a:t>
            </a:r>
            <a:endParaRPr lang="en-GB" sz="2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546" y="1160901"/>
            <a:ext cx="5251510" cy="29539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5046" y="4114875"/>
            <a:ext cx="2302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I’m sleepy</a:t>
            </a:r>
            <a:endParaRPr lang="en-GB" sz="2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03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61558" y="2516943"/>
            <a:ext cx="67858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See you later!</a:t>
            </a:r>
            <a:endParaRPr lang="en-GB" sz="6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5959" y="2742456"/>
            <a:ext cx="79095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</a:t>
            </a:r>
            <a:r>
              <a:rPr lang="en-GB" sz="4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://</a:t>
            </a:r>
            <a:r>
              <a:rPr lang="en-GB" sz="4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yandex.ru/images</a:t>
            </a:r>
            <a:endParaRPr lang="en-GB" sz="40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4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2582" y="432648"/>
            <a:ext cx="6365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Использованные ресурсы</a:t>
            </a:r>
            <a:endParaRPr lang="en-GB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82388" y="1438833"/>
            <a:ext cx="10623176" cy="4961965"/>
            <a:chOff x="282388" y="1438833"/>
            <a:chExt cx="10623176" cy="496196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141693" y="1438833"/>
              <a:ext cx="1371600" cy="685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Palace </a:t>
              </a:r>
              <a:r>
                <a:rPr lang="en-GB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  <a:endPara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4262717" y="3738280"/>
              <a:ext cx="1371600" cy="685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Palace </a:t>
              </a:r>
              <a:r>
                <a:rPr lang="ru-RU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endPara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264023" y="2729751"/>
              <a:ext cx="1371600" cy="685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Palace </a:t>
              </a:r>
              <a:r>
                <a:rPr lang="ru-RU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</a:t>
              </a:r>
              <a:endPara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82388" y="5714998"/>
              <a:ext cx="1371600" cy="685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Palace </a:t>
              </a:r>
              <a:r>
                <a:rPr lang="ru-RU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</a:t>
              </a:r>
              <a:endPara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7032811" y="5372098"/>
              <a:ext cx="1371600" cy="685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Palace </a:t>
              </a:r>
              <a:r>
                <a:rPr lang="ru-RU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</a:t>
              </a:r>
              <a:endPara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9439835" y="4081180"/>
              <a:ext cx="1371600" cy="685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Palace </a:t>
              </a:r>
              <a:r>
                <a:rPr lang="ru-RU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</a:t>
              </a:r>
              <a:endPara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9533964" y="1680880"/>
              <a:ext cx="1371600" cy="685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Palace </a:t>
              </a:r>
              <a:r>
                <a:rPr lang="ru-RU" b="1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7</a:t>
              </a:r>
              <a:endParaRPr lang="en-GB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1949823" y="150193"/>
            <a:ext cx="1371601" cy="79110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ABC</a:t>
            </a:r>
            <a:endParaRPr lang="en-GB" sz="3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84195" y="6032714"/>
            <a:ext cx="11391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Задача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: по сигналу построиться по порядку букв в алфавите. 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65915" y="269937"/>
            <a:ext cx="11278658" cy="5453638"/>
            <a:chOff x="465915" y="269937"/>
            <a:chExt cx="11278658" cy="545363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3" t="10465" r="8016" b="5833"/>
            <a:stretch/>
          </p:blipFill>
          <p:spPr>
            <a:xfrm>
              <a:off x="2739837" y="987569"/>
              <a:ext cx="6306670" cy="462919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78231" y="2401435"/>
              <a:ext cx="1646683" cy="13208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6" r="5260" b="23758"/>
            <a:stretch/>
          </p:blipFill>
          <p:spPr>
            <a:xfrm>
              <a:off x="465915" y="3812800"/>
              <a:ext cx="1526241" cy="154009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97705" y="1206803"/>
              <a:ext cx="1608668" cy="154680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17814" y="4178749"/>
              <a:ext cx="1524000" cy="11684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3" t="5763" r="51744" b="66515"/>
            <a:stretch/>
          </p:blipFill>
          <p:spPr>
            <a:xfrm>
              <a:off x="1887872" y="2249834"/>
              <a:ext cx="1703929" cy="152456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91" t="5276" r="9972" b="66024"/>
            <a:stretch/>
          </p:blipFill>
          <p:spPr>
            <a:xfrm>
              <a:off x="8322491" y="3194142"/>
              <a:ext cx="1166061" cy="1739209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" t="51117" r="54968" b="15943"/>
            <a:stretch/>
          </p:blipFill>
          <p:spPr>
            <a:xfrm>
              <a:off x="522904" y="269937"/>
              <a:ext cx="1591734" cy="1710267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58" t="53261" r="2220" b="14451"/>
            <a:stretch/>
          </p:blipFill>
          <p:spPr>
            <a:xfrm>
              <a:off x="10102039" y="4047174"/>
              <a:ext cx="1642534" cy="1676401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3113473" y="192440"/>
            <a:ext cx="5933034" cy="9541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Palace 1. Correct Order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Встаньте 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буквы по </a:t>
            </a:r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порядку</a:t>
            </a:r>
            <a:endParaRPr lang="en-GB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977645" cy="954107"/>
          </a:xfrm>
          <a:prstGeom prst="rect">
            <a:avLst/>
          </a:prstGeom>
          <a:solidFill>
            <a:schemeClr val="accent1">
              <a:lumMod val="40000"/>
              <a:lumOff val="60000"/>
              <a:alpha val="72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Palace </a:t>
            </a:r>
            <a:r>
              <a:rPr lang="ru-RU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Big and Small</a:t>
            </a:r>
            <a:endParaRPr lang="en-US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Разбежавшиеся буквы</a:t>
            </a:r>
            <a:endParaRPr lang="en-GB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722" y="6014429"/>
            <a:ext cx="5537093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Цель: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 собрать пары букв </a:t>
            </a:r>
            <a:endParaRPr lang="en-GB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508" y="5002272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Ki</a:t>
            </a:r>
            <a:endParaRPr lang="en-GB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6525" y="4078942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Ln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6525" y="1214718"/>
            <a:ext cx="130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Mp</a:t>
            </a:r>
            <a:endParaRPr lang="en-GB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0048" y="4670612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</a:t>
            </a:r>
            <a:endParaRPr lang="en-GB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2169" y="5235337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Ol</a:t>
            </a:r>
            <a:endParaRPr lang="en-GB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1790" y="2788024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Pk</a:t>
            </a:r>
            <a:endParaRPr lang="en-GB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637" y="128230"/>
            <a:ext cx="5198859" cy="9541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Palace 3</a:t>
            </a:r>
            <a:r>
              <a:rPr lang="en-US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Spelling Palace</a:t>
            </a:r>
            <a:endParaRPr lang="en-US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Дворец правописания</a:t>
            </a:r>
            <a:endParaRPr lang="en-GB" sz="2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637" y="1245703"/>
            <a:ext cx="6885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Цель: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написать пропущенные буквы.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2066" y="2030672"/>
            <a:ext cx="2412000" cy="440120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38163"/>
            <a:r>
              <a:rPr lang="da-DK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c_t</a:t>
            </a:r>
          </a:p>
          <a:p>
            <a:pPr marL="538163"/>
            <a:r>
              <a:rPr lang="da-DK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fl_g</a:t>
            </a:r>
          </a:p>
          <a:p>
            <a:pPr marL="538163"/>
            <a:r>
              <a:rPr lang="da-DK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d_g</a:t>
            </a:r>
          </a:p>
          <a:p>
            <a:pPr marL="538163"/>
            <a:r>
              <a:rPr lang="da-DK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_gg</a:t>
            </a:r>
          </a:p>
          <a:p>
            <a:pPr marL="538163"/>
            <a:r>
              <a:rPr lang="da-DK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b_d</a:t>
            </a:r>
          </a:p>
          <a:p>
            <a:pPr marL="538163"/>
            <a:r>
              <a:rPr lang="da-DK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_nt</a:t>
            </a:r>
          </a:p>
          <a:p>
            <a:pPr marL="538163"/>
            <a:r>
              <a:rPr lang="da-DK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_range</a:t>
            </a:r>
          </a:p>
          <a:p>
            <a:pPr marL="538163"/>
            <a:r>
              <a:rPr lang="da-DK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tr_ _</a:t>
            </a:r>
          </a:p>
          <a:p>
            <a:pPr marL="538163"/>
            <a:r>
              <a:rPr lang="da-DK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l_mp</a:t>
            </a:r>
          </a:p>
          <a:p>
            <a:pPr marL="538163"/>
            <a:r>
              <a:rPr lang="da-DK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r_bbit</a:t>
            </a:r>
            <a:endParaRPr lang="en-GB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6831" y="111758"/>
            <a:ext cx="3616696" cy="9541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Palace 4</a:t>
            </a:r>
            <a:r>
              <a:rPr lang="en-US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Riddles</a:t>
            </a:r>
            <a:endParaRPr lang="en-US" sz="2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Загадки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0333" y="230290"/>
            <a:ext cx="5429692" cy="9541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Palace 5</a:t>
            </a:r>
            <a:r>
              <a:rPr lang="en-US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Relaxation-song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Динамическая пауза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2761456" y="3550681"/>
            <a:ext cx="3714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</a:t>
            </a:r>
            <a:r>
              <a:rPr lang="en-US" altLang="ru-RU" sz="5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A</a:t>
            </a:r>
            <a:r>
              <a:rPr lang="en-US" altLang="ru-RU" sz="5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R</a:t>
            </a:r>
            <a:r>
              <a:rPr lang="en-US" altLang="ru-RU" sz="54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T</a:t>
            </a:r>
            <a:r>
              <a:rPr lang="en-US" altLang="ru-RU" sz="5400" b="1" dirty="0" smtClean="0">
                <a:solidFill>
                  <a:srgbClr val="800000"/>
                </a:solidFill>
                <a:latin typeface="Book Antiqua" panose="02040602050305030304" pitchFamily="18" charset="0"/>
              </a:rPr>
              <a:t>Y</a:t>
            </a:r>
            <a:endParaRPr lang="ru-RU" altLang="ru-RU" sz="5400" b="1" dirty="0" smtClean="0">
              <a:solidFill>
                <a:srgbClr val="8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628" y="5573"/>
            <a:ext cx="4137671" cy="9541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Palace </a:t>
            </a:r>
            <a:r>
              <a:rPr lang="ru-RU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en-US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Rainbow</a:t>
            </a:r>
            <a:r>
              <a:rPr lang="ru-RU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Радуга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1966429"/>
            <a:ext cx="4327332" cy="33915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0386" y="1047556"/>
            <a:ext cx="4818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Цель: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разукрасить картинку по 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инструкции</a:t>
            </a:r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78916" y="5031499"/>
            <a:ext cx="6813084" cy="43088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1-red, 2-brown, 3-green, 4-blue, 5-yellow</a:t>
            </a:r>
            <a:endParaRPr lang="en-GB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707887" y="759067"/>
            <a:ext cx="4141694" cy="4329953"/>
            <a:chOff x="7707887" y="759067"/>
            <a:chExt cx="4141694" cy="432995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7887" y="759067"/>
              <a:ext cx="4141694" cy="4329953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0166197" y="2002173"/>
              <a:ext cx="48387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  <a:endParaRPr lang="en-GB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166197" y="3676166"/>
              <a:ext cx="55155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b="1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endParaRPr lang="en-GB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050091" y="3614658"/>
              <a:ext cx="38504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200" b="1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</a:t>
              </a:r>
              <a:endParaRPr lang="en-GB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665049" y="1150526"/>
              <a:ext cx="38504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200" b="1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</a:t>
              </a:r>
              <a:endParaRPr lang="en-GB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050091" y="4158077"/>
              <a:ext cx="38504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200" b="1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496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1989" y="95624"/>
            <a:ext cx="4493538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Palace </a:t>
            </a:r>
            <a:r>
              <a:rPr lang="ru-RU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en-US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Happy Mix</a:t>
            </a:r>
            <a:r>
              <a:rPr lang="ru-RU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Весёлый микс</a:t>
            </a:r>
            <a:endParaRPr lang="en-GB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503470" y="1684967"/>
            <a:ext cx="2111188" cy="1344706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What’s missing?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729753" y="4417946"/>
            <a:ext cx="2202450" cy="1344706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Unscramble the words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163623" y="4894332"/>
            <a:ext cx="2111188" cy="1344706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Secret Box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997963" y="3222414"/>
            <a:ext cx="2243777" cy="1344706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«Imitators»</a:t>
            </a:r>
          </a:p>
        </p:txBody>
      </p:sp>
    </p:spTree>
    <p:extLst>
      <p:ext uri="{BB962C8B-B14F-4D97-AF65-F5344CB8AC3E}">
        <p14:creationId xmlns:p14="http://schemas.microsoft.com/office/powerpoint/2010/main" val="7414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261</Words>
  <Application>Microsoft Office PowerPoint</Application>
  <PresentationFormat>Широкоэкранный</PresentationFormat>
  <Paragraphs>66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Book Antiqua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ДонНТУ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Irene</dc:creator>
  <cp:lastModifiedBy>Irene</cp:lastModifiedBy>
  <cp:revision>56</cp:revision>
  <dcterms:created xsi:type="dcterms:W3CDTF">2022-04-12T20:04:32Z</dcterms:created>
  <dcterms:modified xsi:type="dcterms:W3CDTF">2023-10-15T14:03:14Z</dcterms:modified>
</cp:coreProperties>
</file>