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85" r:id="rId3"/>
    <p:sldId id="310" r:id="rId4"/>
    <p:sldId id="258" r:id="rId5"/>
    <p:sldId id="257" r:id="rId6"/>
    <p:sldId id="259" r:id="rId7"/>
    <p:sldId id="260" r:id="rId8"/>
    <p:sldId id="261" r:id="rId9"/>
    <p:sldId id="262" r:id="rId10"/>
    <p:sldId id="266" r:id="rId11"/>
    <p:sldId id="267" r:id="rId12"/>
    <p:sldId id="268" r:id="rId13"/>
    <p:sldId id="263" r:id="rId14"/>
    <p:sldId id="264" r:id="rId15"/>
    <p:sldId id="265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2" r:id="rId27"/>
    <p:sldId id="279" r:id="rId28"/>
    <p:sldId id="280" r:id="rId29"/>
    <p:sldId id="283" r:id="rId30"/>
    <p:sldId id="281" r:id="rId31"/>
    <p:sldId id="284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8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6953250" cy="89884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494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38566" y="0"/>
            <a:ext cx="3013075" cy="4494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1919F-6166-43E5-B72A-01497E2EB91F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0313" y="674688"/>
            <a:ext cx="4492625" cy="3370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95325" y="4269502"/>
            <a:ext cx="5562600" cy="4044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537444"/>
            <a:ext cx="3013075" cy="4494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38566" y="8537444"/>
            <a:ext cx="3013075" cy="4494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DFD76-30D0-4D43-BB12-4F8B8727E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69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DFD76-30D0-4D43-BB12-4F8B8727E67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98-46E9-43C8-BD87-581F8245FE24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F146-57A3-487D-8932-E647076BC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98-46E9-43C8-BD87-581F8245FE24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F146-57A3-487D-8932-E647076BC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98-46E9-43C8-BD87-581F8245FE24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F146-57A3-487D-8932-E647076BC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98-46E9-43C8-BD87-581F8245FE24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F146-57A3-487D-8932-E647076BC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98-46E9-43C8-BD87-581F8245FE24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F146-57A3-487D-8932-E647076BC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98-46E9-43C8-BD87-581F8245FE24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F146-57A3-487D-8932-E647076BC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98-46E9-43C8-BD87-581F8245FE24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F146-57A3-487D-8932-E647076BC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98-46E9-43C8-BD87-581F8245FE24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F146-57A3-487D-8932-E647076BC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98-46E9-43C8-BD87-581F8245FE24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F146-57A3-487D-8932-E647076BC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98-46E9-43C8-BD87-581F8245FE24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F146-57A3-487D-8932-E647076BC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5398-46E9-43C8-BD87-581F8245FE24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F146-57A3-487D-8932-E647076BC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5398-46E9-43C8-BD87-581F8245FE24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FF146-57A3-487D-8932-E647076BC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13" Type="http://schemas.openxmlformats.org/officeDocument/2006/relationships/slide" Target="slide47.xml"/><Relationship Id="rId3" Type="http://schemas.openxmlformats.org/officeDocument/2006/relationships/slide" Target="slide34.xml"/><Relationship Id="rId7" Type="http://schemas.openxmlformats.org/officeDocument/2006/relationships/slide" Target="slide39.xml"/><Relationship Id="rId12" Type="http://schemas.openxmlformats.org/officeDocument/2006/relationships/slide" Target="slide45.xml"/><Relationship Id="rId2" Type="http://schemas.openxmlformats.org/officeDocument/2006/relationships/slide" Target="slide33.xml"/><Relationship Id="rId16" Type="http://schemas.openxmlformats.org/officeDocument/2006/relationships/slide" Target="slide5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11" Type="http://schemas.openxmlformats.org/officeDocument/2006/relationships/slide" Target="slide44.xml"/><Relationship Id="rId5" Type="http://schemas.openxmlformats.org/officeDocument/2006/relationships/slide" Target="slide36.xml"/><Relationship Id="rId15" Type="http://schemas.openxmlformats.org/officeDocument/2006/relationships/slide" Target="slide49.xml"/><Relationship Id="rId10" Type="http://schemas.openxmlformats.org/officeDocument/2006/relationships/slide" Target="slide42.xml"/><Relationship Id="rId4" Type="http://schemas.openxmlformats.org/officeDocument/2006/relationships/slide" Target="slide35.xml"/><Relationship Id="rId9" Type="http://schemas.openxmlformats.org/officeDocument/2006/relationships/slide" Target="slide41.xml"/><Relationship Id="rId14" Type="http://schemas.openxmlformats.org/officeDocument/2006/relationships/slide" Target="slide4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1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12" Type="http://schemas.openxmlformats.org/officeDocument/2006/relationships/slide" Target="slide20.xml"/><Relationship Id="rId17" Type="http://schemas.openxmlformats.org/officeDocument/2006/relationships/slide" Target="slide25.xml"/><Relationship Id="rId2" Type="http://schemas.openxmlformats.org/officeDocument/2006/relationships/slide" Target="slide7.xml"/><Relationship Id="rId16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19.xml"/><Relationship Id="rId5" Type="http://schemas.openxmlformats.org/officeDocument/2006/relationships/slide" Target="slide10.xml"/><Relationship Id="rId15" Type="http://schemas.openxmlformats.org/officeDocument/2006/relationships/slide" Target="slide23.xml"/><Relationship Id="rId10" Type="http://schemas.openxmlformats.org/officeDocument/2006/relationships/slide" Target="slide15.xml"/><Relationship Id="rId4" Type="http://schemas.openxmlformats.org/officeDocument/2006/relationships/slide" Target="slide9.xml"/><Relationship Id="rId9" Type="http://schemas.openxmlformats.org/officeDocument/2006/relationships/slide" Target="slide14.xml"/><Relationship Id="rId14" Type="http://schemas.openxmlformats.org/officeDocument/2006/relationships/slide" Target="slide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/>
              <a:t>Математический ринг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ф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3000372"/>
            <a:ext cx="3647819" cy="1400974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429132"/>
            <a:ext cx="785786" cy="1768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ф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786058"/>
            <a:ext cx="4633668" cy="1779597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сф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57290" y="2857496"/>
            <a:ext cx="6095797" cy="1329536"/>
          </a:xfrm>
        </p:spPr>
      </p:pic>
      <p:sp>
        <p:nvSpPr>
          <p:cNvPr id="5" name="Стрелка влево 4">
            <a:hlinkClick r:id="rId4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3929066"/>
            <a:ext cx="32861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229600" cy="1143000"/>
          </a:xfrm>
        </p:spPr>
        <p:txBody>
          <a:bodyPr/>
          <a:lstStyle/>
          <a:p>
            <a:r>
              <a:rPr lang="ru-RU" dirty="0" smtClean="0"/>
              <a:t>Возрастающая</a:t>
            </a:r>
            <a:endParaRPr lang="ru-RU" dirty="0"/>
          </a:p>
        </p:txBody>
      </p:sp>
      <p:pic>
        <p:nvPicPr>
          <p:cNvPr id="4" name="Содержимое 3" descr="пф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2550" y="2214554"/>
            <a:ext cx="3236396" cy="3071834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ф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714620"/>
            <a:ext cx="3694829" cy="1862939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пф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857232"/>
            <a:ext cx="4649132" cy="4086737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357826"/>
            <a:ext cx="5214974" cy="761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ф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2786058"/>
            <a:ext cx="4533932" cy="2286016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857760"/>
            <a:ext cx="1135041" cy="928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357694"/>
            <a:ext cx="8229600" cy="1143000"/>
          </a:xfrm>
        </p:spPr>
        <p:txBody>
          <a:bodyPr/>
          <a:lstStyle/>
          <a:p>
            <a:r>
              <a:rPr lang="ru-RU" dirty="0" smtClean="0"/>
              <a:t>81</a:t>
            </a:r>
            <a:endParaRPr lang="ru-RU" dirty="0"/>
          </a:p>
        </p:txBody>
      </p:sp>
      <p:pic>
        <p:nvPicPr>
          <p:cNvPr id="4" name="Содержимое 3" descr="Лф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428868"/>
            <a:ext cx="4533931" cy="2286016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ф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785926"/>
            <a:ext cx="5496921" cy="1362873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572264" y="5429264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2643182"/>
            <a:ext cx="5198031" cy="338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ф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2928934"/>
            <a:ext cx="3472157" cy="1643074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357694"/>
            <a:ext cx="428628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I. Цели игры: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u="sng" dirty="0" smtClean="0"/>
              <a:t>Образовательная:</a:t>
            </a:r>
            <a:endParaRPr lang="ru-RU" dirty="0" smtClean="0"/>
          </a:p>
          <a:p>
            <a:r>
              <a:rPr lang="ru-RU" dirty="0" smtClean="0"/>
              <a:t>       - обобщить пройденный материал по математике;</a:t>
            </a:r>
          </a:p>
          <a:p>
            <a:r>
              <a:rPr lang="ru-RU" dirty="0" smtClean="0"/>
              <a:t>       - расширить кругозор ребят;</a:t>
            </a:r>
          </a:p>
          <a:p>
            <a:r>
              <a:rPr lang="ru-RU" u="sng" dirty="0" smtClean="0"/>
              <a:t> Развивающая:</a:t>
            </a:r>
            <a:endParaRPr lang="ru-RU" dirty="0" smtClean="0"/>
          </a:p>
          <a:p>
            <a:r>
              <a:rPr lang="ru-RU" dirty="0" smtClean="0"/>
              <a:t>       - учить думать, рассуждать, анализировать;</a:t>
            </a:r>
          </a:p>
          <a:p>
            <a:r>
              <a:rPr lang="ru-RU" dirty="0" smtClean="0"/>
              <a:t>       - учить чётко формулировать ответы и грамотно излагать мысли.</a:t>
            </a:r>
          </a:p>
          <a:p>
            <a:r>
              <a:rPr lang="ru-RU" u="sng" dirty="0" smtClean="0"/>
              <a:t>Воспитательная:</a:t>
            </a:r>
            <a:endParaRPr lang="ru-RU" dirty="0" smtClean="0"/>
          </a:p>
          <a:p>
            <a:r>
              <a:rPr lang="ru-RU" dirty="0" smtClean="0"/>
              <a:t>       - прививать интерес к математике;</a:t>
            </a:r>
          </a:p>
          <a:p>
            <a:r>
              <a:rPr lang="ru-RU" dirty="0" smtClean="0"/>
              <a:t>       - воспитывать умение работать в коллективе.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ф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2500306"/>
            <a:ext cx="2744119" cy="2401104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286388"/>
            <a:ext cx="1728747" cy="785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ф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928934"/>
            <a:ext cx="5113919" cy="2543980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714884"/>
            <a:ext cx="3532934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пф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2571744"/>
            <a:ext cx="4826709" cy="2401104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357826"/>
            <a:ext cx="1971634" cy="85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пф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428868"/>
            <a:ext cx="5401129" cy="2686856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643578"/>
            <a:ext cx="3500462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пф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714620"/>
            <a:ext cx="6031474" cy="2615418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929198"/>
            <a:ext cx="2640952" cy="714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Разделите Фигуру на 4 равные части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2928926" y="4500570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500430" y="3929066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00430" y="5072074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144166" y="4499776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714480" y="4500570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285984" y="3929066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285984" y="5072074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929720" y="4499776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1714480" y="3357562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285984" y="2786058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285984" y="3929066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2929720" y="3356768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285984" y="3357562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286778" y="3356768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2286778" y="4499776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285984" y="4500570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500430" y="4500570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501224" y="4499776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Подсчитать сколько здесь квадратов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36" y="2714620"/>
          <a:ext cx="3500460" cy="2581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5115"/>
                <a:gridCol w="875115"/>
                <a:gridCol w="875115"/>
                <a:gridCol w="875115"/>
              </a:tblGrid>
              <a:tr h="645438"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 marL="114886" marR="114886" marT="57443" marB="57443"/>
                </a:tc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</a:tr>
              <a:tr h="645438"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</a:tr>
              <a:tr h="645438"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</a:tr>
              <a:tr h="645438"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  <a:tc>
                  <a:txBody>
                    <a:bodyPr/>
                    <a:lstStyle/>
                    <a:p>
                      <a:endParaRPr lang="ru-RU" sz="2300"/>
                    </a:p>
                  </a:txBody>
                  <a:tcPr marL="114886" marR="114886" marT="57443" marB="57443"/>
                </a:tc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 marL="114886" marR="114886" marT="57443" marB="5744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500430" y="3929066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00430" y="5072074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144166" y="4499776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608068" y="4464008"/>
            <a:ext cx="1214446" cy="168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14546" y="5071981"/>
            <a:ext cx="1285884" cy="16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929720" y="4499776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643836" y="3356768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214546" y="2786058"/>
            <a:ext cx="128588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285984" y="3929066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929720" y="3356768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214546" y="3357562"/>
            <a:ext cx="128588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286778" y="3356768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286778" y="4499776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214546" y="4500570"/>
            <a:ext cx="128588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00430" y="4500570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501224" y="4499776"/>
            <a:ext cx="1143008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285984" y="3929066"/>
            <a:ext cx="1143008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857488" y="3357562"/>
            <a:ext cx="642942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57488" y="4500570"/>
            <a:ext cx="642942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500430" y="4500570"/>
            <a:ext cx="571504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214546" y="3929066"/>
            <a:ext cx="642942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786182" y="4214818"/>
            <a:ext cx="571504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251191" y="4821247"/>
            <a:ext cx="500066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трелка вправо 41">
            <a:hlinkClick r:id="rId2" action="ppaction://hlinksldjump"/>
          </p:cNvPr>
          <p:cNvSpPr/>
          <p:nvPr/>
        </p:nvSpPr>
        <p:spPr>
          <a:xfrm>
            <a:off x="6357950" y="4857760"/>
            <a:ext cx="2000264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000496" y="3429000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500298" y="3500438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928926" y="2500306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72066" y="2428868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000496" y="1928802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500694" y="3571876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071802" y="4500570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4" y="4857760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72066" y="4500570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6" idx="5"/>
            <a:endCxn id="4" idx="1"/>
          </p:cNvCxnSpPr>
          <p:nvPr/>
        </p:nvCxnSpPr>
        <p:spPr>
          <a:xfrm rot="16200000" flipH="1">
            <a:off x="3706821" y="3124863"/>
            <a:ext cx="373036" cy="465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8" idx="4"/>
            <a:endCxn id="4" idx="0"/>
          </p:cNvCxnSpPr>
          <p:nvPr/>
        </p:nvCxnSpPr>
        <p:spPr>
          <a:xfrm rot="5400000">
            <a:off x="4071934" y="3071810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7" idx="3"/>
            <a:endCxn id="4" idx="7"/>
          </p:cNvCxnSpPr>
          <p:nvPr/>
        </p:nvCxnSpPr>
        <p:spPr>
          <a:xfrm rot="5400000">
            <a:off x="4742672" y="3089144"/>
            <a:ext cx="444474" cy="465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6"/>
            <a:endCxn id="9" idx="2"/>
          </p:cNvCxnSpPr>
          <p:nvPr/>
        </p:nvCxnSpPr>
        <p:spPr>
          <a:xfrm>
            <a:off x="4857752" y="3821909"/>
            <a:ext cx="64294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2" idx="1"/>
            <a:endCxn id="4" idx="5"/>
          </p:cNvCxnSpPr>
          <p:nvPr/>
        </p:nvCxnSpPr>
        <p:spPr>
          <a:xfrm rot="16200000" flipV="1">
            <a:off x="4706953" y="4124995"/>
            <a:ext cx="515912" cy="465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1" idx="0"/>
            <a:endCxn id="4" idx="4"/>
          </p:cNvCxnSpPr>
          <p:nvPr/>
        </p:nvCxnSpPr>
        <p:spPr>
          <a:xfrm rot="16200000" flipV="1">
            <a:off x="4143372" y="4500570"/>
            <a:ext cx="642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0" idx="7"/>
            <a:endCxn id="4" idx="3"/>
          </p:cNvCxnSpPr>
          <p:nvPr/>
        </p:nvCxnSpPr>
        <p:spPr>
          <a:xfrm rot="5400000" flipH="1" flipV="1">
            <a:off x="3706821" y="4196433"/>
            <a:ext cx="515912" cy="322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5" idx="6"/>
            <a:endCxn id="4" idx="2"/>
          </p:cNvCxnSpPr>
          <p:nvPr/>
        </p:nvCxnSpPr>
        <p:spPr>
          <a:xfrm flipV="1">
            <a:off x="3357554" y="3821909"/>
            <a:ext cx="642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Подсчитать сколько здесь треугольников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3071810"/>
            <a:ext cx="4786346" cy="2000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0"/>
            <a:endCxn id="5" idx="2"/>
          </p:cNvCxnSpPr>
          <p:nvPr/>
        </p:nvCxnSpPr>
        <p:spPr>
          <a:xfrm rot="16200000" flipH="1">
            <a:off x="3393273" y="4071942"/>
            <a:ext cx="2000264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000232" y="3071810"/>
            <a:ext cx="4786346" cy="20002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5" idx="0"/>
          </p:cNvCxnSpPr>
          <p:nvPr/>
        </p:nvCxnSpPr>
        <p:spPr>
          <a:xfrm rot="10800000">
            <a:off x="4393406" y="3071810"/>
            <a:ext cx="2402697" cy="20097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2000232" y="3071810"/>
            <a:ext cx="2402697" cy="20097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право 17">
            <a:hlinkClick r:id="rId2" action="ppaction://hlinksldjump"/>
          </p:cNvPr>
          <p:cNvSpPr/>
          <p:nvPr/>
        </p:nvSpPr>
        <p:spPr>
          <a:xfrm>
            <a:off x="6572264" y="5500702"/>
            <a:ext cx="2000264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Раунд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257174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 1 Раунд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000496" y="3429000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500298" y="3500438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928926" y="2500306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072066" y="2428868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000496" y="1928802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500694" y="3571876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071802" y="4500570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071934" y="4857760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5072066" y="4500570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0" name="Прямая соединительная линия 29"/>
          <p:cNvCxnSpPr>
            <a:stCxn id="23" idx="5"/>
            <a:endCxn id="21" idx="1"/>
          </p:cNvCxnSpPr>
          <p:nvPr/>
        </p:nvCxnSpPr>
        <p:spPr>
          <a:xfrm rot="16200000" flipH="1">
            <a:off x="3706821" y="3124863"/>
            <a:ext cx="373036" cy="465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5" idx="4"/>
            <a:endCxn id="21" idx="0"/>
          </p:cNvCxnSpPr>
          <p:nvPr/>
        </p:nvCxnSpPr>
        <p:spPr>
          <a:xfrm rot="5400000">
            <a:off x="4071934" y="3071810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4" idx="3"/>
            <a:endCxn id="21" idx="7"/>
          </p:cNvCxnSpPr>
          <p:nvPr/>
        </p:nvCxnSpPr>
        <p:spPr>
          <a:xfrm rot="5400000">
            <a:off x="4742672" y="3089144"/>
            <a:ext cx="444474" cy="465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1" idx="6"/>
            <a:endCxn id="26" idx="2"/>
          </p:cNvCxnSpPr>
          <p:nvPr/>
        </p:nvCxnSpPr>
        <p:spPr>
          <a:xfrm>
            <a:off x="4857752" y="3821909"/>
            <a:ext cx="64294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29" idx="1"/>
            <a:endCxn id="21" idx="5"/>
          </p:cNvCxnSpPr>
          <p:nvPr/>
        </p:nvCxnSpPr>
        <p:spPr>
          <a:xfrm rot="16200000" flipV="1">
            <a:off x="4706953" y="4124995"/>
            <a:ext cx="515912" cy="465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8" idx="0"/>
            <a:endCxn id="21" idx="4"/>
          </p:cNvCxnSpPr>
          <p:nvPr/>
        </p:nvCxnSpPr>
        <p:spPr>
          <a:xfrm rot="16200000" flipV="1">
            <a:off x="4143372" y="4500570"/>
            <a:ext cx="642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7" idx="7"/>
            <a:endCxn id="21" idx="3"/>
          </p:cNvCxnSpPr>
          <p:nvPr/>
        </p:nvCxnSpPr>
        <p:spPr>
          <a:xfrm rot="5400000" flipH="1" flipV="1">
            <a:off x="3706821" y="4196433"/>
            <a:ext cx="515912" cy="322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2" idx="6"/>
            <a:endCxn id="21" idx="2"/>
          </p:cNvCxnSpPr>
          <p:nvPr/>
        </p:nvCxnSpPr>
        <p:spPr>
          <a:xfrm flipV="1">
            <a:off x="3357554" y="3821909"/>
            <a:ext cx="642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4 Раунд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00166" y="2428868"/>
          <a:ext cx="5514956" cy="2571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8739"/>
                <a:gridCol w="1378739"/>
                <a:gridCol w="1378739"/>
                <a:gridCol w="1378739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2" action="ppaction://hlinksldjump"/>
                        </a:rPr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3" action="ppaction://hlinksldjump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4" action="ppaction://hlinksldjump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5" action="ppaction://hlinksldjump"/>
                        </a:rPr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6" action="ppaction://hlinksldjump"/>
                        </a:rPr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7" action="ppaction://hlinksldjump"/>
                        </a:rPr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8" action="ppaction://hlinksldjump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9" action="ppaction://hlinksldjump"/>
                        </a:rPr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0" action="ppaction://hlinksldjump"/>
                        </a:rPr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1" action="ppaction://hlinksldjump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2" action="ppaction://hlinksldjump"/>
                        </a:rPr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" action="ppaction://noaction"/>
                        </a:rPr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3" action="ppaction://hlinksldjump"/>
                        </a:rPr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4" action="ppaction://hlinksldjump"/>
                        </a:rPr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5" action="ppaction://hlinksldjump"/>
                        </a:rPr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6" action="ppaction://hlinksldjump"/>
                        </a:rPr>
                        <a:t>16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643446"/>
            <a:ext cx="8229600" cy="1143000"/>
          </a:xfrm>
        </p:spPr>
        <p:txBody>
          <a:bodyPr/>
          <a:lstStyle/>
          <a:p>
            <a:r>
              <a:rPr lang="ru-RU" dirty="0" smtClean="0"/>
              <a:t>Полка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3071810"/>
            <a:ext cx="48013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Разгадайте ребус К/2	</a:t>
            </a:r>
            <a:endParaRPr lang="ru-RU" sz="32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929198"/>
            <a:ext cx="8229600" cy="1143000"/>
          </a:xfrm>
        </p:spPr>
        <p:txBody>
          <a:bodyPr/>
          <a:lstStyle/>
          <a:p>
            <a:r>
              <a:rPr lang="ru-RU" i="1" dirty="0" smtClean="0"/>
              <a:t>равнобедренный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3143248"/>
            <a:ext cx="5500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Два угла треугольника 100 и 40. определите вид треугольника</a:t>
            </a:r>
            <a:endParaRPr lang="ru-RU" sz="28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857760"/>
            <a:ext cx="8229600" cy="1143000"/>
          </a:xfrm>
        </p:spPr>
        <p:txBody>
          <a:bodyPr/>
          <a:lstStyle/>
          <a:p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2643182"/>
            <a:ext cx="44291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50 разделите на половину</a:t>
            </a:r>
            <a:endParaRPr lang="ru-RU" sz="44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86322"/>
            <a:ext cx="8229600" cy="1143000"/>
          </a:xfrm>
        </p:spPr>
        <p:txBody>
          <a:bodyPr/>
          <a:lstStyle/>
          <a:p>
            <a:r>
              <a:rPr lang="ru-RU" dirty="0" smtClean="0"/>
              <a:t>Два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142984"/>
            <a:ext cx="67151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Бегемот весит 1т800кг. Сколько бегемотов может увести машина грузоподъёмностью  </a:t>
            </a:r>
          </a:p>
          <a:p>
            <a:r>
              <a:rPr lang="ru-RU" sz="4000" dirty="0" smtClean="0"/>
              <a:t>     5т?</a:t>
            </a:r>
            <a:endParaRPr lang="ru-RU" sz="40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2786058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(вопрос-аукцион)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786322"/>
            <a:ext cx="8229600" cy="1143000"/>
          </a:xfrm>
        </p:spPr>
        <p:txBody>
          <a:bodyPr/>
          <a:lstStyle/>
          <a:p>
            <a:r>
              <a:rPr lang="ru-RU" i="1" dirty="0" smtClean="0"/>
              <a:t>48лет 8 месяцев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571745"/>
            <a:ext cx="64294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Мужчина жил 44г, 44 месяца, 44 недели, 44 дня, 44 часа. Сколько ему лет?</a:t>
            </a:r>
            <a:endParaRPr lang="ru-RU" sz="40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4525963"/>
          </a:xfrm>
        </p:spPr>
        <p:txBody>
          <a:bodyPr/>
          <a:lstStyle/>
          <a:p>
            <a:r>
              <a:rPr lang="ru-RU" sz="4000" dirty="0" smtClean="0"/>
              <a:t>На березе 6 веток, на каждой ветке по 6 яблок. Сколько яблок всего?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раунд</a:t>
            </a:r>
            <a:br>
              <a:rPr lang="ru-RU" dirty="0" smtClean="0"/>
            </a:br>
            <a:r>
              <a:rPr lang="ru-RU" sz="3100" dirty="0" smtClean="0"/>
              <a:t>задание 1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785794"/>
            <a:ext cx="11001452" cy="504351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/>
          </a:p>
          <a:p>
            <a:pPr>
              <a:buNone/>
            </a:pPr>
            <a:r>
              <a:rPr lang="ru-RU" sz="2200" dirty="0" smtClean="0"/>
              <a:t>Назовите </a:t>
            </a:r>
            <a:r>
              <a:rPr lang="ru-RU" sz="2200" dirty="0"/>
              <a:t>фамилию великого математика-физика. </a:t>
            </a:r>
            <a:endParaRPr lang="ru-RU" sz="2200" dirty="0" smtClean="0"/>
          </a:p>
          <a:p>
            <a:pPr>
              <a:buNone/>
            </a:pPr>
            <a:r>
              <a:rPr lang="ru-RU" sz="9600" dirty="0" smtClean="0">
                <a:hlinkClick r:id="rId2" action="ppaction://hlinksldjump"/>
              </a:rPr>
              <a:t>ОТЮЬНН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357694"/>
            <a:ext cx="8229600" cy="1143000"/>
          </a:xfrm>
        </p:spPr>
        <p:txBody>
          <a:bodyPr/>
          <a:lstStyle/>
          <a:p>
            <a:r>
              <a:rPr lang="ru-RU" i="1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Горело 7 свечей, 4 потухли, сколько свечей осталось?</a:t>
            </a:r>
            <a:endParaRPr lang="ru-RU" sz="4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500570"/>
            <a:ext cx="8229600" cy="1143000"/>
          </a:xfrm>
        </p:spPr>
        <p:txBody>
          <a:bodyPr/>
          <a:lstStyle/>
          <a:p>
            <a:r>
              <a:rPr lang="ru-RU" i="1" dirty="0" smtClean="0"/>
              <a:t>5 </a:t>
            </a:r>
            <a:r>
              <a:rPr lang="ru-RU" i="1" dirty="0" err="1" smtClean="0"/>
              <a:t>руб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2786058"/>
            <a:ext cx="5214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1,5 рыбы стоит 1,5 рубля. Сколько стоят 5 рыб?</a:t>
            </a:r>
            <a:endParaRPr lang="ru-RU" sz="36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2786058"/>
            <a:ext cx="4857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/>
              <a:t>вопрос-аукцион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14884"/>
            <a:ext cx="8229600" cy="1143000"/>
          </a:xfrm>
        </p:spPr>
        <p:txBody>
          <a:bodyPr/>
          <a:lstStyle/>
          <a:p>
            <a:r>
              <a:rPr lang="ru-RU" i="1" dirty="0" smtClean="0"/>
              <a:t>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857364"/>
            <a:ext cx="79296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Пожарных учат надевать штаны за 3 сек.. Сколько штанов устанет надевать хорошо </a:t>
            </a:r>
          </a:p>
          <a:p>
            <a:r>
              <a:rPr lang="ru-RU" sz="4000" dirty="0" smtClean="0"/>
              <a:t>     обученный пожарный за 5 мин	</a:t>
            </a:r>
            <a:endParaRPr lang="ru-RU" sz="40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714884"/>
            <a:ext cx="8229600" cy="1143000"/>
          </a:xfrm>
        </p:spPr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214555"/>
            <a:ext cx="60722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 одной семье у каждого из трёх братьев есть сестра. Сколько детей в семье? </a:t>
            </a:r>
            <a:endParaRPr lang="ru-RU" sz="40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429264"/>
            <a:ext cx="8229600" cy="1143000"/>
          </a:xfrm>
        </p:spPr>
        <p:txBody>
          <a:bodyPr/>
          <a:lstStyle/>
          <a:p>
            <a:r>
              <a:rPr lang="ru-RU" i="1" dirty="0" smtClean="0"/>
              <a:t>один  паломник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285992"/>
            <a:ext cx="60722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Шёл паломник в Иерусалим и встретил 3-х странников. Каждый из них нм 3 мешка, в </a:t>
            </a:r>
          </a:p>
          <a:p>
            <a:r>
              <a:rPr lang="ru-RU" sz="3200" dirty="0" smtClean="0"/>
              <a:t>       каждом мешке - 3 кота. Сколько живых существ двигалось в Иерусалим? </a:t>
            </a:r>
            <a:endParaRPr lang="ru-RU" sz="32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0017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Два отца и два сына съели за завтраком три яйца, причём каждому досталось целое </a:t>
            </a:r>
            <a:br>
              <a:rPr lang="ru-RU" dirty="0" smtClean="0"/>
            </a:br>
            <a:r>
              <a:rPr lang="ru-RU" dirty="0" smtClean="0"/>
              <a:t> яйцо. Как это могло случиться?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4000504"/>
            <a:ext cx="8229600" cy="4525963"/>
          </a:xfrm>
        </p:spPr>
        <p:txBody>
          <a:bodyPr/>
          <a:lstStyle/>
          <a:p>
            <a:r>
              <a:rPr lang="ru-RU" dirty="0" smtClean="0"/>
              <a:t>Дедушка, Отец, Сын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929198"/>
            <a:ext cx="8229600" cy="1143000"/>
          </a:xfrm>
        </p:spPr>
        <p:txBody>
          <a:bodyPr/>
          <a:lstStyle/>
          <a:p>
            <a:r>
              <a:rPr lang="ru-RU" i="1" dirty="0" smtClean="0"/>
              <a:t>10 </a:t>
            </a:r>
            <a:r>
              <a:rPr lang="ru-RU" i="1" dirty="0" err="1" smtClean="0"/>
              <a:t>руб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8579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2643182"/>
            <a:ext cx="51513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1% от тысячи рублей</a:t>
            </a:r>
            <a:endParaRPr lang="ru-RU" sz="44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786322"/>
            <a:ext cx="8229600" cy="1143000"/>
          </a:xfrm>
        </p:spPr>
        <p:txBody>
          <a:bodyPr/>
          <a:lstStyle/>
          <a:p>
            <a:r>
              <a:rPr lang="ru-RU" i="1" dirty="0" smtClean="0"/>
              <a:t>правильная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3143248"/>
            <a:ext cx="58875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Дробь, меньшая единицы</a:t>
            </a:r>
            <a:endParaRPr lang="ru-RU" sz="40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929198"/>
            <a:ext cx="8229600" cy="1143000"/>
          </a:xfrm>
        </p:spPr>
        <p:txBody>
          <a:bodyPr/>
          <a:lstStyle/>
          <a:p>
            <a:r>
              <a:rPr lang="ru-RU" i="1" dirty="0" smtClean="0"/>
              <a:t>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357431"/>
            <a:ext cx="70009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Какой угол опишет минутная стрелка за 5 минут?</a:t>
            </a:r>
            <a:endParaRPr lang="ru-RU" sz="44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4291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      Ньютон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6715140" y="5572140"/>
            <a:ext cx="1857388" cy="1000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86322"/>
            <a:ext cx="8229600" cy="1143000"/>
          </a:xfrm>
        </p:spPr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571745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Сколько останется углов у ромба, если один из них отрезать? </a:t>
            </a:r>
            <a:endParaRPr lang="ru-RU" sz="40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429388" y="5286388"/>
            <a:ext cx="171451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5 Раунд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3143240" y="2071678"/>
          <a:ext cx="1725767" cy="393473"/>
        </p:xfrm>
        <a:graphic>
          <a:graphicData uri="http://schemas.openxmlformats.org/presentationml/2006/ole">
            <p:oleObj spid="_x0000_s2061" name="Формула" r:id="rId3" imgW="355320" imgH="17748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5286380" y="2071678"/>
          <a:ext cx="452441" cy="357190"/>
        </p:xfrm>
        <a:graphic>
          <a:graphicData uri="http://schemas.openxmlformats.org/presentationml/2006/ole">
            <p:oleObj spid="_x0000_s2060" name="Формула" r:id="rId4" imgW="177415" imgH="139397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000364" y="2571744"/>
          <a:ext cx="1888010" cy="428628"/>
        </p:xfrm>
        <a:graphic>
          <a:graphicData uri="http://schemas.openxmlformats.org/presentationml/2006/ole">
            <p:oleObj spid="_x0000_s2059" name="Формула" r:id="rId5" imgW="520474" imgH="203112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000628" y="2571744"/>
          <a:ext cx="527280" cy="357190"/>
        </p:xfrm>
        <a:graphic>
          <a:graphicData uri="http://schemas.openxmlformats.org/presentationml/2006/ole">
            <p:oleObj spid="_x0000_s2058" name="Формула" r:id="rId6" imgW="291973" imgH="203112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500298" y="3143248"/>
          <a:ext cx="2347249" cy="428628"/>
        </p:xfrm>
        <a:graphic>
          <a:graphicData uri="http://schemas.openxmlformats.org/presentationml/2006/ole">
            <p:oleObj spid="_x0000_s2057" name="Формула" r:id="rId7" imgW="1091726" imgH="203112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071670" y="3643314"/>
          <a:ext cx="2832672" cy="428628"/>
        </p:xfrm>
        <a:graphic>
          <a:graphicData uri="http://schemas.openxmlformats.org/presentationml/2006/ole">
            <p:oleObj spid="_x0000_s2056" name="Формула" r:id="rId8" imgW="1447800" imgH="21590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429256" y="3571876"/>
          <a:ext cx="857224" cy="438137"/>
        </p:xfrm>
        <a:graphic>
          <a:graphicData uri="http://schemas.openxmlformats.org/presentationml/2006/ole">
            <p:oleObj spid="_x0000_s2055" name="Формула" r:id="rId9" imgW="431800" imgH="2159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428860" y="4071942"/>
          <a:ext cx="1500166" cy="467265"/>
        </p:xfrm>
        <a:graphic>
          <a:graphicData uri="http://schemas.openxmlformats.org/presentationml/2006/ole">
            <p:oleObj spid="_x0000_s2054" name="Формула" r:id="rId10" imgW="583693" imgH="177646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0" y="3371850"/>
          <a:ext cx="114300" cy="219075"/>
        </p:xfrm>
        <a:graphic>
          <a:graphicData uri="http://schemas.openxmlformats.org/presentationml/2006/ole">
            <p:oleObj spid="_x0000_s2053" name="Формула" r:id="rId11" imgW="114399" imgH="216088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000628" y="4000504"/>
          <a:ext cx="1026451" cy="500066"/>
        </p:xfrm>
        <a:graphic>
          <a:graphicData uri="http://schemas.openxmlformats.org/presentationml/2006/ole">
            <p:oleObj spid="_x0000_s2052" name="Формула" r:id="rId12" imgW="367821" imgH="177569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428860" y="4572008"/>
          <a:ext cx="1832962" cy="357190"/>
        </p:xfrm>
        <a:graphic>
          <a:graphicData uri="http://schemas.openxmlformats.org/presentationml/2006/ole">
            <p:oleObj spid="_x0000_s2051" name="Формула" r:id="rId13" imgW="571004" imgH="177646" progId="Equation.3">
              <p:embed/>
            </p:oleObj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28860" y="5072074"/>
          <a:ext cx="1522757" cy="457172"/>
        </p:xfrm>
        <a:graphic>
          <a:graphicData uri="http://schemas.openxmlformats.org/presentationml/2006/ole">
            <p:oleObj spid="_x0000_s2050" name="Формула" r:id="rId14" imgW="431238" imgH="177569" progId="Equation.3">
              <p:embed/>
            </p:oleObj>
          </a:graphicData>
        </a:graphic>
      </p:graphicFrame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4500562" y="5143512"/>
          <a:ext cx="527499" cy="381014"/>
        </p:xfrm>
        <a:graphic>
          <a:graphicData uri="http://schemas.openxmlformats.org/presentationml/2006/ole">
            <p:oleObj spid="_x0000_s2049" name="Формула" r:id="rId15" imgW="126725" imgH="177415" progId="Equation.3">
              <p:embed/>
            </p:oleObj>
          </a:graphicData>
        </a:graphic>
      </p:graphicFrame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714480" y="1714488"/>
            <a:ext cx="9429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Пусть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9263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638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250030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3857620" y="5072074"/>
            <a:ext cx="714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319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3371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143372" y="3857628"/>
            <a:ext cx="5715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37147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5072066" y="3214686"/>
            <a:ext cx="3365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500298" y="5572140"/>
            <a:ext cx="17144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2=1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2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/>
      <p:bldP spid="2071" grpId="0"/>
      <p:bldP spid="2074" grpId="0"/>
      <p:bldP spid="20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41763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 Раунд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229600" cy="2428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3272"/>
                <a:gridCol w="1857388"/>
                <a:gridCol w="1171540"/>
                <a:gridCol w="2057400"/>
              </a:tblGrid>
              <a:tr h="39380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Квадратичная функция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" action="ppaction://hlinksldjump"/>
                        </a:rPr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3" action="ppaction://hlinksldjump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4" action="ppaction://hlinksldjump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8841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Степенная функция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5" action="ppaction://hlinksldjump"/>
                        </a:rPr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6" action="ppaction://hlinksldjump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7" action="ppaction://hlinksldjump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93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Показательная функция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5" action="ppaction://hlinksldjump"/>
                        </a:rPr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6" action="ppaction://hlinksldjump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7" action="ppaction://hlinksldjump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9380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Логарифмическая функция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8" action="ppaction://hlinksldjump"/>
                        </a:rPr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9" action="ppaction://hlinksldjump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0" action="ppaction://hlinksldjump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3042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Тригонометрическая функция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1" action="ppaction://hlinksldjump"/>
                        </a:rPr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2" action="ppaction://hlinksldjump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3" action="ppaction://hlinksldjump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Производная функции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4" action="ppaction://hlinksldjump"/>
                        </a:rPr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5" action="ppaction://hlinksldjump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6" action="ppaction://hlinksldjump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трелка вправо 6">
            <a:hlinkClick r:id="rId17" action="ppaction://hlinksldjump"/>
          </p:cNvPr>
          <p:cNvSpPr/>
          <p:nvPr/>
        </p:nvSpPr>
        <p:spPr>
          <a:xfrm>
            <a:off x="500034" y="5286388"/>
            <a:ext cx="2357454" cy="135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00570"/>
            <a:ext cx="8229600" cy="14287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</a:t>
            </a:r>
            <a:r>
              <a:rPr lang="ru-RU" baseline="-25000" dirty="0" smtClean="0"/>
              <a:t>1 </a:t>
            </a:r>
            <a:r>
              <a:rPr lang="ru-RU" dirty="0" smtClean="0"/>
              <a:t>=1</a:t>
            </a:r>
            <a:br>
              <a:rPr lang="ru-RU" dirty="0" smtClean="0"/>
            </a:br>
            <a:r>
              <a:rPr lang="ru-RU" dirty="0" smtClean="0"/>
              <a:t>Х</a:t>
            </a:r>
            <a:r>
              <a:rPr lang="ru-RU" baseline="-25000" dirty="0" smtClean="0"/>
              <a:t>2</a:t>
            </a:r>
            <a:r>
              <a:rPr lang="ru-RU" dirty="0" smtClean="0"/>
              <a:t>=3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Кф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071546"/>
            <a:ext cx="4265419" cy="3066871"/>
          </a:xfrm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1433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Кф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714356"/>
            <a:ext cx="4379793" cy="2721728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500438"/>
            <a:ext cx="266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Кф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928670"/>
            <a:ext cx="4569490" cy="4210092"/>
          </a:xfr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072198" y="5500702"/>
            <a:ext cx="235745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Таблице</a:t>
            </a:r>
            <a:endParaRPr lang="ru-RU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643578"/>
            <a:ext cx="3660000" cy="690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430</Words>
  <Application>Microsoft Office PowerPoint</Application>
  <PresentationFormat>Экран (4:3)</PresentationFormat>
  <Paragraphs>171</Paragraphs>
  <Slides>52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4" baseType="lpstr">
      <vt:lpstr>Тема Office</vt:lpstr>
      <vt:lpstr>Формула</vt:lpstr>
      <vt:lpstr>Математический ринг</vt:lpstr>
      <vt:lpstr>Слайд 2</vt:lpstr>
      <vt:lpstr>Слайд 3</vt:lpstr>
      <vt:lpstr>2 раунд задание 1</vt:lpstr>
      <vt:lpstr>Слайд 5</vt:lpstr>
      <vt:lpstr>3 Раунд</vt:lpstr>
      <vt:lpstr>Х1 =1 Х2=3 </vt:lpstr>
      <vt:lpstr>Слайд 8</vt:lpstr>
      <vt:lpstr>Слайд 9</vt:lpstr>
      <vt:lpstr>Слайд 10</vt:lpstr>
      <vt:lpstr>Слайд 11</vt:lpstr>
      <vt:lpstr>Слайд 12</vt:lpstr>
      <vt:lpstr>Возрастающая</vt:lpstr>
      <vt:lpstr>Слайд 14</vt:lpstr>
      <vt:lpstr>Слайд 15</vt:lpstr>
      <vt:lpstr>Слайд 16</vt:lpstr>
      <vt:lpstr>81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Задание 1</vt:lpstr>
      <vt:lpstr>Задание 1а</vt:lpstr>
      <vt:lpstr>Ответ</vt:lpstr>
      <vt:lpstr>Задание 2</vt:lpstr>
      <vt:lpstr>Задание 2а</vt:lpstr>
      <vt:lpstr>Ответ</vt:lpstr>
      <vt:lpstr>Слайд 31</vt:lpstr>
      <vt:lpstr>Слайд 32</vt:lpstr>
      <vt:lpstr>Полка</vt:lpstr>
      <vt:lpstr>равнобедренный</vt:lpstr>
      <vt:lpstr>100</vt:lpstr>
      <vt:lpstr>Два</vt:lpstr>
      <vt:lpstr>Слайд 37</vt:lpstr>
      <vt:lpstr>48лет 8 месяцев</vt:lpstr>
      <vt:lpstr>Слайд 39</vt:lpstr>
      <vt:lpstr>4</vt:lpstr>
      <vt:lpstr>5 руб</vt:lpstr>
      <vt:lpstr>Слайд 42</vt:lpstr>
      <vt:lpstr>100</vt:lpstr>
      <vt:lpstr>4</vt:lpstr>
      <vt:lpstr>один  паломник</vt:lpstr>
      <vt:lpstr>Два отца и два сына съели за завтраком три яйца, причём каждому досталось целое   яйцо. Как это могло случиться?  </vt:lpstr>
      <vt:lpstr>10 руб</vt:lpstr>
      <vt:lpstr>правильная</vt:lpstr>
      <vt:lpstr>30</vt:lpstr>
      <vt:lpstr>5</vt:lpstr>
      <vt:lpstr>Слайд 51</vt:lpstr>
      <vt:lpstr>Слайд 52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игра</dc:title>
  <dc:creator>YTKA</dc:creator>
  <cp:lastModifiedBy>zsv</cp:lastModifiedBy>
  <cp:revision>63</cp:revision>
  <dcterms:created xsi:type="dcterms:W3CDTF">2011-01-30T14:04:56Z</dcterms:created>
  <dcterms:modified xsi:type="dcterms:W3CDTF">2012-04-18T05:10:53Z</dcterms:modified>
</cp:coreProperties>
</file>