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</p:sldMasterIdLst>
  <p:sldIdLst>
    <p:sldId id="303" r:id="rId2"/>
    <p:sldId id="306" r:id="rId3"/>
    <p:sldId id="295" r:id="rId4"/>
    <p:sldId id="300" r:id="rId5"/>
    <p:sldId id="301" r:id="rId6"/>
    <p:sldId id="260" r:id="rId7"/>
    <p:sldId id="296" r:id="rId8"/>
    <p:sldId id="304" r:id="rId9"/>
    <p:sldId id="286" r:id="rId10"/>
    <p:sldId id="289" r:id="rId11"/>
    <p:sldId id="287" r:id="rId12"/>
    <p:sldId id="294" r:id="rId13"/>
    <p:sldId id="297" r:id="rId14"/>
    <p:sldId id="290" r:id="rId15"/>
    <p:sldId id="263" r:id="rId16"/>
    <p:sldId id="280" r:id="rId17"/>
    <p:sldId id="288" r:id="rId18"/>
    <p:sldId id="282" r:id="rId19"/>
    <p:sldId id="279" r:id="rId20"/>
    <p:sldId id="270" r:id="rId21"/>
    <p:sldId id="285" r:id="rId22"/>
    <p:sldId id="272" r:id="rId23"/>
    <p:sldId id="276" r:id="rId24"/>
    <p:sldId id="292" r:id="rId25"/>
    <p:sldId id="274" r:id="rId26"/>
    <p:sldId id="265" r:id="rId27"/>
    <p:sldId id="266" r:id="rId28"/>
    <p:sldId id="298" r:id="rId29"/>
  </p:sldIdLst>
  <p:sldSz cx="9144000" cy="6858000" type="screen4x3"/>
  <p:notesSz cx="6858000" cy="9144000"/>
  <p:defaultTextStyle>
    <a:defPPr>
      <a:defRPr lang="ru-R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581" autoAdjust="0"/>
  </p:normalViewPr>
  <p:slideViewPr>
    <p:cSldViewPr snapToGrid="0" snapToObjects="1"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83501-0713-43E9-9795-59D5E07301CF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9FB7F-83C3-47D7-9243-0D29DDAB0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87FD7-1A09-4DCE-8360-DE0D8BA266AC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4D626-FBB9-408C-8977-F661769AE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A5E03-A812-4C23-AB65-0399FCF427E3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9DBF1-0ACB-4F49-B44D-123F591BB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E3AC3-0DD7-459C-A072-1D47E29B270B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D49BA-2AB7-4903-BC28-C55B77936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75520-835C-44BF-BB0C-A7823B95A1D8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4B7EA-61AC-4EBD-95D2-53460DA7E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6A48A-6A1A-44C1-891C-90EB35A8CBC8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EA700-7AD0-4BCB-8CDE-FA4F428F3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953E3-67B5-4279-9CDB-721C111E5BFC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11AD4-0BBF-4EFD-8583-D00766172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6B6A6-88CC-4AFC-AC6C-70C5FAC888BD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AD519-43A6-4929-8970-2D7626C49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AE8EE-3117-4580-A25A-B0ED132FE2F2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7C832-66F6-4470-8A75-CD4E36550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579E7-97BD-431C-8D0B-6C2CC10A0E02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C22D3-0021-40C6-B4ED-617E61058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8BC35-DB16-4B6B-97AF-D061D46EB642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FCB16-7B10-4D4D-8E36-73FECADE7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fld id="{B4F8F55F-D941-4E0F-96AF-A5B40D8242FE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fld id="{9CD1FAE2-2BBC-4704-AAF7-865948B6B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</p:sldLayoutIdLst>
  <p:transition spd="slow" advClick="0" advTm="3000">
    <p:split orient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92;&#1072;&#1081;&#1083;&#1099;%20&#1089;&#1082;&#1088;&#1099;&#1090;&#1099;%20&#1090;&#1088;&#1086;&#1103;&#1085;&#1086;&#1084;\&#1056;&#1072;&#1079;&#1088;&#1072;&#1073;&#1086;&#1090;&#1082;&#1080;%20&#1091;&#1088;&#1086;&#1082;&#1086;&#1074;\&#1059;&#1088;&#1086;&#1082;%20&#1075;&#1088;&#1091;&#1087;&#1087;&#1099;%201\11%20&#1056;&#1072;&#1093;&#1084;&#1072;&#1085;&#1080;&#1085;&#1086;&#1074;%20&#1042;&#1086;&#1082;&#1072;&#1083;&#1080;&#1079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</a:rPr>
              <a:t>Методическая разработка урока литературы </a:t>
            </a:r>
            <a:r>
              <a:rPr lang="en-US" b="1" dirty="0" smtClean="0">
                <a:latin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</a:rPr>
              <a:t>в 9 классе</a:t>
            </a:r>
            <a:r>
              <a:rPr lang="ru-RU" dirty="0" smtClean="0">
                <a:latin typeface="Times New Roman" pitchFamily="18" charset="0"/>
              </a:rPr>
              <a:t>.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7850" y="3224213"/>
            <a:ext cx="5341938" cy="2441575"/>
          </a:xfrm>
        </p:spPr>
        <p:txBody>
          <a:bodyPr/>
          <a:lstStyle/>
          <a:p>
            <a:endParaRPr lang="ru-RU" sz="1300" dirty="0" smtClean="0">
              <a:solidFill>
                <a:srgbClr val="25464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i="1" dirty="0" smtClean="0">
                <a:solidFill>
                  <a:srgbClr val="254645"/>
                </a:solidFill>
                <a:latin typeface="Times New Roman" pitchFamily="18" charset="0"/>
                <a:cs typeface="Times New Roman" pitchFamily="18" charset="0"/>
              </a:rPr>
              <a:t>Рычкова </a:t>
            </a:r>
            <a:r>
              <a:rPr lang="ru-RU" sz="1200" b="1" i="1" dirty="0" smtClean="0">
                <a:solidFill>
                  <a:srgbClr val="254645"/>
                </a:solidFill>
                <a:latin typeface="Times New Roman" pitchFamily="18" charset="0"/>
                <a:cs typeface="Times New Roman" pitchFamily="18" charset="0"/>
              </a:rPr>
              <a:t>Надежда Викторовна, </a:t>
            </a:r>
            <a:r>
              <a:rPr lang="ru-RU" sz="1200" b="1" i="1" dirty="0" smtClean="0">
                <a:solidFill>
                  <a:srgbClr val="254645"/>
                </a:solidFill>
                <a:latin typeface="Times New Roman" pitchFamily="18" charset="0"/>
                <a:cs typeface="Times New Roman" pitchFamily="18" charset="0"/>
              </a:rPr>
              <a:t>МАОУ </a:t>
            </a:r>
            <a:r>
              <a:rPr lang="ru-RU" sz="1200" b="1" i="1" dirty="0" smtClean="0">
                <a:solidFill>
                  <a:srgbClr val="254645"/>
                </a:solidFill>
                <a:latin typeface="Times New Roman" pitchFamily="18" charset="0"/>
                <a:cs typeface="Times New Roman" pitchFamily="18" charset="0"/>
              </a:rPr>
              <a:t>«Лицей 17»,  </a:t>
            </a:r>
          </a:p>
          <a:p>
            <a:r>
              <a:rPr lang="ru-RU" sz="1200" b="1" i="1" dirty="0" smtClean="0">
                <a:solidFill>
                  <a:srgbClr val="254645"/>
                </a:solidFill>
                <a:latin typeface="Times New Roman" pitchFamily="18" charset="0"/>
                <a:cs typeface="Times New Roman" pitchFamily="18" charset="0"/>
              </a:rPr>
              <a:t>г. Северодвинск.</a:t>
            </a:r>
          </a:p>
          <a:p>
            <a:endParaRPr lang="ru-RU" sz="1200" b="1" i="1" dirty="0" smtClean="0">
              <a:solidFill>
                <a:srgbClr val="25464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6" descr="image0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96888"/>
            <a:ext cx="7696200" cy="56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4" name="Rectangle 8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z="2700" smtClean="0"/>
          </a:p>
        </p:txBody>
      </p:sp>
      <p:sp>
        <p:nvSpPr>
          <p:cNvPr id="23555" name="Rectangle 9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z="2700" smtClean="0"/>
          </a:p>
        </p:txBody>
      </p:sp>
      <p:pic>
        <p:nvPicPr>
          <p:cNvPr id="23556" name="Picture 11" descr="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8" y="720725"/>
            <a:ext cx="7818437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8" name="AutoShape 3" descr="b1c94f163d22388c85b7f16f9e72a28f_h-20169"/>
          <p:cNvSpPr>
            <a:spLocks noChangeAspect="1" noChangeArrowheads="1"/>
          </p:cNvSpPr>
          <p:nvPr/>
        </p:nvSpPr>
        <p:spPr bwMode="auto">
          <a:xfrm>
            <a:off x="1603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79" name="AutoShape 4" descr="b1c94f163d22388c85b7f16f9e72a28f_h-20169"/>
          <p:cNvSpPr>
            <a:spLocks noChangeAspect="1" noChangeArrowheads="1"/>
          </p:cNvSpPr>
          <p:nvPr/>
        </p:nvSpPr>
        <p:spPr bwMode="auto">
          <a:xfrm>
            <a:off x="1603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0" name="AutoShape 5" descr="b1c94f163d22388c85b7f16f9e72a28f_h-20169"/>
          <p:cNvSpPr>
            <a:spLocks noChangeAspect="1" noChangeArrowheads="1"/>
          </p:cNvSpPr>
          <p:nvPr/>
        </p:nvSpPr>
        <p:spPr bwMode="auto">
          <a:xfrm>
            <a:off x="1603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4581" name="Picture 6" descr="rod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9813" y="304800"/>
            <a:ext cx="4249737" cy="59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AutoShape 7" descr="9k="/>
          <p:cNvSpPr>
            <a:spLocks noChangeAspect="1" noChangeArrowheads="1"/>
          </p:cNvSpPr>
          <p:nvPr/>
        </p:nvSpPr>
        <p:spPr bwMode="auto">
          <a:xfrm>
            <a:off x="1603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3" name="AutoShape 8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4" name="AutoShape 9" descr="ANd9GcQsx85TIu1fP9ptheWFmXUVsedUpmPez988UIPflk6ti4CBpzW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4585" name="Picture 10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4813" y="1316038"/>
            <a:ext cx="3335337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3" name="Picture 4" descr="9737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650" y="854075"/>
            <a:ext cx="8428038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7" name="Picture 5" descr="0_c1ead_4c62e9de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762000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Изображение 3" descr="скачанные файлы (1)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" y="771525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Изображение 4" descr="images (4)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5825" y="1728788"/>
            <a:ext cx="3840163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774700"/>
            <a:ext cx="3095625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5" name="Picture 5" descr="220400_9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0088" y="358775"/>
            <a:ext cx="4735512" cy="591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8" name="Picture 4" descr="43447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1088" y="333375"/>
            <a:ext cx="4478337" cy="5905500"/>
          </a:xfrm>
        </p:spPr>
      </p:pic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3" name="Picture 5" descr="30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7700" y="274638"/>
            <a:ext cx="4999038" cy="58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7" name="Picture 5" descr="9975041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57225"/>
            <a:ext cx="76962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idx="4294967295"/>
          </p:nvPr>
        </p:nvSpPr>
        <p:spPr>
          <a:xfrm>
            <a:off x="685800" y="406400"/>
            <a:ext cx="7772400" cy="1708150"/>
          </a:xfrm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ru-RU" b="1" i="1" smtClean="0">
                <a:solidFill>
                  <a:schemeClr val="tx1"/>
                </a:solidFill>
              </a:rPr>
              <a:t/>
            </a:r>
            <a:br>
              <a:rPr lang="ru-RU" b="1" i="1" smtClean="0">
                <a:solidFill>
                  <a:schemeClr val="tx1"/>
                </a:solidFill>
              </a:rPr>
            </a:br>
            <a:r>
              <a:rPr lang="ru-RU" b="1" i="1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b="1" i="1" smtClean="0">
                <a:solidFill>
                  <a:schemeClr val="tx1"/>
                </a:solidFill>
                <a:latin typeface="Arial" charset="0"/>
              </a:rPr>
            </a:br>
            <a:r>
              <a:rPr lang="ru-RU" sz="4100" b="1" i="1" smtClean="0">
                <a:latin typeface="Arial" charset="0"/>
              </a:rPr>
              <a:t>…</a:t>
            </a:r>
            <a:r>
              <a:rPr lang="ru-RU" sz="4100" b="1" i="1" smtClean="0"/>
              <a:t> и </a:t>
            </a:r>
            <a:r>
              <a:rPr lang="ru-RU" sz="4100" b="1" i="1" smtClean="0">
                <a:latin typeface="Arial" charset="0"/>
              </a:rPr>
              <a:t>…</a:t>
            </a:r>
            <a:r>
              <a:rPr lang="ru-RU" sz="4100" b="1" i="1" smtClean="0"/>
              <a:t> русского характера</a:t>
            </a:r>
            <a:r>
              <a:rPr lang="ru-RU" sz="3700" b="1" i="1" smtClean="0"/>
              <a:t>.</a:t>
            </a:r>
            <a:br>
              <a:rPr lang="ru-RU" sz="3700" b="1" i="1" smtClean="0"/>
            </a:br>
            <a:r>
              <a:rPr lang="ru-RU" b="1" i="1" smtClean="0">
                <a:latin typeface="Arial" charset="0"/>
              </a:rPr>
              <a:t/>
            </a:r>
            <a:br>
              <a:rPr lang="ru-RU" b="1" i="1" smtClean="0">
                <a:latin typeface="Arial" charset="0"/>
              </a:rPr>
            </a:br>
            <a:r>
              <a:rPr lang="ru-RU" sz="2300" b="1" i="1" smtClean="0"/>
              <a:t>По рассказу </a:t>
            </a:r>
            <a:br>
              <a:rPr lang="ru-RU" sz="2300" b="1" i="1" smtClean="0"/>
            </a:br>
            <a:r>
              <a:rPr lang="ru-RU" sz="2300" b="1" i="1" smtClean="0"/>
              <a:t> А.Н. Толстого «Русский характер».</a:t>
            </a:r>
          </a:p>
        </p:txBody>
      </p:sp>
      <p:pic>
        <p:nvPicPr>
          <p:cNvPr id="46083" name="Изображение 3" descr="скачанные файлы (4)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3488" y="2978150"/>
            <a:ext cx="1841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Изображение 4" descr="скачанные файлы (3)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0763" y="2701925"/>
            <a:ext cx="20843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Изображение 5" descr="скачанные файлы (5)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7275" y="2636838"/>
            <a:ext cx="24003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1" name="Picture 5" descr="1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5788" y="352425"/>
            <a:ext cx="49530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AutoShape 7" descr="3a55becb50aeaad50a7b5aec9a2b5207_i-3329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5" name="Picture 5" descr="94017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7575" y="330200"/>
            <a:ext cx="4164013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19" name="Picture 5" descr="131014550_babka_ot_ya_y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69913"/>
            <a:ext cx="769620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3" name="Picture 5" descr="fonsto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533400"/>
            <a:ext cx="8250238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7" name="Picture 4" descr="b1c94f163d22388c85b7f16f9e72a28f_h-201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6700" y="315913"/>
            <a:ext cx="6261100" cy="596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1" name="Picture 5" descr="52cac8e5ce0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5738" y="274638"/>
            <a:ext cx="59055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4" name="Picture 4" descr="воин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50" y="292100"/>
            <a:ext cx="4851400" cy="5856288"/>
          </a:xfrm>
        </p:spPr>
      </p:pic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38" name="Picture 4" descr="Sol17l-web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873125"/>
            <a:ext cx="3206750" cy="4371975"/>
          </a:xfrm>
        </p:spPr>
      </p:pic>
      <p:pic>
        <p:nvPicPr>
          <p:cNvPr id="39939" name="Picture 5" descr="12d3220540cb9fce708bc3c37a2733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1800" y="346075"/>
            <a:ext cx="3784600" cy="576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500" b="1" smtClean="0"/>
              <a:t>Домашнее задание </a:t>
            </a:r>
            <a:br>
              <a:rPr lang="ru-RU" sz="4500" b="1" smtClean="0"/>
            </a:br>
            <a:r>
              <a:rPr lang="ru-RU" sz="4000" b="1" smtClean="0"/>
              <a:t>на выбор</a:t>
            </a:r>
          </a:p>
        </p:txBody>
      </p:sp>
      <p:sp>
        <p:nvSpPr>
          <p:cNvPr id="409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500" dirty="0" smtClean="0">
                <a:solidFill>
                  <a:schemeClr val="tx2"/>
                </a:solidFill>
              </a:rPr>
              <a:t>1. Написать сочинение на тему   «Вот они, русские характеры!»( на жизненном материале или по личным наблюдениям).</a:t>
            </a:r>
          </a:p>
          <a:p>
            <a:pPr eaLnBrk="1" hangingPunct="1"/>
            <a:r>
              <a:rPr lang="ru-RU" sz="3500" dirty="0" smtClean="0">
                <a:solidFill>
                  <a:schemeClr val="tx2"/>
                </a:solidFill>
              </a:rPr>
              <a:t>2. Подготовить аналитический пересказ эпизода «Егор </a:t>
            </a:r>
            <a:r>
              <a:rPr lang="ru-RU" sz="3500" dirty="0" err="1" smtClean="0">
                <a:solidFill>
                  <a:schemeClr val="tx2"/>
                </a:solidFill>
              </a:rPr>
              <a:t>Дрёмов</a:t>
            </a:r>
            <a:r>
              <a:rPr lang="ru-RU" sz="3500" dirty="0" smtClean="0">
                <a:solidFill>
                  <a:schemeClr val="tx2"/>
                </a:solidFill>
              </a:rPr>
              <a:t> в родительском доме».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100" b="1" smtClean="0">
                <a:latin typeface="Arial" charset="0"/>
              </a:rPr>
              <a:t>Что такое русский характер?</a:t>
            </a:r>
            <a:r>
              <a:rPr lang="ru-RU" b="1" smtClean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513" y="1905000"/>
            <a:ext cx="8382000" cy="4038600"/>
          </a:xfrm>
        </p:spPr>
        <p:txBody>
          <a:bodyPr/>
          <a:lstStyle/>
          <a:p>
            <a:pPr marL="590550" indent="-590550" eaLnBrk="1" hangingPunct="1"/>
            <a:r>
              <a:rPr lang="ru-RU" sz="2800" smtClean="0">
                <a:solidFill>
                  <a:schemeClr val="tx2"/>
                </a:solidFill>
              </a:rPr>
              <a:t>1) русский характер - это … </a:t>
            </a:r>
          </a:p>
          <a:p>
            <a:pPr marL="590550" indent="-590550" eaLnBrk="1" hangingPunct="1"/>
            <a:r>
              <a:rPr lang="ru-RU" sz="2800" smtClean="0">
                <a:solidFill>
                  <a:schemeClr val="tx2"/>
                </a:solidFill>
              </a:rPr>
              <a:t> 2) для меня русский характер означает…</a:t>
            </a:r>
          </a:p>
          <a:p>
            <a:pPr marL="590550" indent="-590550" eaLnBrk="1" hangingPunct="1"/>
            <a:r>
              <a:rPr lang="ru-RU" sz="2800" smtClean="0">
                <a:solidFill>
                  <a:schemeClr val="tx2"/>
                </a:solidFill>
              </a:rPr>
              <a:t> 3) важной чертой русского характера можно назвать…</a:t>
            </a:r>
          </a:p>
          <a:p>
            <a:pPr marL="590550" indent="-590550" eaLnBrk="1" hangingPunct="1"/>
            <a:r>
              <a:rPr lang="ru-RU" sz="2800" smtClean="0">
                <a:solidFill>
                  <a:schemeClr val="tx2"/>
                </a:solidFill>
              </a:rPr>
              <a:t> 4) что значит русский характер для меня? Это и…, и …</a:t>
            </a:r>
            <a:endParaRPr lang="en-US" sz="2800" smtClean="0">
              <a:solidFill>
                <a:schemeClr val="tx2"/>
              </a:solidFill>
            </a:endParaRPr>
          </a:p>
          <a:p>
            <a:pPr marL="590550" indent="-590550" eaLnBrk="1" hangingPunct="1"/>
            <a:r>
              <a:rPr lang="ru-RU" sz="2800" smtClean="0">
                <a:solidFill>
                  <a:schemeClr val="tx2"/>
                </a:solidFill>
              </a:rPr>
              <a:t>5) В русском характере соединяются … и …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b="1" i="1" smtClean="0">
                <a:solidFill>
                  <a:schemeClr val="tx2"/>
                </a:solidFill>
              </a:rPr>
              <a:t>    Да, вот они, русские характеры! Кажется, прост человек, а придет суровая беда, в большом или в малом, и поднимается в нём </a:t>
            </a:r>
            <a:r>
              <a:rPr lang="ru-RU" b="1" i="1" u="sng" smtClean="0">
                <a:solidFill>
                  <a:schemeClr val="tx2"/>
                </a:solidFill>
              </a:rPr>
              <a:t>великая сила</a:t>
            </a:r>
            <a:r>
              <a:rPr lang="ru-RU" b="1" i="1" smtClean="0">
                <a:solidFill>
                  <a:schemeClr val="tx2"/>
                </a:solidFill>
              </a:rPr>
              <a:t> – </a:t>
            </a:r>
            <a:r>
              <a:rPr lang="ru-RU" b="1" i="1" u="sng" smtClean="0">
                <a:solidFill>
                  <a:schemeClr val="tx2"/>
                </a:solidFill>
              </a:rPr>
              <a:t>человеческая красота.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i="1" smtClean="0">
                <a:solidFill>
                  <a:schemeClr val="tx2"/>
                </a:solidFill>
              </a:rPr>
              <a:t>                                   А.Н. Толстой</a:t>
            </a:r>
          </a:p>
          <a:p>
            <a:pPr eaLnBrk="1" hangingPunct="1"/>
            <a:endParaRPr lang="ru-RU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idx="4294967295"/>
          </p:nvPr>
        </p:nvSpPr>
        <p:spPr>
          <a:xfrm>
            <a:off x="685800" y="406400"/>
            <a:ext cx="7772400" cy="1708150"/>
          </a:xfrm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ru-RU" b="1" i="1" smtClean="0">
                <a:solidFill>
                  <a:schemeClr val="tx1"/>
                </a:solidFill>
              </a:rPr>
              <a:t/>
            </a:r>
            <a:br>
              <a:rPr lang="ru-RU" b="1" i="1" smtClean="0">
                <a:solidFill>
                  <a:schemeClr val="tx1"/>
                </a:solidFill>
              </a:rPr>
            </a:br>
            <a:r>
              <a:rPr lang="ru-RU" sz="3700" b="1" i="1" smtClean="0"/>
              <a:t>Сила и красота русского характера.</a:t>
            </a:r>
            <a:br>
              <a:rPr lang="ru-RU" sz="3700" b="1" i="1" smtClean="0"/>
            </a:br>
            <a:r>
              <a:rPr lang="ru-RU" b="1" i="1" smtClean="0">
                <a:latin typeface="Arial" charset="0"/>
              </a:rPr>
              <a:t/>
            </a:r>
            <a:br>
              <a:rPr lang="ru-RU" b="1" i="1" smtClean="0">
                <a:latin typeface="Arial" charset="0"/>
              </a:rPr>
            </a:br>
            <a:r>
              <a:rPr lang="ru-RU" sz="2300" b="1" i="1" smtClean="0"/>
              <a:t>По рассказу </a:t>
            </a:r>
            <a:br>
              <a:rPr lang="ru-RU" sz="2300" b="1" i="1" smtClean="0"/>
            </a:br>
            <a:r>
              <a:rPr lang="ru-RU" sz="2300" b="1" i="1" smtClean="0"/>
              <a:t> А.Н. Толстого «Русский характер».</a:t>
            </a:r>
          </a:p>
        </p:txBody>
      </p:sp>
      <p:pic>
        <p:nvPicPr>
          <p:cNvPr id="17410" name="Изображение 3" descr="скачанные файлы (4)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3488" y="2978150"/>
            <a:ext cx="1841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Изображение 4" descr="скачанные файлы (3)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0763" y="2701925"/>
            <a:ext cx="20843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Изображение 5" descr="скачанные файлы (5)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7275" y="2636838"/>
            <a:ext cx="24003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24" name="Group 92"/>
          <p:cNvGraphicFramePr>
            <a:graphicFrameLocks noGrp="1"/>
          </p:cNvGraphicFramePr>
          <p:nvPr/>
        </p:nvGraphicFramePr>
        <p:xfrm>
          <a:off x="725488" y="2036763"/>
          <a:ext cx="3225800" cy="768350"/>
        </p:xfrm>
        <a:graphic>
          <a:graphicData uri="http://schemas.openxmlformats.org/drawingml/2006/table">
            <a:tbl>
              <a:tblPr/>
              <a:tblGrid>
                <a:gridCol w="3225800"/>
              </a:tblGrid>
              <a:tr h="768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Великая сила</a:t>
                      </a:r>
                    </a:p>
                  </a:txBody>
                  <a:tcPr marL="91446" marR="91446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529" name="Group 97"/>
          <p:cNvGraphicFramePr>
            <a:graphicFrameLocks noGrp="1"/>
          </p:cNvGraphicFramePr>
          <p:nvPr/>
        </p:nvGraphicFramePr>
        <p:xfrm>
          <a:off x="4845050" y="2036763"/>
          <a:ext cx="3854450" cy="741362"/>
        </p:xfrm>
        <a:graphic>
          <a:graphicData uri="http://schemas.openxmlformats.org/drawingml/2006/table">
            <a:tbl>
              <a:tblPr/>
              <a:tblGrid>
                <a:gridCol w="3854450"/>
              </a:tblGrid>
              <a:tr h="74136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Человеческая красота</a:t>
                      </a:r>
                    </a:p>
                  </a:txBody>
                  <a:tcPr marL="91437" marR="91437" marT="45788" marB="457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531" name="Group 99"/>
          <p:cNvGraphicFramePr>
            <a:graphicFrameLocks noGrp="1"/>
          </p:cNvGraphicFramePr>
          <p:nvPr/>
        </p:nvGraphicFramePr>
        <p:xfrm>
          <a:off x="1320800" y="346075"/>
          <a:ext cx="6121400" cy="1311275"/>
        </p:xfrm>
        <a:graphic>
          <a:graphicData uri="http://schemas.openxmlformats.org/drawingml/2006/table">
            <a:tbl>
              <a:tblPr/>
              <a:tblGrid>
                <a:gridCol w="6121400"/>
              </a:tblGrid>
              <a:tr h="13112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Русский характер</a:t>
                      </a:r>
                    </a:p>
                  </a:txBody>
                  <a:tcPr marL="91456" marR="91456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5" name="Прямая со стрелкой 14"/>
          <p:cNvCxnSpPr>
            <a:cxnSpLocks noChangeShapeType="1"/>
          </p:cNvCxnSpPr>
          <p:nvPr/>
        </p:nvCxnSpPr>
        <p:spPr bwMode="auto">
          <a:xfrm>
            <a:off x="5314950" y="1701800"/>
            <a:ext cx="1795463" cy="306388"/>
          </a:xfrm>
          <a:prstGeom prst="straightConnector1">
            <a:avLst/>
          </a:prstGeom>
          <a:noFill/>
          <a:ln w="25400">
            <a:solidFill>
              <a:schemeClr val="folHlink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22" name="Прямая со стрелкой 21"/>
          <p:cNvCxnSpPr>
            <a:cxnSpLocks noChangeShapeType="1"/>
          </p:cNvCxnSpPr>
          <p:nvPr/>
        </p:nvCxnSpPr>
        <p:spPr bwMode="auto">
          <a:xfrm flipH="1">
            <a:off x="1897063" y="1701800"/>
            <a:ext cx="1782762" cy="306388"/>
          </a:xfrm>
          <a:prstGeom prst="straightConnector1">
            <a:avLst/>
          </a:prstGeom>
          <a:noFill/>
          <a:ln w="25400">
            <a:solidFill>
              <a:schemeClr val="folHlink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3" name="Скругленный прямоугольник 2"/>
          <p:cNvSpPr/>
          <p:nvPr/>
        </p:nvSpPr>
        <p:spPr>
          <a:xfrm>
            <a:off x="1001713" y="2916238"/>
            <a:ext cx="2498725" cy="5381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01713" y="3454400"/>
            <a:ext cx="2498725" cy="5381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01713" y="3992563"/>
            <a:ext cx="2498725" cy="5381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1713" y="4530725"/>
            <a:ext cx="2498725" cy="539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01713" y="5070475"/>
            <a:ext cx="2498725" cy="5381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01713" y="5608638"/>
            <a:ext cx="2498725" cy="5381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486400" y="2916238"/>
            <a:ext cx="2498725" cy="5381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486400" y="3454400"/>
            <a:ext cx="2498725" cy="5381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86400" y="3992563"/>
            <a:ext cx="2498725" cy="5381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86400" y="4530725"/>
            <a:ext cx="2498725" cy="5381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86400" y="5068888"/>
            <a:ext cx="2498725" cy="539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486400" y="5591175"/>
            <a:ext cx="2498725" cy="5381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Путь домой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54188"/>
            <a:ext cx="7696200" cy="418941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800" smtClean="0">
                <a:solidFill>
                  <a:schemeClr val="tx2"/>
                </a:solidFill>
              </a:rPr>
              <a:t>На станции он думал взять подводу, но пришлось идти пешком восемнадцать вёрст. Кругом ещё лежали снега, было сыро, пустынно, студёный ветер отдувал полы его шинели, одинокой тоской насвистывал в ушах. В село он пришел, когда уже были сумерки. Вот и колодезь, высокий журавель покачивался и скрипел. Отсюда шестая изба — родительская. Он вдруг остановился, засунув руки в карманы. Покачал головой. Свернул наискосок к дому.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24" name="Group 92"/>
          <p:cNvGraphicFramePr>
            <a:graphicFrameLocks noGrp="1"/>
          </p:cNvGraphicFramePr>
          <p:nvPr/>
        </p:nvGraphicFramePr>
        <p:xfrm>
          <a:off x="725488" y="2036763"/>
          <a:ext cx="3225800" cy="768350"/>
        </p:xfrm>
        <a:graphic>
          <a:graphicData uri="http://schemas.openxmlformats.org/drawingml/2006/table">
            <a:tbl>
              <a:tblPr/>
              <a:tblGrid>
                <a:gridCol w="3225800"/>
              </a:tblGrid>
              <a:tr h="768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Великая сила</a:t>
                      </a:r>
                    </a:p>
                  </a:txBody>
                  <a:tcPr marL="91446" marR="91446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529" name="Group 97"/>
          <p:cNvGraphicFramePr>
            <a:graphicFrameLocks noGrp="1"/>
          </p:cNvGraphicFramePr>
          <p:nvPr/>
        </p:nvGraphicFramePr>
        <p:xfrm>
          <a:off x="4845050" y="2036763"/>
          <a:ext cx="3854450" cy="741362"/>
        </p:xfrm>
        <a:graphic>
          <a:graphicData uri="http://schemas.openxmlformats.org/drawingml/2006/table">
            <a:tbl>
              <a:tblPr/>
              <a:tblGrid>
                <a:gridCol w="3854450"/>
              </a:tblGrid>
              <a:tr h="74136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Человеческая красота</a:t>
                      </a:r>
                    </a:p>
                  </a:txBody>
                  <a:tcPr marL="91437" marR="91437" marT="45788" marB="457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531" name="Group 99"/>
          <p:cNvGraphicFramePr>
            <a:graphicFrameLocks noGrp="1"/>
          </p:cNvGraphicFramePr>
          <p:nvPr/>
        </p:nvGraphicFramePr>
        <p:xfrm>
          <a:off x="1320800" y="346075"/>
          <a:ext cx="6121400" cy="1311275"/>
        </p:xfrm>
        <a:graphic>
          <a:graphicData uri="http://schemas.openxmlformats.org/drawingml/2006/table">
            <a:tbl>
              <a:tblPr/>
              <a:tblGrid>
                <a:gridCol w="6121400"/>
              </a:tblGrid>
              <a:tr h="13112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Русский характер</a:t>
                      </a:r>
                    </a:p>
                  </a:txBody>
                  <a:tcPr marL="91456" marR="91456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5" name="Прямая со стрелкой 14"/>
          <p:cNvCxnSpPr>
            <a:cxnSpLocks noChangeShapeType="1"/>
          </p:cNvCxnSpPr>
          <p:nvPr/>
        </p:nvCxnSpPr>
        <p:spPr bwMode="auto">
          <a:xfrm>
            <a:off x="5314950" y="1701800"/>
            <a:ext cx="1795463" cy="306388"/>
          </a:xfrm>
          <a:prstGeom prst="straightConnector1">
            <a:avLst/>
          </a:prstGeom>
          <a:noFill/>
          <a:ln w="25400">
            <a:solidFill>
              <a:schemeClr val="folHlink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22" name="Прямая со стрелкой 21"/>
          <p:cNvCxnSpPr>
            <a:cxnSpLocks noChangeShapeType="1"/>
          </p:cNvCxnSpPr>
          <p:nvPr/>
        </p:nvCxnSpPr>
        <p:spPr bwMode="auto">
          <a:xfrm flipH="1">
            <a:off x="1897063" y="1701800"/>
            <a:ext cx="1782762" cy="306388"/>
          </a:xfrm>
          <a:prstGeom prst="straightConnector1">
            <a:avLst/>
          </a:prstGeom>
          <a:noFill/>
          <a:ln w="25400">
            <a:solidFill>
              <a:schemeClr val="folHlink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3" name="Скругленный прямоугольник 2"/>
          <p:cNvSpPr/>
          <p:nvPr/>
        </p:nvSpPr>
        <p:spPr>
          <a:xfrm>
            <a:off x="1001713" y="2916238"/>
            <a:ext cx="2498725" cy="5381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Гер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01713" y="3454400"/>
            <a:ext cx="2498725" cy="5381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>
                <a:solidFill>
                  <a:schemeClr val="tx2"/>
                </a:solidFill>
              </a:rPr>
              <a:t>доблесть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01713" y="4005263"/>
            <a:ext cx="2498725" cy="5381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1713" y="4530725"/>
            <a:ext cx="2498725" cy="660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>
                <a:solidFill>
                  <a:schemeClr val="tx2"/>
                </a:solidFill>
              </a:rPr>
              <a:t>самоотверженность</a:t>
            </a: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01713" y="5070475"/>
            <a:ext cx="2498725" cy="5381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>
                <a:solidFill>
                  <a:schemeClr val="tx2"/>
                </a:solidFill>
              </a:rPr>
              <a:t>жизнелюбие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01713" y="5608638"/>
            <a:ext cx="2498725" cy="5381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486400" y="2916238"/>
            <a:ext cx="2498725" cy="5381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Ма</a:t>
            </a:r>
            <a:r>
              <a:rPr lang="ru-RU" dirty="0"/>
              <a:t>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486400" y="3905250"/>
            <a:ext cx="2498725" cy="6715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>
                <a:solidFill>
                  <a:schemeClr val="tx2"/>
                </a:solidFill>
              </a:rPr>
              <a:t>верность,</a:t>
            </a:r>
          </a:p>
          <a:p>
            <a:pPr algn="ctr">
              <a:defRPr/>
            </a:pPr>
            <a:r>
              <a:rPr lang="ru-RU" sz="1600" b="1">
                <a:solidFill>
                  <a:schemeClr val="tx2"/>
                </a:solidFill>
              </a:rPr>
              <a:t>преданность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86400" y="3454400"/>
            <a:ext cx="2498725" cy="5381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>
                <a:solidFill>
                  <a:schemeClr val="tx2"/>
                </a:solidFill>
              </a:rPr>
              <a:t>душевная теплота, забота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86400" y="4530725"/>
            <a:ext cx="2498725" cy="5381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86400" y="5068888"/>
            <a:ext cx="2498725" cy="539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486400" y="5591175"/>
            <a:ext cx="2498725" cy="5381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13" name="TextBox 1"/>
          <p:cNvSpPr txBox="1">
            <a:spLocks noChangeArrowheads="1"/>
          </p:cNvSpPr>
          <p:nvPr/>
        </p:nvSpPr>
        <p:spPr bwMode="auto">
          <a:xfrm>
            <a:off x="1228725" y="2805113"/>
            <a:ext cx="20685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 </a:t>
            </a:r>
            <a:r>
              <a:rPr lang="ru-RU" sz="1600" b="1">
                <a:solidFill>
                  <a:schemeClr val="tx2"/>
                </a:solidFill>
              </a:rPr>
              <a:t>мужество, смелость</a:t>
            </a:r>
          </a:p>
        </p:txBody>
      </p:sp>
      <p:sp>
        <p:nvSpPr>
          <p:cNvPr id="20514" name="TextBox 4"/>
          <p:cNvSpPr txBox="1">
            <a:spLocks noChangeArrowheads="1"/>
          </p:cNvSpPr>
          <p:nvPr/>
        </p:nvSpPr>
        <p:spPr bwMode="auto">
          <a:xfrm>
            <a:off x="5497513" y="2805113"/>
            <a:ext cx="2487612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tx2"/>
                </a:solidFill>
              </a:rPr>
              <a:t>любовь, </a:t>
            </a:r>
          </a:p>
          <a:p>
            <a:pPr algn="ctr"/>
            <a:r>
              <a:rPr lang="ru-RU" b="1">
                <a:solidFill>
                  <a:schemeClr val="tx2"/>
                </a:solidFill>
              </a:rPr>
              <a:t>чуткость</a:t>
            </a:r>
          </a:p>
          <a:p>
            <a:pPr algn="ctr"/>
            <a:endParaRPr lang="ru-RU" sz="1600" b="1">
              <a:solidFill>
                <a:schemeClr val="tx2"/>
              </a:solidFill>
            </a:endParaRPr>
          </a:p>
        </p:txBody>
      </p:sp>
      <p:sp>
        <p:nvSpPr>
          <p:cNvPr id="20515" name="TextBox 7"/>
          <p:cNvSpPr txBox="1">
            <a:spLocks noChangeArrowheads="1"/>
          </p:cNvSpPr>
          <p:nvPr/>
        </p:nvSpPr>
        <p:spPr bwMode="auto">
          <a:xfrm>
            <a:off x="1320800" y="4105275"/>
            <a:ext cx="1589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tx2"/>
                </a:solidFill>
              </a:rPr>
              <a:t>стойкость</a:t>
            </a:r>
          </a:p>
        </p:txBody>
      </p:sp>
      <p:sp>
        <p:nvSpPr>
          <p:cNvPr id="20516" name="TextBox 23"/>
          <p:cNvSpPr txBox="1">
            <a:spLocks noChangeArrowheads="1"/>
          </p:cNvSpPr>
          <p:nvPr/>
        </p:nvSpPr>
        <p:spPr bwMode="auto">
          <a:xfrm>
            <a:off x="5486400" y="4427538"/>
            <a:ext cx="23288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tx2"/>
                </a:solidFill>
              </a:rPr>
              <a:t>сдержанность,</a:t>
            </a:r>
          </a:p>
          <a:p>
            <a:pPr algn="ctr"/>
            <a:r>
              <a:rPr lang="ru-RU" sz="1600" b="1">
                <a:solidFill>
                  <a:schemeClr val="tx2"/>
                </a:solidFill>
              </a:rPr>
              <a:t>простота</a:t>
            </a:r>
          </a:p>
        </p:txBody>
      </p:sp>
      <p:sp>
        <p:nvSpPr>
          <p:cNvPr id="20517" name="TextBox 24"/>
          <p:cNvSpPr txBox="1">
            <a:spLocks noChangeArrowheads="1"/>
          </p:cNvSpPr>
          <p:nvPr/>
        </p:nvSpPr>
        <p:spPr bwMode="auto">
          <a:xfrm>
            <a:off x="5680075" y="5191125"/>
            <a:ext cx="2060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tx2"/>
                </a:solidFill>
              </a:rPr>
              <a:t>милосердие</a:t>
            </a:r>
          </a:p>
        </p:txBody>
      </p:sp>
      <p:sp>
        <p:nvSpPr>
          <p:cNvPr id="20518" name="TextBox 25"/>
          <p:cNvSpPr txBox="1">
            <a:spLocks noChangeArrowheads="1"/>
          </p:cNvSpPr>
          <p:nvPr/>
        </p:nvSpPr>
        <p:spPr bwMode="auto">
          <a:xfrm>
            <a:off x="5680075" y="5689600"/>
            <a:ext cx="2060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tx2"/>
                </a:solidFill>
              </a:rPr>
              <a:t>сострадание</a:t>
            </a:r>
          </a:p>
        </p:txBody>
      </p:sp>
      <p:sp>
        <p:nvSpPr>
          <p:cNvPr id="20519" name="TextBox 26"/>
          <p:cNvSpPr txBox="1">
            <a:spLocks noChangeArrowheads="1"/>
          </p:cNvSpPr>
          <p:nvPr/>
        </p:nvSpPr>
        <p:spPr bwMode="auto">
          <a:xfrm>
            <a:off x="1098550" y="5689600"/>
            <a:ext cx="230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tx2"/>
                </a:solidFill>
              </a:rPr>
              <a:t>героизм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AutoShape 9" descr="9k="/>
          <p:cNvSpPr>
            <a:spLocks noChangeAspect="1" noChangeArrowheads="1"/>
          </p:cNvSpPr>
          <p:nvPr/>
        </p:nvSpPr>
        <p:spPr bwMode="auto">
          <a:xfrm>
            <a:off x="1603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8" name="AutoShape 11" descr="9k="/>
          <p:cNvSpPr>
            <a:spLocks noChangeAspect="1" noChangeArrowheads="1"/>
          </p:cNvSpPr>
          <p:nvPr/>
        </p:nvSpPr>
        <p:spPr bwMode="auto">
          <a:xfrm>
            <a:off x="1603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1509" name="Picture 12" descr="images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725" y="533400"/>
            <a:ext cx="4249738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3" descr="Без названия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1738" y="1204913"/>
            <a:ext cx="3852862" cy="485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11 Рахманинов Вокализ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09600" y="56388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7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Студия">
  <a:themeElements>
    <a:clrScheme name="Студия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Студия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тудия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690</TotalTime>
  <Words>190</Words>
  <Application>Microsoft Office PowerPoint</Application>
  <PresentationFormat>Экран (4:3)</PresentationFormat>
  <Paragraphs>44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Студия</vt:lpstr>
      <vt:lpstr>Методическая разработка урока литературы  в 9 классе.</vt:lpstr>
      <vt:lpstr>  … и … русского характера.  По рассказу   А.Н. Толстого «Русский характер».</vt:lpstr>
      <vt:lpstr>Что такое русский характер? </vt:lpstr>
      <vt:lpstr>Слайд 4</vt:lpstr>
      <vt:lpstr> Сила и красота русского характера.  По рассказу   А.Н. Толстого «Русский характер».</vt:lpstr>
      <vt:lpstr>Слайд 6</vt:lpstr>
      <vt:lpstr>Путь домой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Домашнее задание  на выбор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чём истинная красота человека? (по рассказу "Русский характер" Толстого А.Н.)</dc:title>
  <dc:creator>Вячеслав Кочубеев</dc:creator>
  <cp:lastModifiedBy>Надежда</cp:lastModifiedBy>
  <cp:revision>76</cp:revision>
  <dcterms:created xsi:type="dcterms:W3CDTF">2016-04-27T15:53:20Z</dcterms:created>
  <dcterms:modified xsi:type="dcterms:W3CDTF">2024-04-01T11:55:56Z</dcterms:modified>
</cp:coreProperties>
</file>