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285" r:id="rId3"/>
    <p:sldId id="267" r:id="rId4"/>
    <p:sldId id="268" r:id="rId5"/>
    <p:sldId id="270" r:id="rId6"/>
    <p:sldId id="269" r:id="rId7"/>
    <p:sldId id="278" r:id="rId8"/>
    <p:sldId id="279" r:id="rId9"/>
    <p:sldId id="272" r:id="rId10"/>
    <p:sldId id="280" r:id="rId11"/>
    <p:sldId id="281" r:id="rId12"/>
    <p:sldId id="282" r:id="rId13"/>
    <p:sldId id="283" r:id="rId14"/>
    <p:sldId id="284" r:id="rId15"/>
    <p:sldId id="273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14" autoAdjust="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30.11.2022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1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00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11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5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819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08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19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42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50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49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65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880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83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02B95-7679-482D-A422-4EACFBC29533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72A1C-BD29-4D93-B585-4FBE8D28F723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F2E62D-1665-4D59-B162-2DE5A6F04318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30614-4367-4221-93B4-E934B777FC81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F5BD2F-801C-4DA8-94DB-7CA64FE6C124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26B646-4C5C-451E-8746-83027F7A25BA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71558-662B-4606-8C16-034FA3BBEDCA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CD2CC-BE6D-49A2-972A-1C0882E50B7C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DA024-F102-4B72-AA0D-6F32724066B7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5C6DECE-EE57-40D1-BFE5-F20B23D9A736}" type="datetime1">
              <a:rPr lang="ru-RU" noProof="0" smtClean="0"/>
              <a:t>30.11.2022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10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0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4100" y="1399540"/>
            <a:ext cx="10058400" cy="2743200"/>
          </a:xfrm>
        </p:spPr>
        <p:txBody>
          <a:bodyPr rtlCol="0"/>
          <a:lstStyle/>
          <a:p>
            <a:pPr algn="ctr" rtl="0"/>
            <a:r>
              <a:rPr lang="ru-RU" dirty="0" smtClean="0"/>
              <a:t>О героях былых времён…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40800" y="4142740"/>
            <a:ext cx="2705100" cy="735564"/>
          </a:xfrm>
        </p:spPr>
        <p:txBody>
          <a:bodyPr rtlCol="0">
            <a:normAutofit fontScale="70000" lnSpcReduction="20000"/>
          </a:bodyPr>
          <a:lstStyle/>
          <a:p>
            <a:pPr rtl="0">
              <a:lnSpc>
                <a:spcPct val="12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Выполнила: </a:t>
            </a:r>
          </a:p>
          <a:p>
            <a:pPr rtl="0">
              <a:lnSpc>
                <a:spcPct val="12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педагог-библиотекарь </a:t>
            </a:r>
          </a:p>
          <a:p>
            <a:pPr rtl="0">
              <a:lnSpc>
                <a:spcPct val="120000"/>
              </a:lnSpc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Шепель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О.н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7775" y="6134100"/>
            <a:ext cx="243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Севастополь, 2022г.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90934" y="479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37330" y="282094"/>
            <a:ext cx="9507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Государственное бюджетное образовательное</a:t>
            </a:r>
          </a:p>
          <a:p>
            <a:pPr algn="ctr"/>
            <a:r>
              <a:rPr lang="ru-RU" dirty="0" smtClean="0"/>
              <a:t> учреждение города Севастополя</a:t>
            </a:r>
          </a:p>
          <a:p>
            <a:pPr algn="ctr"/>
            <a:r>
              <a:rPr lang="ru-RU" dirty="0" smtClean="0"/>
              <a:t>«Средняя общеобразовательная школа № 29 имени М.Т. Калашникова»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227" y="5156043"/>
            <a:ext cx="3467100" cy="1314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128" y="0"/>
            <a:ext cx="5207000" cy="723900"/>
          </a:xfrm>
        </p:spPr>
        <p:txBody>
          <a:bodyPr rtlCol="0"/>
          <a:lstStyle/>
          <a:p>
            <a:pPr algn="ctr" rtl="0"/>
            <a:r>
              <a:rPr lang="ru-RU" dirty="0" smtClean="0">
                <a:effectLst/>
              </a:rPr>
              <a:t>Памятник  курсантам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2323783"/>
            <a:ext cx="2765821" cy="36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-635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9249" y="1162208"/>
            <a:ext cx="9439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В огне жесточайших сражений зародились, крепли и умножались славные боевые традиции, которые являются бесценным достоянием Черноморского высшего военно-морского ордена Красной Звезды училища им. П. С. Нахимова.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88792" y="2241550"/>
            <a:ext cx="5757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А в годы страды небывалой, смертельной училище заняло место в строю: программа занятий сужалась предельно, практический курс завершался в бою. Но не всем суждено было вернуться с полей сражений, дожить до радостного дня Победы. Многие из них погибли в первые же дни и месяцы войны. В ходе войны погибли 34 офицера, старшины и краснофлотца из постоянного состава училища. Всего на флотах и флотилиях, во время сражений на полях войны сложили головы 764 курсанта Черноморского Высшего Военно-Морского училища.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1" t="32037" r="15350" b="44259"/>
          <a:stretch/>
        </p:blipFill>
        <p:spPr>
          <a:xfrm>
            <a:off x="9174384" y="1879286"/>
            <a:ext cx="2834558" cy="187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9174384" y="3860800"/>
            <a:ext cx="2834557" cy="23114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Память о них нетленна, она будет всегда жива в благодарных сердцах потомков! Мы склоняем головы перед их бессмертным подвигом и навечно вписываем их имена в Книгу Памяти. </a:t>
            </a:r>
          </a:p>
        </p:txBody>
      </p:sp>
    </p:spTree>
    <p:extLst>
      <p:ext uri="{BB962C8B-B14F-4D97-AF65-F5344CB8AC3E}">
        <p14:creationId xmlns:p14="http://schemas.microsoft.com/office/powerpoint/2010/main" val="42542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651" y="120650"/>
            <a:ext cx="9013598" cy="100330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>
                <a:effectLst/>
              </a:rPr>
              <a:t>Памятник женщинам-фронтовичкам. Слава!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263194" y="1365251"/>
            <a:ext cx="5971854" cy="3295649"/>
          </a:xfrm>
        </p:spPr>
        <p:txBody>
          <a:bodyPr rtlCol="0"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В годы войны женщины служили во всех родах войск и представляли все воинские специальности. Женщины составляли 41% всех врачей, 43% фельдшеров, 100% медсестер. Всего в Красной Армии служили 800 тыс. женщин. Женщины сражались на фронте, утверждая этим свое, равное с мужчинами, право на защиту Отечества. Офицер связи принц Альберт Гогенцоллерн, принимавший участие в штурме Севастополя в июле 1942 г., «восхищался русскими и особенно женщинами, которые, по его словам, проявляют поразительную храбрость, достоинство и стойкость»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4" y="2247900"/>
            <a:ext cx="224790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271" y="921747"/>
            <a:ext cx="2259611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475" y="4722198"/>
            <a:ext cx="2187525" cy="144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6656" y="4660900"/>
            <a:ext cx="2235226" cy="150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0591" y="4722198"/>
            <a:ext cx="2403474" cy="150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6656" y="2994058"/>
            <a:ext cx="2235226" cy="133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68147" y="5271216"/>
            <a:ext cx="2879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Памятник женщинам фронтовикам установлен в самом начале сквера Севастопольских курсантов.</a:t>
            </a:r>
          </a:p>
        </p:txBody>
      </p:sp>
    </p:spTree>
    <p:extLst>
      <p:ext uri="{BB962C8B-B14F-4D97-AF65-F5344CB8AC3E}">
        <p14:creationId xmlns:p14="http://schemas.microsoft.com/office/powerpoint/2010/main" val="5390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2428" y="88900"/>
            <a:ext cx="7916672" cy="72390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>
                <a:effectLst/>
              </a:rPr>
              <a:t>Улица</a:t>
            </a:r>
            <a:r>
              <a:rPr lang="ru-RU" dirty="0" smtClean="0"/>
              <a:t>  Александра Матросова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581704" y="1226834"/>
            <a:ext cx="6057694" cy="5504016"/>
          </a:xfrm>
        </p:spPr>
        <p:txBody>
          <a:bodyPr rtlCol="0"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Родился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 Днепропетровске, рано осиротел, воспитывался в детском доме. В октябре 1942 г. был призван в армию и направлен в пехотное училище, но в ноябре того же года добровольно ушел на фронт.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23 февраля 1943 г. в бою у деревни Чернушки Псковской области закрыл своим телом амбразуру вражеского дота и обеспечил своему подразделению возможность продвижения вперед. За этот подвиг А. М. Матросову 19 июня 1943 г. посмертно было присвоено звание Героя Советского Союза. 8 сентября 1943 г. имя Матросова присвоено 254-му гвардейскому стрелковому полку 56-й гвардейской стрелковой дивизии, а гвардии рядовой А. М. Матросов навечно зачислен в списки 1-й роты этого полка.</a:t>
            </a:r>
          </a:p>
          <a:p>
            <a:pPr rtl="0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9054" y="934447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2128837"/>
            <a:ext cx="1904903" cy="2676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294005"/>
            <a:ext cx="2467102" cy="1735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300" y="1080241"/>
            <a:ext cx="2959100" cy="207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1350" y="5029200"/>
            <a:ext cx="2551078" cy="1689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Матвеевич Матросов </a:t>
            </a:r>
            <a:r>
              <a:rPr lang="ru-RU" sz="1400" b="1" dirty="0">
                <a:solidFill>
                  <a:srgbClr val="51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(1924-1943) - Герой Советского Союза, гвардии рядовой 254-го стрелкового полка 56-й гвардейской стрелковой дивизии</a:t>
            </a:r>
            <a:r>
              <a:rPr lang="ru-RU" b="1" dirty="0">
                <a:solidFill>
                  <a:srgbClr val="51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82202" y="5171594"/>
            <a:ext cx="2981198" cy="15467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300" b="1" dirty="0">
                <a:solidFill>
                  <a:srgbClr val="51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Матросова, улица в Гагаринском районе Севастополя, между просп. Юрия Гагарина и ул. Лизы Чайкиной.</a:t>
            </a:r>
          </a:p>
          <a:p>
            <a:pPr lvl="0" algn="ctr"/>
            <a:r>
              <a:rPr lang="ru-RU" sz="1300" b="1" dirty="0">
                <a:solidFill>
                  <a:srgbClr val="51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после Великой Отечественной войны, наименована 22 декабря 1944 г.</a:t>
            </a:r>
          </a:p>
        </p:txBody>
      </p:sp>
    </p:spTree>
    <p:extLst>
      <p:ext uri="{BB962C8B-B14F-4D97-AF65-F5344CB8AC3E}">
        <p14:creationId xmlns:p14="http://schemas.microsoft.com/office/powerpoint/2010/main" val="1047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400" y="127000"/>
            <a:ext cx="7776972" cy="72390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>
                <a:effectLst/>
              </a:rPr>
              <a:t>Улица</a:t>
            </a:r>
            <a:r>
              <a:rPr lang="ru-RU" dirty="0" smtClean="0"/>
              <a:t>  Лизы Чайкиной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743200" y="1016574"/>
            <a:ext cx="6223000" cy="5193152"/>
          </a:xfrm>
        </p:spPr>
        <p:txBody>
          <a:bodyPr rtlCol="0">
            <a:normAutofit fontScale="70000" lnSpcReduction="20000"/>
          </a:bodyPr>
          <a:lstStyle/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 Ивановна Чайкина 28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1918 года в деревне Руно ныне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Пеновского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Тверской области.</a:t>
            </a:r>
          </a:p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ВКП(б) с 1939 года. В 1939 году избрана секретарём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Пеновского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райкома комсомола. В 1941 году Лиза направлена на областные курсы партийных и комсомольских работников в город Калинин (ныне Тверь).</a:t>
            </a:r>
          </a:p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секретарь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Пеновского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райкома ВЛКСМ Лиза Чайкина возглавляла подпольную организацию молодёжи, принимала активное участие в операциях партизанского отряда, действовавшего на территории Калининской области.</a:t>
            </a:r>
          </a:p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ноября 1941 года Лиза Чайкина была отправлена в Пено с целью разведки численности вражеского гарнизона. По пути в Пено она зашла на хутор Красное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Покатище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своей подруге, разведчице Марусе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Купоровой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её заметил староста и донёс немцам. Немцы ворвались в дом </a:t>
            </a:r>
            <a:r>
              <a:rPr lang="ru-RU" sz="2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Купоровых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расстреляли семью, а Лизу Чайкину увезли в Пено. Даже под пытками она отказалась выдать информацию о местонахождении партизанского отряда и была расстреляна 23 ноября 1941 года.</a:t>
            </a:r>
          </a:p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от 6 марта 1942 года Елизавете Ивановне Чайкиной присвоено звание Героя Советского Союза посмертно. Также Лиза Чайкина была награждена орденом Ленина.</a:t>
            </a:r>
          </a:p>
          <a:p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Похоронена в сквере в посёлке Пено.</a:t>
            </a:r>
          </a:p>
          <a:p>
            <a:pPr rtl="0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5500" y="939800"/>
            <a:ext cx="77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" y="2413574"/>
            <a:ext cx="2631132" cy="356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572" y="1016574"/>
            <a:ext cx="2786217" cy="209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ыноска со стрелкой вверх 7"/>
          <p:cNvSpPr/>
          <p:nvPr/>
        </p:nvSpPr>
        <p:spPr>
          <a:xfrm>
            <a:off x="9148571" y="3281282"/>
            <a:ext cx="2786217" cy="2878218"/>
          </a:xfrm>
          <a:prstGeom prst="upArrowCallout">
            <a:avLst>
              <a:gd name="adj1" fmla="val 25000"/>
              <a:gd name="adj2" fmla="val 25000"/>
              <a:gd name="adj3" fmla="val 13149"/>
              <a:gd name="adj4" fmla="val 7909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>
                <a:solidFill>
                  <a:srgbClr val="514A40"/>
                </a:solidFill>
              </a:rPr>
              <a:t>Лизы Чайкиной, улица в Гагаринском районе Севастополя, между улицами Александра Матросова и Вакуленчука.</a:t>
            </a:r>
          </a:p>
          <a:p>
            <a:pPr lvl="0"/>
            <a:r>
              <a:rPr lang="ru-RU" sz="1400" b="1">
                <a:solidFill>
                  <a:srgbClr val="514A40"/>
                </a:solidFill>
              </a:rPr>
              <a:t>Возникла после Великой Отечественной войны и 22 декабря 1954 г. названа именем Елизаветы Ивановны Чайкиной </a:t>
            </a:r>
            <a:endParaRPr lang="ru-RU" sz="1400" b="1" dirty="0">
              <a:solidFill>
                <a:srgbClr val="514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9562"/>
          <a:stretch/>
        </p:blipFill>
        <p:spPr>
          <a:xfrm>
            <a:off x="11099800" y="5270629"/>
            <a:ext cx="977343" cy="945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0721" y="5266146"/>
            <a:ext cx="997679" cy="944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249" y="400050"/>
            <a:ext cx="9426351" cy="72390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 smtClean="0"/>
              <a:t>Мемориальная доска в ГБОУ </a:t>
            </a:r>
            <a:r>
              <a:rPr lang="ru-RU" dirty="0" err="1" smtClean="0"/>
              <a:t>Сош</a:t>
            </a:r>
            <a:r>
              <a:rPr lang="ru-RU" dirty="0" smtClean="0"/>
              <a:t> №29 </a:t>
            </a:r>
            <a:br>
              <a:rPr lang="ru-RU" dirty="0" smtClean="0"/>
            </a:br>
            <a:r>
              <a:rPr lang="ru-RU" dirty="0" smtClean="0"/>
              <a:t>им. М.Т. </a:t>
            </a:r>
            <a:r>
              <a:rPr lang="ru-RU" dirty="0" err="1" smtClean="0"/>
              <a:t>калашникова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9054" y="934447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0721" y="1420243"/>
            <a:ext cx="9426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Героическая доблесть живет в наших сердцах. Пример тому выпускники </a:t>
            </a:r>
            <a:r>
              <a:rPr lang="ru-RU" dirty="0" smtClean="0"/>
              <a:t>нашей школы № </a:t>
            </a:r>
            <a:r>
              <a:rPr lang="ru-RU" dirty="0"/>
              <a:t>29 погибшие при выполнении воинского и интернационального долга. В Афганистане: ст. лейтенант Кочергин А.А., мл. сержант </a:t>
            </a:r>
            <a:r>
              <a:rPr lang="ru-RU" dirty="0" err="1"/>
              <a:t>Кобыльченко</a:t>
            </a:r>
            <a:r>
              <a:rPr lang="ru-RU" dirty="0"/>
              <a:t> А.Г. В Норвежском море  на АПЛ «Комсомолец»  Лейтенант Шостак А.А.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2704237"/>
            <a:ext cx="2474686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0" t="32394" r="39321" b="33976"/>
          <a:stretch/>
        </p:blipFill>
        <p:spPr>
          <a:xfrm>
            <a:off x="2710721" y="2649668"/>
            <a:ext cx="3180930" cy="2599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0" t="32394" r="10550" b="23491"/>
          <a:stretch/>
        </p:blipFill>
        <p:spPr>
          <a:xfrm>
            <a:off x="6199901" y="2649668"/>
            <a:ext cx="2311429" cy="2643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8" t="65035" r="38877" b="1532"/>
          <a:stretch/>
        </p:blipFill>
        <p:spPr>
          <a:xfrm>
            <a:off x="8812068" y="2671432"/>
            <a:ext cx="3257563" cy="26215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65502" y="5538160"/>
            <a:ext cx="738022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Севастопольцы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нам путь героев продолжать!</a:t>
            </a:r>
            <a:endParaRPr lang="ru-RU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0" y="139700"/>
            <a:ext cx="9601200" cy="736600"/>
          </a:xfrm>
        </p:spPr>
        <p:txBody>
          <a:bodyPr rtlCol="0"/>
          <a:lstStyle/>
          <a:p>
            <a:pPr algn="ctr" rtl="0"/>
            <a:r>
              <a:rPr lang="ru-RU" dirty="0" smtClean="0">
                <a:effectLst/>
              </a:rPr>
              <a:t>используемые источники</a:t>
            </a:r>
            <a:endParaRPr lang="ru-RU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762" y="3230086"/>
            <a:ext cx="457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https://detstih.ru/blog/stihi-pro-sevastopol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0762" y="3783647"/>
            <a:ext cx="6030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</a:t>
            </a:r>
            <a:r>
              <a:rPr lang="en-US" dirty="0"/>
              <a:t>://kratkoe.com/mihail-kalashnikov-biografiya-kratko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0762" y="4320044"/>
            <a:ext cx="3740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https://histrf.ru/read/biographies/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0762" y="4909928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https://1941-1942.ru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0762" y="1435100"/>
            <a:ext cx="775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Гагаринский район г. Севастополя. Вчера. Сегодня. Завтра. – 216 стр., ил.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00762" y="2641590"/>
            <a:ext cx="105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Чебанюк</a:t>
            </a:r>
            <a:r>
              <a:rPr lang="ru-RU" dirty="0" smtClean="0"/>
              <a:t> З.Ф., </a:t>
            </a:r>
            <a:r>
              <a:rPr lang="ru-RU" dirty="0" err="1" smtClean="0"/>
              <a:t>Шорин</a:t>
            </a:r>
            <a:r>
              <a:rPr lang="ru-RU" dirty="0" smtClean="0"/>
              <a:t> Л.А. Улицы героев Севастополя. – Издательство «Таврия» Симферополь, 1973.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00762" y="1908423"/>
            <a:ext cx="995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Севастополь. Энциклопедический справочник. Ред.-сост. М.П. </a:t>
            </a:r>
            <a:r>
              <a:rPr lang="ru-RU" dirty="0" err="1" smtClean="0"/>
              <a:t>Апошанская</a:t>
            </a:r>
            <a:r>
              <a:rPr lang="ru-RU" dirty="0" smtClean="0"/>
              <a:t>. – Севастополь: Музей героической обороны Севастополя,2000.- 688с.: </a:t>
            </a:r>
            <a:r>
              <a:rPr lang="ru-RU" dirty="0" err="1" smtClean="0"/>
              <a:t>илл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88900"/>
            <a:ext cx="9601200" cy="640798"/>
          </a:xfrm>
        </p:spPr>
        <p:txBody>
          <a:bodyPr/>
          <a:lstStyle/>
          <a:p>
            <a:pPr algn="ctr"/>
            <a:r>
              <a:rPr lang="ru-RU" dirty="0" smtClean="0"/>
              <a:t>Улицы памяти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2600414"/>
            <a:ext cx="7607300" cy="3711486"/>
          </a:xfrm>
        </p:spPr>
        <p:txBody>
          <a:bodyPr/>
          <a:lstStyle/>
          <a:p>
            <a:r>
              <a:rPr lang="ru-RU" sz="1800" dirty="0"/>
              <a:t>Севастополь. Легендарный город, </a:t>
            </a:r>
            <a:r>
              <a:rPr lang="ru-RU" sz="1800" dirty="0" smtClean="0"/>
              <a:t>многое переживший </a:t>
            </a:r>
            <a:r>
              <a:rPr lang="ru-RU" sz="1800" dirty="0"/>
              <a:t>на своем </a:t>
            </a:r>
            <a:r>
              <a:rPr lang="ru-RU" sz="1800" dirty="0" smtClean="0"/>
              <a:t>веку. История </a:t>
            </a:r>
            <a:r>
              <a:rPr lang="ru-RU" sz="1800" dirty="0"/>
              <a:t>города богата и насыщена событиями, которые отражены в памятниках, в музейных экспонатах, в мемориальных досках, в названиях улиц и в книжных изданиях. Сегодня мы с вами собрались, чтобы совершить увлекательное путешествие в историю.</a:t>
            </a:r>
          </a:p>
          <a:p>
            <a:r>
              <a:rPr lang="ru-RU" sz="1800" dirty="0"/>
              <a:t>Мы решили выяснить, как и когда, а главное в честь кого были названы улицы, по которым мы каждый день идем в школу.</a:t>
            </a:r>
          </a:p>
          <a:p>
            <a:r>
              <a:rPr lang="ru-RU" sz="1800" dirty="0"/>
              <a:t>Начнем мы наше путешествие с карты и проложенного на ней маршрута движения с интересующими нас объектами.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1092492"/>
            <a:ext cx="3568700" cy="5047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302000" y="1109561"/>
            <a:ext cx="4622800" cy="1295692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Пусть война далеко, но бойцы ее близко,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Поименно я их перечислить готов.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Севастополь! Стою как у обелиска,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 букетом твоих опаленных цветов.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017210"/>
            <a:ext cx="2639293" cy="148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0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88900"/>
            <a:ext cx="9410700" cy="800100"/>
          </a:xfrm>
        </p:spPr>
        <p:txBody>
          <a:bodyPr rtlCol="0">
            <a:noAutofit/>
          </a:bodyPr>
          <a:lstStyle/>
          <a:p>
            <a:pPr rtl="0"/>
            <a:r>
              <a:rPr lang="ru-RU" sz="3600" dirty="0" smtClean="0"/>
              <a:t>Михаил  Тимофеевич  Калашников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3717" y="1150610"/>
            <a:ext cx="6359833" cy="5135890"/>
          </a:xfrm>
        </p:spPr>
        <p:txBody>
          <a:bodyPr rtlCol="0">
            <a:normAutofit fontScale="55000" lnSpcReduction="20000"/>
          </a:bodyPr>
          <a:lstStyle/>
          <a:p>
            <a:r>
              <a:rPr lang="ru-RU" sz="2600" dirty="0"/>
              <a:t>Михаил Тимофеевич Калашников, всемирно известный конструктор стрелкового оружия, создатель автомата Калашникова (АК), родился 10 ноября 1919 года в селе Курья Алтайского края.</a:t>
            </a:r>
          </a:p>
          <a:p>
            <a:r>
              <a:rPr lang="ru-RU" sz="2600" dirty="0"/>
              <a:t>Михаил Калашников с юных лет увлекался техникой, изучал принципы работы разных механизмов. В школе интересовался физикой, геометрией, литературой.</a:t>
            </a:r>
          </a:p>
          <a:p>
            <a:r>
              <a:rPr lang="ru-RU" sz="2600" dirty="0"/>
              <a:t> В 1938 году его призвали в армию на службу.</a:t>
            </a:r>
          </a:p>
          <a:p>
            <a:r>
              <a:rPr lang="ru-RU" sz="2600" dirty="0"/>
              <a:t> С приходом Великой Отечественной войны все отправлялись на фронт.</a:t>
            </a:r>
          </a:p>
          <a:p>
            <a:r>
              <a:rPr lang="ru-RU" sz="2600" dirty="0"/>
              <a:t>В Ижевск он  изобрел знаменитый на весь мир автомат «Калашникова» (АК), который вышел со станка в 1947 году. За изобретение автомата Михаил Тимофеевич был награжден Сталинской премией и орденом Красной Звезды.</a:t>
            </a:r>
          </a:p>
          <a:p>
            <a:r>
              <a:rPr lang="ru-RU" sz="2600" dirty="0"/>
              <a:t>Также его авторству принадлежит разработка пулеметов РПКС, РПКС-74, РПК 7 и РПК-74 и самозарядного охотничьего карабина «Сайга».</a:t>
            </a:r>
          </a:p>
          <a:p>
            <a:r>
              <a:rPr lang="ru-RU" sz="2600" dirty="0"/>
              <a:t>Есть такая поговорка, что талантливый человек талантлив во всем. Это касается и Михаила Тимофеевича, который обладал еще и писательским талантом. Он выдал несколько книг и автобиографию, за что получил членство в Союзе писателей Российской Федерации.</a:t>
            </a:r>
          </a:p>
          <a:p>
            <a:r>
              <a:rPr lang="ru-RU" sz="2600" dirty="0"/>
              <a:t>В 2013 году изобретатель заболел и после продолжительного лечения умер 23 декабря.</a:t>
            </a: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6" y="0"/>
            <a:ext cx="2195618" cy="2195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100" y="889000"/>
            <a:ext cx="57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3" y="2195618"/>
            <a:ext cx="1687863" cy="237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539" y="991632"/>
            <a:ext cx="2055479" cy="183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55276" y="4711700"/>
            <a:ext cx="2474151" cy="1955799"/>
          </a:xfrm>
          <a:prstGeom prst="round2DiagRect">
            <a:avLst>
              <a:gd name="adj1" fmla="val 5549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"Любите и почитайте Историю своей Родины, дорогой нашей России.</a:t>
            </a: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 её героев- и лидеров, и обыкновенных солдат.</a:t>
            </a: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- это дар, который отличает Человека от животного..."</a:t>
            </a:r>
          </a:p>
        </p:txBody>
      </p:sp>
      <p:sp>
        <p:nvSpPr>
          <p:cNvPr id="12" name="Лента лицом вверх 11"/>
          <p:cNvSpPr/>
          <p:nvPr/>
        </p:nvSpPr>
        <p:spPr>
          <a:xfrm>
            <a:off x="9028136" y="2997553"/>
            <a:ext cx="3159545" cy="1083816"/>
          </a:xfrm>
          <a:prstGeom prst="ribbon2">
            <a:avLst>
              <a:gd name="adj1" fmla="val 9325"/>
              <a:gd name="adj2" fmla="val 6568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Человек – эпоха, 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Человек – воля, </a:t>
            </a:r>
            <a:r>
              <a:rPr lang="ru-RU" sz="1600" b="1" dirty="0">
                <a:solidFill>
                  <a:schemeClr val="accent1"/>
                </a:solidFill>
              </a:rPr>
              <a:t>Ч</a:t>
            </a:r>
            <a:r>
              <a:rPr lang="ru-RU" sz="1600" b="1" dirty="0" smtClean="0">
                <a:solidFill>
                  <a:schemeClr val="accent1"/>
                </a:solidFill>
              </a:rPr>
              <a:t>еловек – Победа!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539" y="4184001"/>
            <a:ext cx="2062740" cy="248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0"/>
            <a:ext cx="9790500" cy="825500"/>
          </a:xfrm>
        </p:spPr>
        <p:txBody>
          <a:bodyPr rtlCol="0">
            <a:normAutofit/>
          </a:bodyPr>
          <a:lstStyle/>
          <a:p>
            <a:pPr rtl="0"/>
            <a:r>
              <a:rPr lang="ru-RU" spc="-100" dirty="0" smtClean="0"/>
              <a:t>Памятный камень рядом с фортом литер-а5</a:t>
            </a:r>
            <a:endParaRPr lang="ru-RU" spc="-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" y="0"/>
            <a:ext cx="2247900" cy="22479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3" y="2159000"/>
            <a:ext cx="2160219" cy="162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06580" y="907475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79" y="970290"/>
            <a:ext cx="2853921" cy="447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49884" y="972991"/>
            <a:ext cx="58027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tx2"/>
                </a:solidFill>
              </a:rPr>
              <a:t>Форт Литер «А-5» — бывшее фортификационное сооружение в Севастополе, памятное место казни революционеров А. </a:t>
            </a:r>
            <a:r>
              <a:rPr lang="ru-RU" sz="1700" dirty="0" err="1">
                <a:solidFill>
                  <a:schemeClr val="tx2"/>
                </a:solidFill>
              </a:rPr>
              <a:t>Липинского</a:t>
            </a:r>
            <a:r>
              <a:rPr lang="ru-RU" sz="1700" dirty="0">
                <a:solidFill>
                  <a:schemeClr val="tx2"/>
                </a:solidFill>
              </a:rPr>
              <a:t> и К. Ковальского из 49-го пехотного Брестского полка (1907) и место расположения в 1941-1942 гг. командного пункта 1-го гвардейского артиллерийского дивизиона береговой обороны флота под командованием майора К. М. </a:t>
            </a:r>
            <a:r>
              <a:rPr lang="ru-RU" sz="1700" dirty="0" err="1">
                <a:solidFill>
                  <a:schemeClr val="tx2"/>
                </a:solidFill>
              </a:rPr>
              <a:t>Радовского</a:t>
            </a:r>
            <a:r>
              <a:rPr lang="ru-RU" sz="1700" dirty="0">
                <a:solidFill>
                  <a:schemeClr val="tx2"/>
                </a:solidFill>
              </a:rPr>
              <a:t>. Расположен на углу улиц </a:t>
            </a:r>
            <a:r>
              <a:rPr lang="ru-RU" sz="1700" dirty="0" err="1">
                <a:solidFill>
                  <a:schemeClr val="tx2"/>
                </a:solidFill>
              </a:rPr>
              <a:t>Вакуленчука</a:t>
            </a:r>
            <a:r>
              <a:rPr lang="ru-RU" sz="1700" dirty="0">
                <a:solidFill>
                  <a:schemeClr val="tx2"/>
                </a:solidFill>
              </a:rPr>
              <a:t> и </a:t>
            </a:r>
            <a:r>
              <a:rPr lang="ru-RU" sz="1700" dirty="0" smtClean="0">
                <a:solidFill>
                  <a:schemeClr val="tx2"/>
                </a:solidFill>
              </a:rPr>
              <a:t>Меньшикова.</a:t>
            </a:r>
            <a:endParaRPr lang="ru-RU" sz="1700" dirty="0">
              <a:solidFill>
                <a:schemeClr val="tx2"/>
              </a:solidFill>
            </a:endParaRPr>
          </a:p>
          <a:p>
            <a:r>
              <a:rPr lang="ru-RU" sz="1700" dirty="0">
                <a:solidFill>
                  <a:schemeClr val="tx2"/>
                </a:solidFill>
              </a:rPr>
              <a:t>Форт Литер «А-5» построен в начале XX века по рекомендации в 1897 году комиссии по вооружению крепостей. В 1906 году включен в состав Севастопольской крепости. Представляет собой долговременное полевое укрепление неправильной формы с двумя угловыми казематами, имеющих подземные ходы с выходами на поверхность. В центре форта находится сторожевая казарма общей площадью 140 м2, а вокруг него — ров с валом. Форт предназначался для размещения десяти пушек и роты пехоты (250 человек</a:t>
            </a:r>
            <a:r>
              <a:rPr lang="ru-RU" sz="1700" dirty="0" smtClean="0">
                <a:solidFill>
                  <a:schemeClr val="tx2"/>
                </a:solidFill>
              </a:rPr>
              <a:t>).</a:t>
            </a:r>
            <a:endParaRPr lang="ru-RU" sz="170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 flipH="1">
            <a:off x="134164" y="3868802"/>
            <a:ext cx="2852259" cy="2428724"/>
          </a:xfrm>
          <a:prstGeom prst="round2DiagRect">
            <a:avLst>
              <a:gd name="adj1" fmla="val 2329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обороны Севастополя 1941-1942 годов в казематах форта размещался командный пункт 1-го гвардейского артиллерийского дивизиона береговой обороны флота под командованием майора К. М. </a:t>
            </a:r>
            <a:r>
              <a:rPr lang="ru-RU" sz="13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Радовского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1967 году возле форта установили два памятных знака с текстом (автор В. М. </a:t>
            </a:r>
            <a:r>
              <a:rPr lang="ru-RU" sz="13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Назарепко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667" y="5740289"/>
            <a:ext cx="584200" cy="5572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867" y="5740289"/>
            <a:ext cx="585267" cy="554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666" y="5740289"/>
            <a:ext cx="585267" cy="554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4933" y="5740289"/>
            <a:ext cx="585267" cy="5547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801" y="5742742"/>
            <a:ext cx="585267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2400" y="88900"/>
            <a:ext cx="8954100" cy="685800"/>
          </a:xfrm>
        </p:spPr>
        <p:txBody>
          <a:bodyPr rtlCol="0"/>
          <a:lstStyle/>
          <a:p>
            <a:pPr algn="ctr" rtl="0"/>
            <a:r>
              <a:rPr lang="ru-RU" dirty="0" smtClean="0"/>
              <a:t>Улица Меньшикова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33824" y="937280"/>
            <a:ext cx="7088950" cy="527811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200" dirty="0"/>
              <a:t>Меньшиков Федор Дмитриевич — участник Великой Отечественной войны, секретарь Крымского обкома ВКП(б). Возглавлял пропагандистскую группу обкома в период героической обороны Севастополя 1941—1942 гг.</a:t>
            </a:r>
          </a:p>
          <a:p>
            <a:pPr marL="45720" indent="0">
              <a:buNone/>
            </a:pPr>
            <a:r>
              <a:rPr lang="ru-RU" sz="1200" dirty="0"/>
              <a:t>Когда гитлеровцы ворвались в Крым и начали осаду Севастополя, в городе была оставлена группа работников обкома партии во главе с секретарем по пропаганде и агитации — Федором Дмитриевичем Меньшиковым. Он выступал на митингах и собраниях в рабочих коллективах, воинских частях, на кораблях флота. Посещал школы и бомбоубежища. Беседовал с женщинами и стариками, работающими в подземных мастерских, с ранеными воинами в госпиталях. Часто он бывал на передовой, и каждый раз, когда он появлялся на фронте, его окружали бойцы, и завязывалась непринужденная беседа. Меньшиков держал связь с крымскими партизанами.</a:t>
            </a:r>
          </a:p>
          <a:p>
            <a:pPr marL="45720" indent="0">
              <a:buNone/>
            </a:pPr>
            <a:r>
              <a:rPr lang="ru-RU" sz="1200" dirty="0"/>
              <a:t>Считается, что Именно Федор Дмитриевич подал идею создать огромный лозунг, который читался бы «из города, с фронта и с неба». На крутом склоне у Исторического бульвара появилась надпись, выложенная трехметровыми буквами из плит </a:t>
            </a:r>
            <a:r>
              <a:rPr lang="ru-RU" sz="1200" dirty="0" err="1"/>
              <a:t>инкерманского</a:t>
            </a:r>
            <a:r>
              <a:rPr lang="ru-RU" sz="1200" dirty="0"/>
              <a:t> камня:</a:t>
            </a:r>
          </a:p>
          <a:p>
            <a:pPr marL="45720" indent="0" algn="ctr">
              <a:buNone/>
            </a:pPr>
            <a:r>
              <a:rPr lang="ru-RU" sz="1200" dirty="0"/>
              <a:t>    «Севастополь был, есть и будет советским</a:t>
            </a:r>
            <a:r>
              <a:rPr lang="ru-RU" sz="1200" dirty="0" smtClean="0"/>
              <a:t>!»»</a:t>
            </a:r>
            <a:endParaRPr lang="ru-RU" sz="1200" dirty="0"/>
          </a:p>
          <a:p>
            <a:pPr marL="45720" indent="0">
              <a:buNone/>
            </a:pPr>
            <a:r>
              <a:rPr lang="ru-RU" sz="1200" dirty="0"/>
              <a:t>И громадные светлые буквы действительно различались и с Корабельной стороны, и с Северной. Особенно четко лозунг был виден с неба. Фашистские летчики специально его бомбили, но за ночь поврежденные буквы восстанавливались. Лозунг, видимый тысячам </a:t>
            </a:r>
            <a:r>
              <a:rPr lang="ru-RU" sz="1200" dirty="0" err="1"/>
              <a:t>севастопольцев</a:t>
            </a:r>
            <a:r>
              <a:rPr lang="ru-RU" sz="1200" dirty="0"/>
              <a:t>, выражал общее настроение, общую уверенность, что новый натиск врага будет отбит.</a:t>
            </a:r>
          </a:p>
          <a:p>
            <a:pPr marL="45720" indent="0">
              <a:buNone/>
            </a:pPr>
            <a:r>
              <a:rPr lang="ru-RU" sz="1200" dirty="0"/>
              <a:t>Бесстрашный человек, чуткий и отзывчивый, Ф. Д. Меньшиков своим примером воодушевлял воинов на новые боевые подвиги, поднимал рабочих на самоотверженный труд во имя победы. В своих воспоминаниях о том времени бывший секретарь севастопольского горкома партии Б. А. Борисов пишет: «Замечательным пропагандистом был Федор Дмитриевич. </a:t>
            </a:r>
            <a:r>
              <a:rPr lang="ru-RU" sz="1200" dirty="0" err="1"/>
              <a:t>Севастопольцы</a:t>
            </a:r>
            <a:r>
              <a:rPr lang="ru-RU" sz="1200" dirty="0"/>
              <a:t> могли слушать его зажигательные речи без конца». Боевые друзья Меньшикова говорили о нем: «Он был душой Севастополя</a:t>
            </a:r>
            <a:r>
              <a:rPr lang="ru-RU" sz="1200" dirty="0" smtClean="0"/>
              <a:t>».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9118" r="21870" b="9386"/>
          <a:stretch/>
        </p:blipFill>
        <p:spPr>
          <a:xfrm>
            <a:off x="9851702" y="970290"/>
            <a:ext cx="1975496" cy="288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t="35361" r="64683" b="20128"/>
          <a:stretch/>
        </p:blipFill>
        <p:spPr>
          <a:xfrm>
            <a:off x="100998" y="2424440"/>
            <a:ext cx="2209801" cy="285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728200" y="4048781"/>
            <a:ext cx="2222500" cy="1856720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just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</a:pPr>
            <a:r>
              <a:rPr lang="ru-RU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 последние дни обороны Меньшиков отказался от эвакуации на Большую землю. Он был одним из многих советских граждан, кто погиб в июле 1942 года на мысе Херсонес.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1" y="5458481"/>
            <a:ext cx="2263708" cy="7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452" y="138618"/>
            <a:ext cx="7719945" cy="769347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600" dirty="0" smtClean="0"/>
              <a:t>Улица  </a:t>
            </a:r>
            <a:r>
              <a:rPr lang="ru-RU" sz="3600" dirty="0" err="1" smtClean="0"/>
              <a:t>глухова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45749" y="1012825"/>
            <a:ext cx="6109352" cy="503237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Дмитрий Андреевич Глухов </a:t>
            </a:r>
            <a:r>
              <a:rPr lang="ru-RU" dirty="0">
                <a:solidFill>
                  <a:srgbClr val="002060"/>
                </a:solidFill>
              </a:rPr>
              <a:t>(1906-1943) - Герой Советского Союза, капитан 3 ранга, участник Великой Отечественной войны. Родился в деревне Хмелина Вологодской губернии, в бедной крестьянской семье.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Когда началась Великая Отечественная война, Глухов находился в Севастополе. Здесь он и совершил свой первый подвиг. Чтобы очистить фарватер от сброшенных с вражеских самолетов донных электромагнитных мин, Глухов предложил такой способ разминирования: на полном ходу он проходил на своем катере над местами постановки мин, сбрасывая за борт глубинные бомбы. Мины взрывались от детонации, а катеру на большой скорости удавалось уйти буквально из-под взрыва. За этот подвиг Д. А. Глухов был награжден орденом Красного Знамени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</a:rPr>
              <a:t>В период обороны Севастополя Глухов высаживал десанты, конвоировал боевые корабли и транспорты. В 1943 г. он командовал дивизионом сторожевых катеров, участвовал в высадке десанта на Мысхако, в освобождении Новороссийска. Его дивизион стал Краснознаменным.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56" y="998150"/>
            <a:ext cx="2431388" cy="240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7" y="2428269"/>
            <a:ext cx="2762322" cy="194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055101" y="3529012"/>
            <a:ext cx="2984499" cy="23891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В ноябре 1943 г. при высадке десанта в Крым в бою с торпедными катерами противника Дмитрий Глухов был смертельно ранен и вскоре скончался. 22 января 1944 г. Д. А. Глухову посмертно было присвоено звание Героя Советского Союза</a:t>
            </a:r>
            <a:r>
              <a:rPr lang="ru-RU" dirty="0"/>
              <a:t>.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 flipH="1">
            <a:off x="187517" y="4723606"/>
            <a:ext cx="2644581" cy="119459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Прежнее название улицы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- Четвертая Линия,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22 декабря 1954 г.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ул. Глухова.</a:t>
            </a:r>
          </a:p>
        </p:txBody>
      </p:sp>
    </p:spTree>
    <p:extLst>
      <p:ext uri="{BB962C8B-B14F-4D97-AF65-F5344CB8AC3E}">
        <p14:creationId xmlns:p14="http://schemas.microsoft.com/office/powerpoint/2010/main" val="25573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2098" y="116478"/>
            <a:ext cx="8077202" cy="769347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600" dirty="0" smtClean="0"/>
              <a:t>Улица   </a:t>
            </a:r>
            <a:r>
              <a:rPr lang="ru-RU" sz="3600" dirty="0" err="1" smtClean="0"/>
              <a:t>зои</a:t>
            </a:r>
            <a:r>
              <a:rPr lang="ru-RU" sz="3600" dirty="0" smtClean="0"/>
              <a:t>  </a:t>
            </a:r>
            <a:r>
              <a:rPr lang="ru-RU" sz="3600" dirty="0" err="1" smtClean="0"/>
              <a:t>космодемьянской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45521" y="957863"/>
            <a:ext cx="6324601" cy="5311775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Зо́я</a:t>
            </a:r>
            <a:r>
              <a:rPr lang="ru-RU" dirty="0"/>
              <a:t> </a:t>
            </a:r>
            <a:r>
              <a:rPr lang="ru-RU" dirty="0" err="1"/>
              <a:t>Анато́льевна</a:t>
            </a:r>
            <a:r>
              <a:rPr lang="ru-RU" dirty="0"/>
              <a:t> </a:t>
            </a:r>
            <a:r>
              <a:rPr lang="ru-RU" dirty="0" err="1"/>
              <a:t>Космодемья́нская</a:t>
            </a:r>
            <a:r>
              <a:rPr lang="ru-RU" dirty="0"/>
              <a:t> (13 сентября 1923, село Осино-Гай, Тамбовская губерния — 29 ноября 1941, Петрищево) — красноармеец диверсионно-разведывательной группы штаба Западного фронта, заброшенная в 1941 году в немецкий тыл . </a:t>
            </a:r>
            <a:r>
              <a:rPr lang="ru-RU" dirty="0" smtClean="0"/>
              <a:t>Боевое </a:t>
            </a:r>
            <a:r>
              <a:rPr lang="ru-RU" dirty="0"/>
              <a:t>задание группы Зои Космодемьянской было таково: «сжечь 10 населённых пунктов (приказ т. Сталина от 17 ноября 1941 г.): </a:t>
            </a:r>
            <a:r>
              <a:rPr lang="ru-RU" dirty="0" err="1"/>
              <a:t>Анашкино</a:t>
            </a:r>
            <a:r>
              <a:rPr lang="ru-RU" dirty="0"/>
              <a:t>, </a:t>
            </a:r>
            <a:r>
              <a:rPr lang="ru-RU" dirty="0" err="1"/>
              <a:t>Грибцово</a:t>
            </a:r>
            <a:r>
              <a:rPr lang="ru-RU" dirty="0"/>
              <a:t>, Петрищево, </a:t>
            </a:r>
            <a:r>
              <a:rPr lang="ru-RU" dirty="0" err="1"/>
              <a:t>Усадково</a:t>
            </a:r>
            <a:r>
              <a:rPr lang="ru-RU" dirty="0"/>
              <a:t>, </a:t>
            </a:r>
            <a:r>
              <a:rPr lang="ru-RU" dirty="0" err="1"/>
              <a:t>Ильятино</a:t>
            </a:r>
            <a:r>
              <a:rPr lang="ru-RU" dirty="0"/>
              <a:t>, </a:t>
            </a:r>
            <a:r>
              <a:rPr lang="ru-RU" dirty="0" err="1"/>
              <a:t>Грачево</a:t>
            </a:r>
            <a:r>
              <a:rPr lang="ru-RU" dirty="0"/>
              <a:t>, Пушкино, Михайловское, </a:t>
            </a:r>
            <a:r>
              <a:rPr lang="ru-RU" dirty="0" err="1"/>
              <a:t>Бугайлово</a:t>
            </a:r>
            <a:r>
              <a:rPr lang="ru-RU" dirty="0"/>
              <a:t>, </a:t>
            </a:r>
            <a:r>
              <a:rPr lang="ru-RU" dirty="0" err="1"/>
              <a:t>Коровино</a:t>
            </a:r>
            <a:r>
              <a:rPr lang="ru-RU" dirty="0"/>
              <a:t>. Срок выполнения — 5—7 дней». </a:t>
            </a:r>
            <a:endParaRPr lang="ru-RU" dirty="0" smtClean="0"/>
          </a:p>
          <a:p>
            <a:r>
              <a:rPr lang="ru-RU" dirty="0"/>
              <a:t>Космодемьянская успела исполнить только часть боевого приказа, организовав поджог трёх домов. Зою Космодемьянскую пытали после захвата в плен и казнили через повешение. Перед смертью Зоя произнесла легендарную речь, призывая жителей села бороться с нацистами и не бояться смерти в этой борьбе.</a:t>
            </a:r>
            <a:endParaRPr lang="ru-RU" dirty="0" smtClean="0"/>
          </a:p>
          <a:p>
            <a:r>
              <a:rPr lang="ru-RU" dirty="0" smtClean="0"/>
              <a:t>Зоя </a:t>
            </a:r>
            <a:r>
              <a:rPr lang="ru-RU" dirty="0"/>
              <a:t>Космодемьянская стала одним из символов героизма советского народа в Великой Отечественной войне. Образ Зои Космодемьянской отражён в художественной литературе, публицистике, кинематографе, живописи, монументальном искусстве, музейных экспозициях. По мнению журналиста Русской службы Би-би-си А. </a:t>
            </a:r>
            <a:r>
              <a:rPr lang="ru-RU" dirty="0" err="1"/>
              <a:t>Кречетникова</a:t>
            </a:r>
            <a:r>
              <a:rPr lang="ru-RU" dirty="0"/>
              <a:t>, Зоя Космодемьянская стала для советского народа и для России таким же примером патриотизма с готовностью к самопожертвованию, как для французов — Жанна </a:t>
            </a:r>
            <a:r>
              <a:rPr lang="ru-RU" dirty="0" err="1" smtClean="0"/>
              <a:t>д’Арк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 flipH="1">
            <a:off x="365603" y="4699000"/>
            <a:ext cx="2644581" cy="142319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Первая женщина, удостоенная звания Героя Советского Союза (посмертно) во время Великой Отечественной войны.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959" y="957863"/>
            <a:ext cx="2207682" cy="1655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50" y="4471988"/>
            <a:ext cx="2201485" cy="16502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336" y="2457639"/>
            <a:ext cx="1476938" cy="212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1" y="2473836"/>
            <a:ext cx="1690648" cy="208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4219" y="2823493"/>
            <a:ext cx="2083161" cy="13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7405" y="116478"/>
            <a:ext cx="7719945" cy="769347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600" dirty="0" smtClean="0"/>
              <a:t>Проезд  героев  подводников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997200" y="996301"/>
            <a:ext cx="8902589" cy="3018139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500" dirty="0" smtClean="0">
              <a:solidFill>
                <a:srgbClr val="514A40"/>
              </a:solidFill>
            </a:endParaRPr>
          </a:p>
          <a:p>
            <a:pPr algn="just"/>
            <a:r>
              <a:rPr lang="ru-RU" sz="1500" dirty="0" smtClean="0">
                <a:solidFill>
                  <a:srgbClr val="514A40"/>
                </a:solidFill>
              </a:rPr>
              <a:t>За </a:t>
            </a:r>
            <a:r>
              <a:rPr lang="ru-RU" sz="1500" dirty="0">
                <a:solidFill>
                  <a:srgbClr val="514A40"/>
                </a:solidFill>
              </a:rPr>
              <a:t>проявленные в годы войны мужество и героизм сотни моряков-подводников Черноморского флота были награждены орденами и медалям. </a:t>
            </a:r>
            <a:r>
              <a:rPr lang="ru-RU" sz="1500" b="1" dirty="0">
                <a:solidFill>
                  <a:schemeClr val="accent1"/>
                </a:solidFill>
              </a:rPr>
              <a:t>Семи наиболее отличившимся подводникам-черноморцам </a:t>
            </a:r>
            <a:r>
              <a:rPr lang="ru-RU" sz="1500" dirty="0">
                <a:solidFill>
                  <a:srgbClr val="514A40"/>
                </a:solidFill>
              </a:rPr>
              <a:t>— капитану 2 ранга Борису Андреевичу Алексееву, капитанам 3 ранга Михаилу Васильевичу </a:t>
            </a:r>
            <a:r>
              <a:rPr lang="ru-RU" sz="1500" dirty="0" err="1">
                <a:solidFill>
                  <a:srgbClr val="514A40"/>
                </a:solidFill>
              </a:rPr>
              <a:t>Грешилову</a:t>
            </a:r>
            <a:r>
              <a:rPr lang="ru-RU" sz="1500" dirty="0">
                <a:solidFill>
                  <a:srgbClr val="514A40"/>
                </a:solidFill>
              </a:rPr>
              <a:t>, Ярославу Константиновичу </a:t>
            </a:r>
            <a:r>
              <a:rPr lang="ru-RU" sz="1500" dirty="0" err="1">
                <a:solidFill>
                  <a:srgbClr val="514A40"/>
                </a:solidFill>
              </a:rPr>
              <a:t>Иосселиани</a:t>
            </a:r>
            <a:r>
              <a:rPr lang="ru-RU" sz="1500" dirty="0">
                <a:solidFill>
                  <a:srgbClr val="514A40"/>
                </a:solidFill>
              </a:rPr>
              <a:t>, капитан-лейтенантам Астану Николаевичу </a:t>
            </a:r>
            <a:r>
              <a:rPr lang="ru-RU" sz="1500" dirty="0" err="1">
                <a:solidFill>
                  <a:srgbClr val="514A40"/>
                </a:solidFill>
              </a:rPr>
              <a:t>Кесаеву</a:t>
            </a:r>
            <a:r>
              <a:rPr lang="ru-RU" sz="1500" dirty="0">
                <a:solidFill>
                  <a:srgbClr val="514A40"/>
                </a:solidFill>
              </a:rPr>
              <a:t>, Максиму Игнатьевичу Хомякову, мичману Ивану Степановичу Перову, старшему краснофлотцу Александру Сергеевичу </a:t>
            </a:r>
            <a:r>
              <a:rPr lang="ru-RU" sz="1500" dirty="0" err="1">
                <a:solidFill>
                  <a:srgbClr val="514A40"/>
                </a:solidFill>
              </a:rPr>
              <a:t>Морухову</a:t>
            </a:r>
            <a:r>
              <a:rPr lang="ru-RU" sz="1500" dirty="0">
                <a:solidFill>
                  <a:srgbClr val="514A40"/>
                </a:solidFill>
              </a:rPr>
              <a:t> было </a:t>
            </a:r>
            <a:r>
              <a:rPr lang="ru-RU" sz="1500" b="1" dirty="0">
                <a:solidFill>
                  <a:schemeClr val="accent1"/>
                </a:solidFill>
              </a:rPr>
              <a:t>присвоено звание Героя Советского </a:t>
            </a:r>
            <a:r>
              <a:rPr lang="ru-RU" sz="1500" b="1" dirty="0" smtClean="0">
                <a:solidFill>
                  <a:schemeClr val="accent1"/>
                </a:solidFill>
              </a:rPr>
              <a:t>Союза.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Подводники Черноморского флота в годы Великой Отечественной войны потопили и повредили свыше 110 боевых кораблей и судов противника, общим водоизмещением свыше 220 тыс. тонн. Пять подводных лодок флота стали гвардейскими, семь награждены орденом Красного Знамени, 1-й бригаде подводных лодок присвоено почетное наименование "Севастопольской", она награждена орденом Красного Знамени.</a:t>
            </a:r>
          </a:p>
          <a:p>
            <a:pPr algn="just"/>
            <a:endParaRPr lang="ru-RU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 flipH="1">
            <a:off x="212456" y="2467227"/>
            <a:ext cx="2614949" cy="1562497"/>
          </a:xfrm>
          <a:prstGeom prst="round2DiagRect">
            <a:avLst>
              <a:gd name="adj1" fmla="val 16667"/>
              <a:gd name="adj2" fmla="val 531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Застроился после Великой Отечественной войны. 1 августа 1961 г.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проезд наименован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в честь героев-подводников Черноморского флота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4" y="4154026"/>
            <a:ext cx="1528266" cy="2063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32" y="4159302"/>
            <a:ext cx="1471524" cy="2046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84" y="4154026"/>
            <a:ext cx="1441288" cy="2077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75" y="4152755"/>
            <a:ext cx="1583371" cy="20514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599" y="4163361"/>
            <a:ext cx="1525895" cy="20684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147" y="4154026"/>
            <a:ext cx="1369643" cy="20514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r="68605"/>
          <a:stretch/>
        </p:blipFill>
        <p:spPr>
          <a:xfrm>
            <a:off x="1967378" y="4140200"/>
            <a:ext cx="1432801" cy="205898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12612" y="6309663"/>
            <a:ext cx="141017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Андреевич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лексеев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50391" y="6309663"/>
            <a:ext cx="1637398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Васильевич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Грешилов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26512" y="6329962"/>
            <a:ext cx="1492164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 Константинович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Иосселиани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57399" y="6329962"/>
            <a:ext cx="1515373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Астан Николаевич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Кесаев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84470" y="6329962"/>
            <a:ext cx="165791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Игнатьевич Хомяков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08836" y="6329962"/>
            <a:ext cx="1434588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Степанович Перов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08629" y="6329962"/>
            <a:ext cx="1612677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Морухов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9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128" y="101600"/>
            <a:ext cx="5207000" cy="723900"/>
          </a:xfrm>
        </p:spPr>
        <p:txBody>
          <a:bodyPr rtlCol="0"/>
          <a:lstStyle/>
          <a:p>
            <a:pPr algn="ctr" rtl="0"/>
            <a:r>
              <a:rPr lang="ru-RU" dirty="0" smtClean="0">
                <a:effectLst/>
              </a:rPr>
              <a:t>Улица</a:t>
            </a:r>
            <a:r>
              <a:rPr lang="ru-RU" dirty="0" smtClean="0"/>
              <a:t>  Ефремова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073400" y="921747"/>
            <a:ext cx="6300333" cy="5237753"/>
          </a:xfrm>
        </p:spPr>
        <p:txBody>
          <a:bodyPr rtlCol="0">
            <a:normAutofit fontScale="85000" lnSpcReduction="20000"/>
          </a:bodyPr>
          <a:lstStyle/>
          <a:p>
            <a:r>
              <a:rPr lang="ru-RU" dirty="0"/>
              <a:t>Василий Петрович Ефремов (13 января 1906, Севастополь — 13 октября 1965) — председатель горисполкома Севастополя в 1938—1946 годах, один из руководителей обороны Севастополя 1941—1942 годов.</a:t>
            </a:r>
          </a:p>
          <a:p>
            <a:r>
              <a:rPr lang="ru-RU" dirty="0"/>
              <a:t>Родился 13 января 1906 года в Севастополе. Свою трудовую жизнь начал с 11 лет. Сначала был учеником токаря, затем токарем на Морском заводе. В 1936 году трудящиеся Севастополя избирают его депутатом Верховного Совета СССР, а в 1938-м — председателем исполкома Севастопольского городского Совета депутатов трудящихся. </a:t>
            </a:r>
            <a:endParaRPr lang="ru-RU" dirty="0" smtClean="0"/>
          </a:p>
          <a:p>
            <a:r>
              <a:rPr lang="ru-RU" dirty="0" smtClean="0"/>
              <a:t>Когда </a:t>
            </a:r>
            <a:r>
              <a:rPr lang="ru-RU" dirty="0"/>
              <a:t>началась Великая Отечественная война, был заместителем председателя Городского комитета обороны и начальником местной противовоздушной обороны (МПВО). Вёл большую работу по обеспечению флота и армии всем необходимым, по мобилизации трудящихся города на борьбу с врагом. Оставался в городе до последних дней обороны и эвакуировался па подводной лодке 30 июня 1942 года</a:t>
            </a:r>
            <a:r>
              <a:rPr lang="ru-RU" dirty="0" smtClean="0"/>
              <a:t>.</a:t>
            </a:r>
          </a:p>
          <a:p>
            <a:r>
              <a:rPr lang="ru-RU" dirty="0"/>
              <a:t>В 1944 году, на второй день после освобождения города, вернулся в Севастополь и приступил к работе в Городском совете. Много сделал для восстановления города.</a:t>
            </a:r>
          </a:p>
          <a:p>
            <a:r>
              <a:rPr lang="ru-RU" dirty="0"/>
              <a:t>Умер 13 октября 1965 года.</a:t>
            </a:r>
          </a:p>
          <a:p>
            <a:endParaRPr lang="ru-RU" dirty="0"/>
          </a:p>
          <a:p>
            <a:pPr rtl="0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0"/>
            <a:ext cx="22479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754" y="92174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2" y="2183610"/>
            <a:ext cx="254441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84" y="5065959"/>
            <a:ext cx="2378616" cy="158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2" y="3351435"/>
            <a:ext cx="2291080" cy="15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Выноска со стрелкой вверх 13"/>
          <p:cNvSpPr/>
          <p:nvPr/>
        </p:nvSpPr>
        <p:spPr>
          <a:xfrm>
            <a:off x="233883" y="4091394"/>
            <a:ext cx="2839517" cy="2563406"/>
          </a:xfrm>
          <a:prstGeom prst="upArrowCallout">
            <a:avLst>
              <a:gd name="adj1" fmla="val 23844"/>
              <a:gd name="adj2" fmla="val 25000"/>
              <a:gd name="adj3" fmla="val 15751"/>
              <a:gd name="adj4" fmla="val 76537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Нa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наблюдательном пункте 8-й бригады морской пехоты. Слева направо: председатель городского комитета обороны Севастополя Б. А. Борисов, секретарь горкома комсомола А. В.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Багрий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, председатель горисполкома В. П. Ефремов, командир бригады П. Ф.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Горпищенко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 Район Севастополя, апрель 1942 г.</a:t>
            </a: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9499600" y="921747"/>
            <a:ext cx="2509520" cy="2414994"/>
          </a:xfrm>
          <a:prstGeom prst="downArrowCallout">
            <a:avLst>
              <a:gd name="adj1" fmla="val 22703"/>
              <a:gd name="adj2" fmla="val 25000"/>
              <a:gd name="adj3" fmla="val 9787"/>
              <a:gd name="adj4" fmla="val 82439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 ноябре 2006 года к 65-летию начала обороны города и 31-й годовщины образования Гагаринского района было приурочено открытие мемориального обозначение улице Ефремова в сквере у дома № 8. На торжественной церемонии присутствовал сын Василия Петровича с внуками.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286500" y="5511800"/>
            <a:ext cx="3087233" cy="1244600"/>
          </a:xfrm>
          <a:prstGeom prst="rightArrow">
            <a:avLst>
              <a:gd name="adj1" fmla="val 68788"/>
              <a:gd name="adj2" fmla="val 33560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ru-RU" sz="1300" dirty="0"/>
              <a:t> 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</a:rPr>
              <a:t>мая 1970 года бывшая улица Курсантов в Гагаринском районе Севастополя переименована в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улицу 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</a:rPr>
              <a:t>Ефремова</a:t>
            </a:r>
            <a:r>
              <a:rPr lang="ru-RU" sz="13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изнес-презентация 16х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4_TF03031023.potx" id="{4C3B2409-532D-4AD1-AD7A-90A4CA81EAF2}" vid="{F12BCF30-C162-47D1-85FF-F1923DC5C4F4}"/>
    </a:ext>
  </a:extLst>
</a:theme>
</file>

<file path=ppt/theme/theme2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(широкоэкранный формат)</Template>
  <TotalTime>568</TotalTime>
  <Words>2673</Words>
  <Application>Microsoft Office PowerPoint</Application>
  <PresentationFormat>Широкоэкранный</PresentationFormat>
  <Paragraphs>135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Бизнес-презентация 16х9</vt:lpstr>
      <vt:lpstr>О героях былых времён…</vt:lpstr>
      <vt:lpstr>Улицы памяти</vt:lpstr>
      <vt:lpstr>Михаил  Тимофеевич  Калашников</vt:lpstr>
      <vt:lpstr>Памятный камень рядом с фортом литер-а5</vt:lpstr>
      <vt:lpstr>Улица Меньшикова</vt:lpstr>
      <vt:lpstr>Улица  глухова</vt:lpstr>
      <vt:lpstr>Улица   зои  космодемьянской</vt:lpstr>
      <vt:lpstr>Проезд  героев  подводников</vt:lpstr>
      <vt:lpstr>Улица  Ефремова</vt:lpstr>
      <vt:lpstr>Памятник  курсантам</vt:lpstr>
      <vt:lpstr>Памятник женщинам-фронтовичкам. Слава!</vt:lpstr>
      <vt:lpstr>Улица  Александра Матросова</vt:lpstr>
      <vt:lpstr>Улица  Лизы Чайкиной</vt:lpstr>
      <vt:lpstr>Мемориальная доска в ГБОУ Сош №29  им. М.Т. калашникова</vt:lpstr>
      <vt:lpstr>используемые источники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героях былых времён…</dc:title>
  <dc:creator>АДМИН</dc:creator>
  <cp:lastModifiedBy>АДМИН</cp:lastModifiedBy>
  <cp:revision>52</cp:revision>
  <dcterms:created xsi:type="dcterms:W3CDTF">2022-11-28T16:34:52Z</dcterms:created>
  <dcterms:modified xsi:type="dcterms:W3CDTF">2022-11-30T07:33:42Z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