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64" r:id="rId4"/>
    <p:sldId id="263" r:id="rId5"/>
    <p:sldId id="266" r:id="rId6"/>
    <p:sldId id="256" r:id="rId7"/>
    <p:sldId id="259" r:id="rId8"/>
    <p:sldId id="258" r:id="rId9"/>
    <p:sldId id="265" r:id="rId10"/>
    <p:sldId id="260" r:id="rId11"/>
    <p:sldId id="267" r:id="rId12"/>
    <p:sldId id="262" r:id="rId13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enii" initials="E" lastIdx="1" clrIdx="0">
    <p:extLst>
      <p:ext uri="{19B8F6BF-5375-455C-9EA6-DF929625EA0E}">
        <p15:presenceInfo xmlns:p15="http://schemas.microsoft.com/office/powerpoint/2012/main" userId="Evgeni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3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96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721840" cy="9250326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2" y="2394466"/>
            <a:ext cx="11284603" cy="14757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just">
              <a:lnSpc>
                <a:spcPts val="5468"/>
              </a:lnSpc>
            </a:pPr>
            <a:r>
              <a:rPr lang="ru-RU" sz="5220" kern="100" dirty="0">
                <a:solidFill>
                  <a:srgbClr val="000000"/>
                </a:solidFill>
                <a:latin typeface="Corben"/>
                <a:ea typeface="Calibri" panose="020F0502020204030204" pitchFamily="34" charset="0"/>
                <a:cs typeface="Times New Roman" panose="02020603050405020304" pitchFamily="18" charset="0"/>
              </a:rPr>
              <a:t>Вес воздуха. </a:t>
            </a:r>
            <a:endParaRPr lang="en-US" sz="5220" dirty="0">
              <a:latin typeface="Corben"/>
            </a:endParaRPr>
          </a:p>
          <a:p>
            <a:pPr marL="0" indent="0" algn="just">
              <a:lnSpc>
                <a:spcPts val="5468"/>
              </a:lnSpc>
              <a:buNone/>
            </a:pPr>
            <a:r>
              <a:rPr lang="ru-RU" sz="5220" kern="100" dirty="0">
                <a:solidFill>
                  <a:srgbClr val="000000"/>
                </a:solidFill>
                <a:effectLst/>
                <a:latin typeface="Corben"/>
                <a:ea typeface="Calibri" panose="020F0502020204030204" pitchFamily="34" charset="0"/>
                <a:cs typeface="Times New Roman" panose="02020603050405020304" pitchFamily="18" charset="0"/>
              </a:rPr>
              <a:t>Атмосферное давление. </a:t>
            </a:r>
          </a:p>
        </p:txBody>
      </p:sp>
      <p:pic>
        <p:nvPicPr>
          <p:cNvPr id="1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pic>
        <p:nvPicPr>
          <p:cNvPr id="12" name="Image 1" descr="preencoded.png">
            <a:extLst>
              <a:ext uri="{FF2B5EF4-FFF2-40B4-BE49-F238E27FC236}">
                <a16:creationId xmlns:a16="http://schemas.microsoft.com/office/drawing/2014/main" id="{D991445A-14BF-171A-64B9-1E401F014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6772" y="0"/>
            <a:ext cx="5103627" cy="8229600"/>
          </a:xfrm>
          <a:prstGeom prst="rect">
            <a:avLst/>
          </a:prstGeom>
        </p:spPr>
      </p:pic>
      <p:sp>
        <p:nvSpPr>
          <p:cNvPr id="13" name="Shape 3"/>
          <p:cNvSpPr/>
          <p:nvPr/>
        </p:nvSpPr>
        <p:spPr>
          <a:xfrm>
            <a:off x="833199" y="6713882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61281B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14" name="Text 5"/>
          <p:cNvSpPr/>
          <p:nvPr/>
        </p:nvSpPr>
        <p:spPr>
          <a:xfrm>
            <a:off x="1512338" y="6680426"/>
            <a:ext cx="342138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Салават Ибрагимов</a:t>
            </a:r>
            <a:endParaRPr lang="en-US" sz="2187" dirty="0"/>
          </a:p>
        </p:txBody>
      </p:sp>
      <p:pic>
        <p:nvPicPr>
          <p:cNvPr id="15" name="Image 1" descr="preencoded.png">
            <a:hlinkClick r:id="rId4"/>
            <a:extLst>
              <a:ext uri="{FF2B5EF4-FFF2-40B4-BE49-F238E27FC236}">
                <a16:creationId xmlns:a16="http://schemas.microsoft.com/office/drawing/2014/main" id="{F5E596C1-8432-ABDA-FB4E-EA9F43188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386"/>
            <a:ext cx="14630400" cy="1400613"/>
          </a:xfrm>
          <a:prstGeom prst="rect">
            <a:avLst/>
          </a:prstGeom>
        </p:spPr>
      </p:pic>
      <p:pic>
        <p:nvPicPr>
          <p:cNvPr id="15" name="Image 5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EF373B-FBF2-B480-61EF-8B669263F6E2}"/>
              </a:ext>
            </a:extLst>
          </p:cNvPr>
          <p:cNvSpPr txBox="1"/>
          <p:nvPr/>
        </p:nvSpPr>
        <p:spPr>
          <a:xfrm>
            <a:off x="92992" y="2039055"/>
            <a:ext cx="1291334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600" b="1" dirty="0"/>
              <a:t>Обязательный уровень: </a:t>
            </a:r>
            <a:r>
              <a:rPr lang="ru-RU" sz="3600" dirty="0"/>
              <a:t>§ 4</a:t>
            </a:r>
            <a:r>
              <a:rPr lang="en-US" sz="3600" dirty="0"/>
              <a:t>1</a:t>
            </a:r>
            <a:r>
              <a:rPr lang="ru-RU" sz="3600" dirty="0"/>
              <a:t>; Упр. </a:t>
            </a:r>
            <a:r>
              <a:rPr lang="en-US" sz="3600" dirty="0"/>
              <a:t>24 </a:t>
            </a:r>
            <a:r>
              <a:rPr lang="ru-RU" sz="3600" dirty="0"/>
              <a:t>№ 2,3 </a:t>
            </a:r>
          </a:p>
          <a:p>
            <a:pPr marL="514350" indent="-514350">
              <a:buNone/>
            </a:pPr>
            <a:endParaRPr lang="ru-RU" sz="3600" dirty="0"/>
          </a:p>
          <a:p>
            <a:pPr>
              <a:lnSpc>
                <a:spcPct val="90000"/>
              </a:lnSpc>
              <a:buNone/>
            </a:pPr>
            <a:r>
              <a:rPr lang="ru-RU" sz="3600" b="1" dirty="0"/>
              <a:t>2</a:t>
            </a:r>
            <a:r>
              <a:rPr lang="ru-RU" sz="3600" dirty="0"/>
              <a:t>. </a:t>
            </a:r>
            <a:r>
              <a:rPr lang="ru-RU" sz="3600" b="1" dirty="0"/>
              <a:t>Желающие</a:t>
            </a:r>
            <a:r>
              <a:rPr lang="ru-RU" sz="3600" dirty="0"/>
              <a:t> могут приготовить доклад или опыт о проявлении</a:t>
            </a:r>
          </a:p>
          <a:p>
            <a:pPr>
              <a:lnSpc>
                <a:spcPct val="90000"/>
              </a:lnSpc>
              <a:buNone/>
            </a:pPr>
            <a:r>
              <a:rPr lang="ru-RU" sz="3600" dirty="0"/>
              <a:t> атмосферного давления.</a:t>
            </a:r>
            <a:br>
              <a:rPr lang="ru-RU" sz="3600" dirty="0"/>
            </a:br>
            <a:r>
              <a:rPr lang="ru-RU" sz="3600" dirty="0"/>
              <a:t> Занимательные опыты можно найти в книгах </a:t>
            </a:r>
            <a:br>
              <a:rPr lang="ru-RU" sz="3600" dirty="0"/>
            </a:br>
            <a:r>
              <a:rPr lang="ru-RU" sz="3600" dirty="0">
                <a:solidFill>
                  <a:srgbClr val="CC0000"/>
                </a:solidFill>
              </a:rPr>
              <a:t>«Занимательная физика»</a:t>
            </a:r>
            <a:r>
              <a:rPr lang="ru-RU" sz="3600" dirty="0"/>
              <a:t> Перельмана или </a:t>
            </a:r>
          </a:p>
          <a:p>
            <a:pPr>
              <a:lnSpc>
                <a:spcPct val="90000"/>
              </a:lnSpc>
              <a:buNone/>
            </a:pPr>
            <a:r>
              <a:rPr lang="ru-RU" sz="3600"/>
              <a:t>в интернете.</a:t>
            </a:r>
            <a:endParaRPr lang="ru-RU" sz="3600" dirty="0"/>
          </a:p>
          <a:p>
            <a:endParaRPr lang="ru-RU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3E8102-2E06-5C50-DDA6-9CD52F82FB01}"/>
              </a:ext>
            </a:extLst>
          </p:cNvPr>
          <p:cNvSpPr txBox="1"/>
          <p:nvPr/>
        </p:nvSpPr>
        <p:spPr>
          <a:xfrm>
            <a:off x="4663440" y="937260"/>
            <a:ext cx="5945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Домашнее задание</a:t>
            </a:r>
          </a:p>
        </p:txBody>
      </p:sp>
      <p:sp>
        <p:nvSpPr>
          <p:cNvPr id="2" name="Text 5">
            <a:extLst>
              <a:ext uri="{FF2B5EF4-FFF2-40B4-BE49-F238E27FC236}">
                <a16:creationId xmlns:a16="http://schemas.microsoft.com/office/drawing/2014/main" id="{BD1AE2D8-AF00-3749-EDB3-4FAB61A1AF54}"/>
              </a:ext>
            </a:extLst>
          </p:cNvPr>
          <p:cNvSpPr/>
          <p:nvPr/>
        </p:nvSpPr>
        <p:spPr>
          <a:xfrm>
            <a:off x="1591360" y="7209355"/>
            <a:ext cx="342138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Салават Ибрагимов</a:t>
            </a:r>
            <a:endParaRPr lang="en-US" sz="2187" dirty="0"/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258CDB03-92FF-71A9-EA6B-DF936E7CDBBB}"/>
              </a:ext>
            </a:extLst>
          </p:cNvPr>
          <p:cNvSpPr/>
          <p:nvPr/>
        </p:nvSpPr>
        <p:spPr>
          <a:xfrm>
            <a:off x="912221" y="7206615"/>
            <a:ext cx="355402" cy="355402"/>
          </a:xfrm>
          <a:prstGeom prst="roundRect">
            <a:avLst>
              <a:gd name="adj" fmla="val 46824"/>
            </a:avLst>
          </a:prstGeom>
          <a:solidFill>
            <a:srgbClr val="61281B"/>
          </a:solidFill>
          <a:ln w="7620">
            <a:solidFill>
              <a:srgbClr val="FFFFFF"/>
            </a:solidFill>
            <a:prstDash val="solid"/>
          </a:ln>
        </p:spPr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A5D7FD-1C7D-BFFB-D5AC-70A17F4C7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5374" y="3594382"/>
            <a:ext cx="4543778" cy="45437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D0D27D-21F4-BBF1-8039-1FF96D9FE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4102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7DCB5D-52D5-E9CF-BC1E-2FE47BC09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12" y="1151467"/>
            <a:ext cx="3956755" cy="39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9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34028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Влияние атмосферы на жизнь на Земле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3173373"/>
            <a:ext cx="10554414" cy="3715941"/>
          </a:xfrm>
          <a:prstGeom prst="roundRect">
            <a:avLst>
              <a:gd name="adj" fmla="val 2691"/>
            </a:avLst>
          </a:prstGeom>
          <a:noFill/>
          <a:ln w="13811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051804" y="3187184"/>
            <a:ext cx="10526792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273975" y="3328035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Поддержка живых организмов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41181" y="3328035"/>
            <a:ext cx="48152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Атмосфера обеспечивает кислород и углекислый газ для жизни на планете.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2051804" y="4179689"/>
            <a:ext cx="10526792" cy="134790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2273975" y="4320540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Погодные условия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541181" y="4320540"/>
            <a:ext cx="48152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Атмосфера создает разнообразные погодные условия, которые оказывают влияние на экосистемы и жизнь людей.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2051804" y="5527596"/>
            <a:ext cx="10526792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2273975" y="5668447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Охрана окружающей среды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541181" y="5668447"/>
            <a:ext cx="48152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Атмосфера участвует в процессах очистки атмосферы и содействует удержанию тепла на Земле.</a:t>
            </a:r>
            <a:endParaRPr lang="en-US" sz="1750" dirty="0"/>
          </a:p>
        </p:txBody>
      </p:sp>
      <p:pic>
        <p:nvPicPr>
          <p:cNvPr id="15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3" y="2002988"/>
            <a:ext cx="67208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374" dirty="0"/>
          </a:p>
        </p:txBody>
      </p:sp>
      <p:pic>
        <p:nvPicPr>
          <p:cNvPr id="14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B8D378-8972-E8B8-E67E-A26FBCB89B71}"/>
              </a:ext>
            </a:extLst>
          </p:cNvPr>
          <p:cNvSpPr txBox="1"/>
          <p:nvPr/>
        </p:nvSpPr>
        <p:spPr>
          <a:xfrm>
            <a:off x="137160" y="447176"/>
            <a:ext cx="14036040" cy="719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algn="l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Запишите формулу для расчета давления твердых тел. </a:t>
            </a:r>
            <a:r>
              <a:rPr lang="en-US" sz="3200" dirty="0">
                <a:solidFill>
                  <a:srgbClr val="FF0000"/>
                </a:solidFill>
                <a:latin typeface="Corben"/>
                <a:cs typeface="Times New Roman" pitchFamily="18" charset="0"/>
              </a:rPr>
              <a:t>p=F/S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l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Запишите от каких величин зависит давление твердых тел.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>
                <a:cs typeface="Arial" pitchFamily="34" charset="0"/>
              </a:rPr>
              <a:t>  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3200" dirty="0">
                <a:solidFill>
                  <a:srgbClr val="FF0000"/>
                </a:solidFill>
                <a:latin typeface="Corben"/>
                <a:cs typeface="Times New Roman" pitchFamily="18" charset="0"/>
              </a:rPr>
              <a:t>F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силы давления и </a:t>
            </a:r>
            <a:r>
              <a:rPr lang="en-US" sz="3200" dirty="0">
                <a:solidFill>
                  <a:srgbClr val="FF0000"/>
                </a:solidFill>
                <a:latin typeface="Corben"/>
                <a:cs typeface="Times New Roman" pitchFamily="18" charset="0"/>
              </a:rPr>
              <a:t>S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площади опоры.</a:t>
            </a:r>
          </a:p>
          <a:p>
            <a:pPr marL="533400" indent="-533400" algn="l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Запишите единицы измерения  следующих физических величин: Силы –</a:t>
            </a:r>
            <a:r>
              <a:rPr lang="ru-RU" sz="3200" dirty="0"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rben"/>
                <a:cs typeface="Times New Roman" pitchFamily="18" charset="0"/>
              </a:rPr>
              <a:t>H</a:t>
            </a:r>
            <a:r>
              <a:rPr lang="ru-RU" sz="3200" dirty="0">
                <a:latin typeface="Corben"/>
                <a:cs typeface="Times New Roman" pitchFamily="18" charset="0"/>
              </a:rPr>
              <a:t>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Площади опоры –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dirty="0">
                <a:solidFill>
                  <a:srgbClr val="FF0000"/>
                </a:solidFill>
                <a:latin typeface="Corben"/>
                <a:cs typeface="Times New Roman" pitchFamily="18" charset="0"/>
              </a:rPr>
              <a:t>²</a:t>
            </a:r>
            <a:r>
              <a:rPr lang="ru-RU" sz="3200" dirty="0">
                <a:solidFill>
                  <a:srgbClr val="FF0000"/>
                </a:solidFill>
                <a:latin typeface="Corben"/>
                <a:cs typeface="Times New Roman" pitchFamily="18" charset="0"/>
              </a:rPr>
              <a:t>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Давления –</a:t>
            </a:r>
            <a:r>
              <a:rPr lang="ru-RU" sz="3200" dirty="0"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</a:p>
          <a:p>
            <a:pPr marL="533400" indent="-533400" algn="l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 Вставьте пропущенные слова в формулировке закона Паскаля:</a:t>
            </a:r>
          </a:p>
          <a:p>
            <a:pPr marL="533400" indent="-533400" algn="l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Давление производимое на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жидкость</a:t>
            </a:r>
            <a:r>
              <a:rPr lang="ru-RU" sz="3200" dirty="0">
                <a:cs typeface="Arial" pitchFamily="34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200" dirty="0"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</a:t>
            </a:r>
            <a:r>
              <a:rPr lang="ru-RU" sz="3200" dirty="0">
                <a:cs typeface="Arial" pitchFamily="34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передается в любую точку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изменений</a:t>
            </a:r>
            <a:r>
              <a:rPr lang="ru-RU" sz="32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 всех направлениях.</a:t>
            </a:r>
          </a:p>
          <a:p>
            <a:pPr marL="533400" indent="-533400" algn="l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5. Вставьте пропущенные слова: Внутри жидкости существует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r>
              <a:rPr lang="ru-RU" sz="3200" dirty="0">
                <a:cs typeface="Arial" pitchFamily="34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на одном и том же уровне оно</a:t>
            </a:r>
            <a:r>
              <a:rPr lang="ru-RU" sz="3200" dirty="0"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одинаково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 всем направлениям. С глубиной давление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увеличивается. </a:t>
            </a:r>
            <a:endParaRPr lang="en-US" sz="3200" dirty="0">
              <a:solidFill>
                <a:srgbClr val="FF0000"/>
              </a:solidFill>
              <a:latin typeface="Corbe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Критерий оценки: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Если вы выполнили 5 заданий без ошибок, то ставим оценку «5». Если вы выполнили 4 задания без ошибок, то ставим оценку «4».Если вы выполнили 3 задания без ошибок, то ставим оценку «3».Если вы выполнили менее 3 заданий, то ничего не ставим.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5">
            <a:extLst>
              <a:ext uri="{FF2B5EF4-FFF2-40B4-BE49-F238E27FC236}">
                <a16:creationId xmlns:a16="http://schemas.microsoft.com/office/drawing/2014/main" id="{272A04DF-F181-55E0-5C0F-1418DEB5E5E3}"/>
              </a:ext>
            </a:extLst>
          </p:cNvPr>
          <p:cNvSpPr/>
          <p:nvPr/>
        </p:nvSpPr>
        <p:spPr>
          <a:xfrm>
            <a:off x="1512338" y="7589520"/>
            <a:ext cx="342138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Салават Ибрагимов</a:t>
            </a:r>
            <a:endParaRPr lang="en-US" sz="2187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51BDAA7D-A3D8-A2AD-BD6D-C31C0F4EEA61}"/>
              </a:ext>
            </a:extLst>
          </p:cNvPr>
          <p:cNvSpPr/>
          <p:nvPr/>
        </p:nvSpPr>
        <p:spPr>
          <a:xfrm>
            <a:off x="877437" y="7644083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61281B"/>
          </a:solidFill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2" y="2394466"/>
            <a:ext cx="11284603" cy="14757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just">
              <a:lnSpc>
                <a:spcPts val="5468"/>
              </a:lnSpc>
            </a:pPr>
            <a:endParaRPr lang="ru-RU" sz="5220" kern="100" dirty="0">
              <a:solidFill>
                <a:srgbClr val="000000"/>
              </a:solidFill>
              <a:effectLst/>
              <a:latin typeface="Corben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76E06F-9A88-30CB-3EA3-13442049052A}"/>
              </a:ext>
            </a:extLst>
          </p:cNvPr>
          <p:cNvSpPr txBox="1"/>
          <p:nvPr/>
        </p:nvSpPr>
        <p:spPr>
          <a:xfrm>
            <a:off x="354330" y="2979359"/>
            <a:ext cx="10092690" cy="2632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20" kern="100" dirty="0">
                <a:latin typeface="Corben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5220" kern="100" dirty="0">
                <a:effectLst/>
                <a:latin typeface="Corben"/>
                <a:ea typeface="Calibri" panose="020F0502020204030204" pitchFamily="34" charset="0"/>
                <a:cs typeface="Times New Roman" panose="02020603050405020304" pitchFamily="18" charset="0"/>
              </a:rPr>
              <a:t>асса воздуха объемом 1 </a:t>
            </a:r>
            <a:r>
              <a:rPr lang="ru-RU" sz="5220" kern="100" dirty="0" err="1">
                <a:effectLst/>
                <a:latin typeface="Corben"/>
                <a:ea typeface="Calibri" panose="020F0502020204030204" pitchFamily="34" charset="0"/>
                <a:cs typeface="Times New Roman" panose="02020603050405020304" pitchFamily="18" charset="0"/>
              </a:rPr>
              <a:t>куб.м</a:t>
            </a:r>
            <a:r>
              <a:rPr lang="ru-RU" sz="5220" kern="100" dirty="0">
                <a:effectLst/>
                <a:latin typeface="Corben"/>
                <a:ea typeface="Calibri" panose="020F0502020204030204" pitchFamily="34" charset="0"/>
                <a:cs typeface="Times New Roman" panose="02020603050405020304" pitchFamily="18" charset="0"/>
              </a:rPr>
              <a:t>. при температуре 0 гр. по Цельсию имеет массу 1,3 кг.</a:t>
            </a:r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D1BBF446-059A-D482-F7CF-C682CE566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4630400" cy="2617470"/>
          </a:xfrm>
          <a:prstGeom prst="rect">
            <a:avLst/>
          </a:prstGeom>
        </p:spPr>
      </p:pic>
      <p:sp>
        <p:nvSpPr>
          <p:cNvPr id="3" name="Text 5">
            <a:extLst>
              <a:ext uri="{FF2B5EF4-FFF2-40B4-BE49-F238E27FC236}">
                <a16:creationId xmlns:a16="http://schemas.microsoft.com/office/drawing/2014/main" id="{AF20E4C0-5401-392C-D6E1-0D5C3073DBD5}"/>
              </a:ext>
            </a:extLst>
          </p:cNvPr>
          <p:cNvSpPr/>
          <p:nvPr/>
        </p:nvSpPr>
        <p:spPr>
          <a:xfrm>
            <a:off x="1512338" y="7200662"/>
            <a:ext cx="342138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Салават Ибрагимов</a:t>
            </a:r>
            <a:endParaRPr lang="en-US" sz="2187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DCC4F73B-628F-A072-787C-5F22334EC921}"/>
              </a:ext>
            </a:extLst>
          </p:cNvPr>
          <p:cNvSpPr/>
          <p:nvPr/>
        </p:nvSpPr>
        <p:spPr>
          <a:xfrm>
            <a:off x="833199" y="7200662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61281B"/>
          </a:solidFill>
          <a:ln w="7620">
            <a:solidFill>
              <a:srgbClr val="FFFFFF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260311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8307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493526" y="4473773"/>
            <a:ext cx="91440" cy="4024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69"/>
              </a:lnSpc>
              <a:buNone/>
            </a:pPr>
            <a:endParaRPr lang="en-US" sz="2535" dirty="0"/>
          </a:p>
        </p:txBody>
      </p:sp>
      <p:sp>
        <p:nvSpPr>
          <p:cNvPr id="14" name="Text 10"/>
          <p:cNvSpPr/>
          <p:nvPr/>
        </p:nvSpPr>
        <p:spPr>
          <a:xfrm>
            <a:off x="2455426" y="6268283"/>
            <a:ext cx="167640" cy="4024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69"/>
              </a:lnSpc>
              <a:buNone/>
            </a:pPr>
            <a:endParaRPr lang="en-US" sz="2535" dirty="0"/>
          </a:p>
        </p:txBody>
      </p:sp>
      <p:pic>
        <p:nvPicPr>
          <p:cNvPr id="17" name="Image 2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0D2B09-6DC6-E01D-070B-9B006F027C59}"/>
              </a:ext>
            </a:extLst>
          </p:cNvPr>
          <p:cNvSpPr txBox="1"/>
          <p:nvPr/>
        </p:nvSpPr>
        <p:spPr>
          <a:xfrm>
            <a:off x="274320" y="3081694"/>
            <a:ext cx="11328871" cy="169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220" b="1" i="0" dirty="0">
                <a:effectLst/>
                <a:latin typeface="Circe"/>
              </a:rPr>
              <a:t>Атмосфера</a:t>
            </a:r>
            <a:r>
              <a:rPr lang="ru-RU" sz="5220" b="0" i="0" dirty="0">
                <a:effectLst/>
                <a:latin typeface="Circe"/>
              </a:rPr>
              <a:t> — это газовая (воздушная) </a:t>
            </a:r>
          </a:p>
          <a:p>
            <a:r>
              <a:rPr lang="ru-RU" sz="5220" b="0" i="0" dirty="0">
                <a:effectLst/>
                <a:latin typeface="Circe"/>
              </a:rPr>
              <a:t>оболочка Земли. </a:t>
            </a:r>
            <a:endParaRPr lang="ru-RU" sz="5220" dirty="0"/>
          </a:p>
        </p:txBody>
      </p:sp>
      <p:sp>
        <p:nvSpPr>
          <p:cNvPr id="2" name="Text 5">
            <a:extLst>
              <a:ext uri="{FF2B5EF4-FFF2-40B4-BE49-F238E27FC236}">
                <a16:creationId xmlns:a16="http://schemas.microsoft.com/office/drawing/2014/main" id="{75944801-F1BC-DCA5-AA9A-C224DF7F97C6}"/>
              </a:ext>
            </a:extLst>
          </p:cNvPr>
          <p:cNvSpPr/>
          <p:nvPr/>
        </p:nvSpPr>
        <p:spPr>
          <a:xfrm>
            <a:off x="1602649" y="7200662"/>
            <a:ext cx="342138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Салават Ибрагимов</a:t>
            </a:r>
            <a:endParaRPr lang="en-US" sz="2187" dirty="0"/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5F63E8E1-07A4-9C40-1877-E8E2B5F3B097}"/>
              </a:ext>
            </a:extLst>
          </p:cNvPr>
          <p:cNvSpPr/>
          <p:nvPr/>
        </p:nvSpPr>
        <p:spPr>
          <a:xfrm>
            <a:off x="833199" y="7200662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61281B"/>
          </a:solidFill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991E326D-D467-4315-82B7-D094EBF45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6830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2A46AC-57FE-9C28-39E2-B78124DA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47" y="2683073"/>
            <a:ext cx="6961608" cy="52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0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323624"/>
            <a:ext cx="710946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3490079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907971" y="5528548"/>
            <a:ext cx="205740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СИ</a:t>
            </a:r>
            <a:endParaRPr lang="en-US" sz="1152" dirty="0"/>
          </a:p>
        </p:txBody>
      </p:sp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7CBF2B-D25B-5EC8-3F95-EC18B8B7B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0020" y="-91440"/>
            <a:ext cx="8470820" cy="8229600"/>
          </a:xfrm>
          <a:prstGeom prst="rect">
            <a:avLst/>
          </a:prstGeom>
        </p:spPr>
      </p:pic>
      <p:sp>
        <p:nvSpPr>
          <p:cNvPr id="7" name="Text 5">
            <a:extLst>
              <a:ext uri="{FF2B5EF4-FFF2-40B4-BE49-F238E27FC236}">
                <a16:creationId xmlns:a16="http://schemas.microsoft.com/office/drawing/2014/main" id="{CC168BBD-6107-1555-6CDB-6AF917C97DC0}"/>
              </a:ext>
            </a:extLst>
          </p:cNvPr>
          <p:cNvSpPr/>
          <p:nvPr/>
        </p:nvSpPr>
        <p:spPr>
          <a:xfrm>
            <a:off x="1410738" y="7472386"/>
            <a:ext cx="342138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Салават Ибрагимов</a:t>
            </a:r>
            <a:endParaRPr lang="en-US" sz="2187" dirty="0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BD4B0ED8-BD50-9B4A-2D51-FAAF92D5C59E}"/>
              </a:ext>
            </a:extLst>
          </p:cNvPr>
          <p:cNvSpPr/>
          <p:nvPr/>
        </p:nvSpPr>
        <p:spPr>
          <a:xfrm>
            <a:off x="797625" y="7411819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61281B"/>
          </a:solidFill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63522" y="562808"/>
            <a:ext cx="13152478" cy="59065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Воздух-невидимка, (руки вверху вправо-влево)</a:t>
            </a:r>
            <a:b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Выходи гулять! («зовут»)</a:t>
            </a:r>
            <a:b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Воздух-невидимка, (руки вверху вправо-влево)</a:t>
            </a:r>
            <a:b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тебя поймать? (Хлопки руками в разных местах)</a:t>
            </a:r>
            <a:b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Если быстро-быстро в поле убегу, (бег на месте)</a:t>
            </a:r>
            <a:b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Чистого-пречистого воздуха найду! (Потираем руки)</a:t>
            </a:r>
            <a:b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Если вместе с дедушкой по лесу пойду, (шаги на месте)</a:t>
            </a:r>
            <a:b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Самого полезного воздуха найду! (Руки накрест к плечам)</a:t>
            </a:r>
            <a:b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Если вместе с папой в горы я пойду, (тянемся вверх на носочках)</a:t>
            </a:r>
            <a:b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Самого кристального воздуха найду! («фонарики»)</a:t>
            </a:r>
            <a:endParaRPr lang="en-US" sz="3600" dirty="0">
              <a:latin typeface="Corben"/>
            </a:endParaRPr>
          </a:p>
        </p:txBody>
      </p:sp>
      <p:pic>
        <p:nvPicPr>
          <p:cNvPr id="1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2" name="Text 5">
            <a:extLst>
              <a:ext uri="{FF2B5EF4-FFF2-40B4-BE49-F238E27FC236}">
                <a16:creationId xmlns:a16="http://schemas.microsoft.com/office/drawing/2014/main" id="{2790D4EF-38D0-4BFD-532E-663A586CBEBF}"/>
              </a:ext>
            </a:extLst>
          </p:cNvPr>
          <p:cNvSpPr/>
          <p:nvPr/>
        </p:nvSpPr>
        <p:spPr>
          <a:xfrm>
            <a:off x="1512338" y="7198066"/>
            <a:ext cx="342138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Салават Ибрагимов</a:t>
            </a:r>
            <a:endParaRPr lang="en-US" sz="2187" dirty="0"/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52B5C78D-2FE8-4ADC-E6FC-9BFE9920EF39}"/>
              </a:ext>
            </a:extLst>
          </p:cNvPr>
          <p:cNvSpPr/>
          <p:nvPr/>
        </p:nvSpPr>
        <p:spPr>
          <a:xfrm>
            <a:off x="833199" y="7163378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61281B"/>
          </a:solidFill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pic>
        <p:nvPicPr>
          <p:cNvPr id="18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4151D3-A16B-DBE7-B6C6-FB2C1EFD2646}"/>
              </a:ext>
            </a:extLst>
          </p:cNvPr>
          <p:cNvSpPr txBox="1"/>
          <p:nvPr/>
        </p:nvSpPr>
        <p:spPr>
          <a:xfrm>
            <a:off x="3657600" y="664666"/>
            <a:ext cx="15815839" cy="6522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1.Возьмите стеклянную трубку, опустите её в сосуд с водой.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Закройте верхний конец трубки пальцем и  выньте её из воды.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в трубке осталась вода?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2.Возьмите медицинский шприц с поршнем и опустите его в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сосуд с водой. Начтите вытягивать поршень. Почему вода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поднимается вслед за поршнем?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3.Возьмите пробирку, наполните её водой. Закройте пальцем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отверстие. Переверните пробирку запаянным концом вверх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опустите её в сосуд с водой. Откройте отверстие пробирки под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водой. Объясните наблюдаемое явление. </a:t>
            </a:r>
            <a:endParaRPr lang="ru-RU" sz="3000" dirty="0"/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E8A8AA76-45B4-85C4-D32A-13CBAC0D107B}"/>
              </a:ext>
            </a:extLst>
          </p:cNvPr>
          <p:cNvSpPr/>
          <p:nvPr/>
        </p:nvSpPr>
        <p:spPr>
          <a:xfrm>
            <a:off x="1512338" y="7319296"/>
            <a:ext cx="342138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Салават Ибрагимов</a:t>
            </a:r>
            <a:endParaRPr lang="en-US" sz="2187"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A726888A-C108-0D85-E6EB-831D94F42F3F}"/>
              </a:ext>
            </a:extLst>
          </p:cNvPr>
          <p:cNvSpPr/>
          <p:nvPr/>
        </p:nvSpPr>
        <p:spPr>
          <a:xfrm>
            <a:off x="1010900" y="7352752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61281B"/>
          </a:solidFill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92532D3-28BC-6F6F-F87E-00767FE06CAF}"/>
              </a:ext>
            </a:extLst>
          </p:cNvPr>
          <p:cNvSpPr/>
          <p:nvPr/>
        </p:nvSpPr>
        <p:spPr>
          <a:xfrm>
            <a:off x="0" y="0"/>
            <a:ext cx="14721840" cy="9250326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Критерий оценки: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Если вы выполнили  задание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ошибок, то ставим оценку «5».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выполнили задание не совсем удачно,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ставим оценку «4».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выполнили задание, но  не сделали объяснить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наблюдаемое явление,  то ставим оценку «3».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 не выполнили экспериментальную задачу,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ничего не ставим.</a:t>
            </a:r>
          </a:p>
          <a:p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4CBA428A-F464-CB52-ACDB-15C05AE38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4" name="Text 5">
            <a:extLst>
              <a:ext uri="{FF2B5EF4-FFF2-40B4-BE49-F238E27FC236}">
                <a16:creationId xmlns:a16="http://schemas.microsoft.com/office/drawing/2014/main" id="{CCE389C5-4277-4353-3321-71AB95E9A9F3}"/>
              </a:ext>
            </a:extLst>
          </p:cNvPr>
          <p:cNvSpPr/>
          <p:nvPr/>
        </p:nvSpPr>
        <p:spPr>
          <a:xfrm>
            <a:off x="1512338" y="7594826"/>
            <a:ext cx="342138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Салават Ибрагимов</a:t>
            </a:r>
            <a:endParaRPr lang="en-US" sz="2187" dirty="0"/>
          </a:p>
        </p:txBody>
      </p:sp>
    </p:spTree>
    <p:extLst>
      <p:ext uri="{BB962C8B-B14F-4D97-AF65-F5344CB8AC3E}">
        <p14:creationId xmlns:p14="http://schemas.microsoft.com/office/powerpoint/2010/main" val="2456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600</Words>
  <Application>Microsoft Office PowerPoint</Application>
  <PresentationFormat>Произвольный</PresentationFormat>
  <Paragraphs>65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Circe</vt:lpstr>
      <vt:lpstr>Corben</vt:lpstr>
      <vt:lpstr>Nobile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Evgenii</cp:lastModifiedBy>
  <cp:revision>9</cp:revision>
  <dcterms:created xsi:type="dcterms:W3CDTF">2024-01-28T12:36:08Z</dcterms:created>
  <dcterms:modified xsi:type="dcterms:W3CDTF">2024-02-07T06:05:00Z</dcterms:modified>
</cp:coreProperties>
</file>