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3" r:id="rId4"/>
    <p:sldId id="258" r:id="rId5"/>
    <p:sldId id="268" r:id="rId6"/>
    <p:sldId id="257" r:id="rId7"/>
    <p:sldId id="264" r:id="rId8"/>
    <p:sldId id="265" r:id="rId9"/>
    <p:sldId id="271" r:id="rId10"/>
    <p:sldId id="266" r:id="rId11"/>
    <p:sldId id="270" r:id="rId12"/>
    <p:sldId id="269" r:id="rId13"/>
    <p:sldId id="260" r:id="rId14"/>
    <p:sldId id="25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60;&#1080;&#1083;&#1100;&#1084;1.wmv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92;&#1080;&#1083;&#1100;&#1084;%202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" y="880546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56" y="44624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СИЛА ПОЗИТИВНОГО МЫШЛЕНИЯ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874" y="5373216"/>
            <a:ext cx="2923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Учитель биологии и химии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ШТРО ЛЮБОВЬ ИВАНОВНА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УЧХОЗСКАЯ СОШ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ПЕРЕКРЕСТНАЯ НАМЕТКА ИДЕЙ </a:t>
            </a:r>
            <a:endParaRPr lang="ru-RU" sz="2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200" b="1" dirty="0" smtClean="0"/>
              <a:t>-Раздражителем </a:t>
            </a:r>
            <a:r>
              <a:rPr lang="ru-RU" sz="2200" b="1" dirty="0"/>
              <a:t>может быть идея, проблемное утверждение, </a:t>
            </a:r>
            <a:endParaRPr lang="ru-RU" sz="2200" b="1" dirty="0" smtClean="0"/>
          </a:p>
          <a:p>
            <a:r>
              <a:rPr lang="ru-RU" sz="2200" b="1" dirty="0" smtClean="0"/>
              <a:t>объект </a:t>
            </a:r>
            <a:r>
              <a:rPr lang="ru-RU" sz="2200" b="1" dirty="0"/>
              <a:t>или же сложный термин в биологии. 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-</a:t>
            </a:r>
            <a:r>
              <a:rPr lang="ru-RU" sz="2200" b="1" dirty="0"/>
              <a:t>данный прием помогает собрать большое количество идей </a:t>
            </a:r>
            <a:endParaRPr lang="ru-RU" sz="2200" b="1" dirty="0" smtClean="0"/>
          </a:p>
          <a:p>
            <a:r>
              <a:rPr lang="ru-RU" sz="2200" b="1" dirty="0" smtClean="0"/>
              <a:t>за </a:t>
            </a:r>
            <a:r>
              <a:rPr lang="ru-RU" sz="2200" b="1" dirty="0"/>
              <a:t>короткий срок, так как ученики работают одновременно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-</a:t>
            </a:r>
            <a:r>
              <a:rPr lang="ru-RU" sz="2200" b="1" dirty="0"/>
              <a:t>может быть использован  при изучении различных точек </a:t>
            </a:r>
            <a:r>
              <a:rPr lang="ru-RU" sz="2200" b="1" dirty="0" smtClean="0"/>
              <a:t>зрения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на одну и ту же проблему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-</a:t>
            </a:r>
            <a:r>
              <a:rPr lang="ru-RU" sz="2200" b="1" dirty="0"/>
              <a:t>позволяет создать безопасную, позитивную среду </a:t>
            </a:r>
            <a:endParaRPr lang="ru-RU" sz="2200" b="1" dirty="0" smtClean="0"/>
          </a:p>
          <a:p>
            <a:r>
              <a:rPr lang="ru-RU" sz="2200" b="1" dirty="0" smtClean="0"/>
              <a:t>для </a:t>
            </a:r>
            <a:r>
              <a:rPr lang="ru-RU" sz="2200" b="1" dirty="0"/>
              <a:t>обмена самыми неожиданными идеями.</a:t>
            </a:r>
          </a:p>
          <a:p>
            <a:endParaRPr lang="ru-RU" sz="2200" b="1" dirty="0" smtClean="0"/>
          </a:p>
          <a:p>
            <a:endParaRPr lang="ru-RU" sz="2200" b="1" dirty="0" smtClean="0"/>
          </a:p>
          <a:p>
            <a:r>
              <a:rPr lang="ru-RU" sz="2200" b="1" dirty="0" smtClean="0"/>
              <a:t>-</a:t>
            </a:r>
            <a:r>
              <a:rPr lang="ru-RU" sz="2200" b="1" dirty="0"/>
              <a:t>является приемом для развития воображения, </a:t>
            </a:r>
            <a:endParaRPr lang="ru-RU" sz="2200" b="1" dirty="0" smtClean="0"/>
          </a:p>
          <a:p>
            <a:r>
              <a:rPr lang="ru-RU" sz="2200" b="1" dirty="0" smtClean="0"/>
              <a:t>дивергентного </a:t>
            </a:r>
            <a:r>
              <a:rPr lang="ru-RU" sz="2200" b="1" dirty="0"/>
              <a:t>мышления, расширения мыслительного пространства.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349812" cy="11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557724" cy="15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s\Desktop\все\фото\коллектив\деятельность\WVGW3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ras\Desktop\WBRM8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573358" cy="29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eras\Desktop\UQQG0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357">
            <a:off x="5160257" y="1275081"/>
            <a:ext cx="3108772" cy="37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3685" y="188640"/>
            <a:ext cx="625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нахождении идей 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440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67" y="188640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психологи указывают 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конкретных способов </a:t>
            </a:r>
            <a:r>
              <a:rPr lang="ru-RU" b="1" dirty="0"/>
              <a:t>быть счастливыми:</a:t>
            </a:r>
          </a:p>
          <a:p>
            <a:pPr lvl="0"/>
            <a:endParaRPr lang="ru-RU" b="1" dirty="0" smtClean="0"/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1 Любите </a:t>
            </a:r>
            <a:r>
              <a:rPr lang="ru-RU" sz="2000" b="1" dirty="0">
                <a:solidFill>
                  <a:srgbClr val="002060"/>
                </a:solidFill>
              </a:rPr>
              <a:t>своих близких, говорите добрые слова.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400" b="1" dirty="0" smtClean="0">
                <a:solidFill>
                  <a:srgbClr val="00B0F0"/>
                </a:solidFill>
              </a:rPr>
              <a:t>2 Уделяйте </a:t>
            </a:r>
            <a:r>
              <a:rPr lang="ru-RU" sz="2400" b="1" dirty="0">
                <a:solidFill>
                  <a:srgbClr val="00B0F0"/>
                </a:solidFill>
              </a:rPr>
              <a:t>много сил любимому делу.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Помогайте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другим людям.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Будьте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физически активными.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5  Вносите </a:t>
            </a:r>
            <a:r>
              <a:rPr lang="ru-RU" sz="2000" b="1" dirty="0">
                <a:solidFill>
                  <a:srgbClr val="0070C0"/>
                </a:solidFill>
              </a:rPr>
              <a:t>в свою жизнь элементы новизны.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>
                <a:solidFill>
                  <a:srgbClr val="00B0F0"/>
                </a:solidFill>
              </a:rPr>
              <a:t>                                                 6 Старайтесь быть </a:t>
            </a:r>
            <a:r>
              <a:rPr lang="ru-RU" sz="2000" b="1" dirty="0">
                <a:solidFill>
                  <a:srgbClr val="00B0F0"/>
                </a:solidFill>
              </a:rPr>
              <a:t>счастливыми.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B0F0"/>
                </a:solidFill>
              </a:rPr>
              <a:t>                                              ( </a:t>
            </a:r>
            <a:r>
              <a:rPr lang="ru-RU" b="1" dirty="0" smtClean="0">
                <a:solidFill>
                  <a:srgbClr val="00B0F0"/>
                </a:solidFill>
              </a:rPr>
              <a:t>Лечиться </a:t>
            </a:r>
            <a:r>
              <a:rPr lang="ru-RU" b="1" dirty="0">
                <a:solidFill>
                  <a:srgbClr val="00B0F0"/>
                </a:solidFill>
              </a:rPr>
              <a:t>надо у здорового, учиться у счастливого</a:t>
            </a:r>
            <a:r>
              <a:rPr lang="ru-RU" b="1" dirty="0" smtClean="0">
                <a:solidFill>
                  <a:srgbClr val="00B0F0"/>
                </a:solidFill>
              </a:rPr>
              <a:t>)</a:t>
            </a:r>
          </a:p>
          <a:p>
            <a:pPr lvl="0"/>
            <a:endParaRPr lang="ru-RU" b="1" dirty="0">
              <a:solidFill>
                <a:srgbClr val="00B0F0"/>
              </a:solidFill>
            </a:endParaRPr>
          </a:p>
          <a:p>
            <a:pPr lvl="0"/>
            <a:endParaRPr lang="ru-RU" b="1" dirty="0">
              <a:solidFill>
                <a:srgbClr val="00B0F0"/>
              </a:solidFill>
            </a:endParaRPr>
          </a:p>
          <a:p>
            <a:pPr lvl="0"/>
            <a:endParaRPr lang="ru-RU" sz="2000" b="1" dirty="0" smtClean="0">
              <a:solidFill>
                <a:srgbClr val="00B0F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                         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7 Не </a:t>
            </a:r>
            <a:r>
              <a:rPr lang="ru-RU" sz="2000" b="1" dirty="0">
                <a:solidFill>
                  <a:srgbClr val="002060"/>
                </a:solidFill>
              </a:rPr>
              <a:t>впадайте в отчаяние,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если </a:t>
            </a:r>
            <a:r>
              <a:rPr lang="ru-RU" sz="2000" b="1" dirty="0">
                <a:solidFill>
                  <a:srgbClr val="002060"/>
                </a:solidFill>
              </a:rPr>
              <a:t>чувствуете себя </a:t>
            </a:r>
            <a:r>
              <a:rPr lang="ru-RU" sz="2000" b="1" dirty="0" smtClean="0">
                <a:solidFill>
                  <a:srgbClr val="002060"/>
                </a:solidFill>
              </a:rPr>
              <a:t> несчастным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Счастья – окружайте себя красотой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вещами, людьми, природой.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geras\Desktop\все\фото\класс 3\8 класс\74261d3b-53e3-46ed-87ff-5321ef6b7b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536169" cy="19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ras\Desktop\IMG_2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3" y="2943240"/>
            <a:ext cx="3012461" cy="23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ras\Desktop\все\фото\класс 3\8 класс\IMG_47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952328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syfiles.ru/wp-content/uploads/d/b/9/db93f4a638b62c971bff4783d0b30ad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uments.infourok.ru/623933bc-8ea9-484d-858b-e7c431c7aeaf/0/image0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084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75" y="4581128"/>
            <a:ext cx="3751024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Будь здоров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sy-files.ru/wp-content/uploads/6/d/b/6dbb4d944510be413d9cd8bd83c4ccf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65" y="3356992"/>
            <a:ext cx="538743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olnisko.caduk.ru/images/dosh_g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5494564" cy="36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1663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Неси позитивные мысли</a:t>
            </a: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4" y="1853446"/>
            <a:ext cx="2370984" cy="14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3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nteresnoje.ru/wp-content/uploads/2017/10/maxresdefault-16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0688"/>
            <a:ext cx="888092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32452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uments.infourok.ru/623933bc-8ea9-484d-858b-e7c431c7aeaf/0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" y="44624"/>
            <a:ext cx="891991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74" y="188640"/>
            <a:ext cx="8864799" cy="704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Отличительные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особенности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образовательных технологий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назидательности и авторитарности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*Элементы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индивидуализации обучения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*Наличие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мотивации на здоровый образ жизни учителя и учеников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*Интерес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 учебе, желание идти на занятия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*Наличие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физкультминуток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*Наличие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гигиенического контроля.</a:t>
            </a:r>
          </a:p>
          <a:p>
            <a:endParaRPr lang="ru-RU" b="1" dirty="0" smtClean="0"/>
          </a:p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Каким </a:t>
            </a:r>
            <a:r>
              <a:rPr lang="ru-RU" sz="2000" b="1" dirty="0">
                <a:solidFill>
                  <a:srgbClr val="00B050"/>
                </a:solidFill>
              </a:rPr>
              <a:t> же должен быть современный </a:t>
            </a:r>
            <a:r>
              <a:rPr lang="ru-RU" sz="2000" b="1" dirty="0" err="1">
                <a:solidFill>
                  <a:srgbClr val="00B050"/>
                </a:solidFill>
              </a:rPr>
              <a:t>здоровьесберегающий</a:t>
            </a:r>
            <a:r>
              <a:rPr lang="ru-RU" sz="2000" b="1" dirty="0">
                <a:solidFill>
                  <a:srgbClr val="00B050"/>
                </a:solidFill>
              </a:rPr>
              <a:t> урок?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B050"/>
                </a:solidFill>
              </a:rPr>
              <a:t>Прежде всего, 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урок  должен: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B050"/>
                </a:solidFill>
              </a:rPr>
              <a:t>Воспитывать и стимулировать у детей желание вести здоровый образ жизни</a:t>
            </a:r>
            <a:r>
              <a:rPr lang="ru-RU" sz="2000" b="1" dirty="0" smtClean="0">
                <a:solidFill>
                  <a:srgbClr val="00B05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учить их ощущать радость от каждого прожитого дня</a:t>
            </a:r>
            <a:r>
              <a:rPr lang="ru-RU" sz="2000" b="1" dirty="0" smtClean="0">
                <a:solidFill>
                  <a:srgbClr val="00B05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показывать им, что жизнь - это прекрасно,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вызывать </a:t>
            </a:r>
            <a:r>
              <a:rPr lang="ru-RU" sz="2000" b="1" dirty="0">
                <a:solidFill>
                  <a:srgbClr val="00B050"/>
                </a:solidFill>
              </a:rPr>
              <a:t>у них позитивную самооценку.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29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6103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Перекрестная наметка идей </a:t>
            </a:r>
            <a:r>
              <a:rPr lang="ru-RU" dirty="0"/>
              <a:t>– это комплексный методический прием обучения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при котором, слушатели так же как и при мозговом штурме,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короткое время письменно генерируют идеи. </a:t>
            </a:r>
            <a:endParaRPr lang="ru-RU" dirty="0" smtClean="0"/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r>
              <a:rPr lang="ru-RU" dirty="0"/>
              <a:t>перекрестной наметки </a:t>
            </a:r>
            <a:r>
              <a:rPr lang="ru-RU" dirty="0" smtClean="0"/>
              <a:t>идей</a:t>
            </a:r>
          </a:p>
          <a:p>
            <a:r>
              <a:rPr lang="ru-RU" dirty="0" smtClean="0"/>
              <a:t> </a:t>
            </a:r>
            <a:r>
              <a:rPr lang="ru-RU" dirty="0"/>
              <a:t>заключается главным образом в улучшении методических компонентов </a:t>
            </a:r>
            <a:endParaRPr lang="ru-RU" dirty="0" smtClean="0"/>
          </a:p>
          <a:p>
            <a:r>
              <a:rPr lang="ru-RU" dirty="0" smtClean="0"/>
              <a:t>компетенции </a:t>
            </a:r>
            <a:r>
              <a:rPr lang="ru-RU" dirty="0"/>
              <a:t>действия, в частности в нахождении идей в деятельности.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Методическая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r>
              <a:rPr lang="ru-RU" dirty="0"/>
              <a:t>также заключается преимущественно в отработке </a:t>
            </a:r>
            <a:r>
              <a:rPr lang="ru-RU" dirty="0" smtClean="0"/>
              <a:t>навыков</a:t>
            </a:r>
          </a:p>
          <a:p>
            <a:r>
              <a:rPr lang="ru-RU" dirty="0" smtClean="0"/>
              <a:t> </a:t>
            </a:r>
            <a:r>
              <a:rPr lang="ru-RU" dirty="0"/>
              <a:t>этого метода генерирования идей, </a:t>
            </a:r>
            <a:r>
              <a:rPr lang="ru-RU" dirty="0" smtClean="0"/>
              <a:t>а </a:t>
            </a:r>
            <a:r>
              <a:rPr lang="ru-RU" dirty="0"/>
              <a:t>также в быстром комбинировании фактов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идей/мыслей.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Технология </a:t>
            </a:r>
            <a:r>
              <a:rPr lang="ru-RU" dirty="0"/>
              <a:t>перекрестной наметки идей </a:t>
            </a:r>
            <a:r>
              <a:rPr lang="ru-RU" dirty="0" smtClean="0"/>
              <a:t>очень </a:t>
            </a:r>
            <a:r>
              <a:rPr lang="ru-RU" dirty="0"/>
              <a:t>похожа на метод мозгового штурма, </a:t>
            </a:r>
            <a:endParaRPr lang="ru-RU" dirty="0" smtClean="0"/>
          </a:p>
          <a:p>
            <a:r>
              <a:rPr lang="ru-RU" dirty="0" smtClean="0"/>
              <a:t>однако</a:t>
            </a:r>
            <a:r>
              <a:rPr lang="ru-RU" dirty="0"/>
              <a:t>, </a:t>
            </a:r>
            <a:r>
              <a:rPr lang="ru-RU" dirty="0" smtClean="0"/>
              <a:t>в </a:t>
            </a:r>
            <a:r>
              <a:rPr lang="ru-RU" dirty="0"/>
              <a:t>этой технологии идеи не называются модератору,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записываются участниками.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перекрестной наметке идей так же как при мозговом штурме </a:t>
            </a:r>
            <a:endParaRPr lang="ru-RU" dirty="0" smtClean="0"/>
          </a:p>
          <a:p>
            <a:r>
              <a:rPr lang="ru-RU" dirty="0" smtClean="0"/>
              <a:t>участники </a:t>
            </a:r>
            <a:r>
              <a:rPr lang="ru-RU" dirty="0"/>
              <a:t>должны взаимно давать друг другу импульс </a:t>
            </a:r>
            <a:r>
              <a:rPr lang="ru-RU" dirty="0" smtClean="0"/>
              <a:t>своими</a:t>
            </a:r>
          </a:p>
          <a:p>
            <a:r>
              <a:rPr lang="ru-RU" dirty="0" smtClean="0"/>
              <a:t> </a:t>
            </a:r>
            <a:r>
              <a:rPr lang="ru-RU" dirty="0"/>
              <a:t>идеями и соединять их/привязывать, создавать из них аналогии.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6346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ПЕРЕКРЕСТНАЯ НАМЕТКА ИДЕЙ  </a:t>
            </a:r>
          </a:p>
          <a:p>
            <a:r>
              <a:rPr lang="ru-RU" dirty="0"/>
              <a:t>*</a:t>
            </a:r>
            <a:r>
              <a:rPr lang="ru-RU" dirty="0" smtClean="0"/>
              <a:t> </a:t>
            </a:r>
            <a:r>
              <a:rPr lang="ru-RU" dirty="0"/>
              <a:t>Взять чистый лист бумаги формата А4 (у каждого ученика свой лист).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Согните </a:t>
            </a:r>
            <a:r>
              <a:rPr lang="ru-RU" dirty="0"/>
              <a:t>верхнюю часть листа на 2 см. согните оставшуюся часть так,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получилось 16 ячеек (4Х4), и прочертите линии сгиба. </a:t>
            </a:r>
          </a:p>
          <a:p>
            <a:r>
              <a:rPr lang="ru-RU" dirty="0"/>
              <a:t>*На </a:t>
            </a:r>
            <a:r>
              <a:rPr lang="ru-RU" dirty="0" smtClean="0"/>
              <a:t>верхней </a:t>
            </a:r>
            <a:r>
              <a:rPr lang="ru-RU" dirty="0"/>
              <a:t>линии листа запишите раздражитель.  «Позитивное мышление – это…». </a:t>
            </a:r>
          </a:p>
          <a:p>
            <a:r>
              <a:rPr lang="ru-RU" dirty="0"/>
              <a:t>* Зарисуйте и запишите 2 идеи о позитивном мышлении в любых двух ячейках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Обменяйтесь </a:t>
            </a:r>
            <a:r>
              <a:rPr lang="ru-RU" dirty="0"/>
              <a:t>листами и запишите еще две идеи в каждый лист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И так еще дважды.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Создать </a:t>
            </a:r>
            <a:r>
              <a:rPr lang="ru-RU" dirty="0"/>
              <a:t>1 предложение «Позитивное мышление- это..», используя ВСЕ слова </a:t>
            </a:r>
            <a:endParaRPr lang="ru-RU" dirty="0" smtClean="0"/>
          </a:p>
          <a:p>
            <a:r>
              <a:rPr lang="ru-RU" dirty="0" smtClean="0"/>
              <a:t> 1 участник </a:t>
            </a:r>
            <a:r>
              <a:rPr lang="ru-RU" dirty="0"/>
              <a:t>по </a:t>
            </a:r>
            <a:r>
              <a:rPr lang="ru-RU" dirty="0" smtClean="0"/>
              <a:t>диагонали </a:t>
            </a:r>
            <a:r>
              <a:rPr lang="ru-RU" dirty="0"/>
              <a:t>(1-16), </a:t>
            </a:r>
            <a:endParaRPr lang="ru-RU" dirty="0" smtClean="0"/>
          </a:p>
          <a:p>
            <a:r>
              <a:rPr lang="ru-RU" dirty="0" smtClean="0"/>
              <a:t>2 участник </a:t>
            </a:r>
            <a:r>
              <a:rPr lang="ru-RU" dirty="0"/>
              <a:t>по горизонтали второй строчки, </a:t>
            </a:r>
            <a:endParaRPr lang="ru-RU" dirty="0" smtClean="0"/>
          </a:p>
          <a:p>
            <a:r>
              <a:rPr lang="ru-RU" dirty="0" smtClean="0"/>
              <a:t>3 участник  </a:t>
            </a:r>
            <a:r>
              <a:rPr lang="ru-RU" dirty="0"/>
              <a:t>по вертикали 3 столбца, </a:t>
            </a:r>
            <a:endParaRPr lang="ru-RU" dirty="0" smtClean="0"/>
          </a:p>
          <a:p>
            <a:r>
              <a:rPr lang="ru-RU" dirty="0"/>
              <a:t>4 участник по горизонтали нижней  </a:t>
            </a:r>
            <a:r>
              <a:rPr lang="ru-RU" dirty="0" smtClean="0"/>
              <a:t>строчки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40231"/>
              </p:ext>
            </p:extLst>
          </p:nvPr>
        </p:nvGraphicFramePr>
        <p:xfrm>
          <a:off x="1169247" y="4725145"/>
          <a:ext cx="4338857" cy="15084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6708"/>
                <a:gridCol w="1033905"/>
                <a:gridCol w="1107904"/>
                <a:gridCol w="1180340"/>
              </a:tblGrid>
              <a:tr h="52696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Позитивное мышление – это …..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 flipV="1">
            <a:off x="1619672" y="5373216"/>
            <a:ext cx="3240360" cy="79208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47664" y="5661248"/>
            <a:ext cx="33123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07904" y="5373216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88" y="620687"/>
            <a:ext cx="7464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Упражнение «Хорошие - лучшие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Счастье – это настоящая любовь к людям,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хорошим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или плохим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способность сделать ради этой любви, хотя бы немного.</a:t>
            </a:r>
          </a:p>
          <a:p>
            <a:endParaRPr lang="ru-RU" dirty="0"/>
          </a:p>
        </p:txBody>
      </p:sp>
      <p:pic>
        <p:nvPicPr>
          <p:cNvPr id="7170" name="Picture 2" descr="C:\Users\geras\Desktop\8e22bd4006fe5d47c862c02b35e640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0567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07811"/>
              </p:ext>
            </p:extLst>
          </p:nvPr>
        </p:nvGraphicFramePr>
        <p:xfrm>
          <a:off x="1043608" y="548680"/>
          <a:ext cx="7211143" cy="53297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9760"/>
                <a:gridCol w="1718341"/>
                <a:gridCol w="1841327"/>
                <a:gridCol w="1961715"/>
              </a:tblGrid>
              <a:tr h="177658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7030A0"/>
                          </a:solidFill>
                          <a:effectLst/>
                        </a:rPr>
                        <a:t>Позитивное мышление – </a:t>
                      </a:r>
                      <a:r>
                        <a:rPr lang="ru-RU" sz="4000" b="1" dirty="0" smtClean="0">
                          <a:solidFill>
                            <a:srgbClr val="7030A0"/>
                          </a:solidFill>
                          <a:effectLst/>
                        </a:rPr>
                        <a:t>это…..</a:t>
                      </a:r>
                      <a:endParaRPr lang="ru-RU" sz="4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6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7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10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11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12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14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16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 flipV="1">
            <a:off x="1403648" y="2708920"/>
            <a:ext cx="5544616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475656" y="3645024"/>
            <a:ext cx="5760640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64088" y="2636912"/>
            <a:ext cx="0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537</Words>
  <Application>Microsoft Office PowerPoint</Application>
  <PresentationFormat>Экран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 здоров  ПЕДАГОГ!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geras</dc:creator>
  <cp:lastModifiedBy>gera.shtro@yandex.ru</cp:lastModifiedBy>
  <cp:revision>25</cp:revision>
  <dcterms:created xsi:type="dcterms:W3CDTF">2022-11-25T16:48:27Z</dcterms:created>
  <dcterms:modified xsi:type="dcterms:W3CDTF">2023-12-04T20:39:16Z</dcterms:modified>
</cp:coreProperties>
</file>