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47"/>
  </p:notesMasterIdLst>
  <p:sldIdLst>
    <p:sldId id="256" r:id="rId2"/>
    <p:sldId id="306" r:id="rId3"/>
    <p:sldId id="308" r:id="rId4"/>
    <p:sldId id="309" r:id="rId5"/>
    <p:sldId id="272" r:id="rId6"/>
    <p:sldId id="273" r:id="rId7"/>
    <p:sldId id="274" r:id="rId8"/>
    <p:sldId id="275" r:id="rId9"/>
    <p:sldId id="276" r:id="rId10"/>
    <p:sldId id="277" r:id="rId11"/>
    <p:sldId id="307" r:id="rId12"/>
    <p:sldId id="310" r:id="rId13"/>
    <p:sldId id="278" r:id="rId14"/>
    <p:sldId id="303" r:id="rId15"/>
    <p:sldId id="302" r:id="rId16"/>
    <p:sldId id="280" r:id="rId17"/>
    <p:sldId id="281" r:id="rId18"/>
    <p:sldId id="282" r:id="rId19"/>
    <p:sldId id="283" r:id="rId20"/>
    <p:sldId id="311" r:id="rId21"/>
    <p:sldId id="313" r:id="rId22"/>
    <p:sldId id="312" r:id="rId23"/>
    <p:sldId id="284" r:id="rId24"/>
    <p:sldId id="285" r:id="rId25"/>
    <p:sldId id="286" r:id="rId26"/>
    <p:sldId id="287" r:id="rId27"/>
    <p:sldId id="288" r:id="rId28"/>
    <p:sldId id="301" r:id="rId29"/>
    <p:sldId id="304" r:id="rId30"/>
    <p:sldId id="290" r:id="rId31"/>
    <p:sldId id="291" r:id="rId32"/>
    <p:sldId id="292" r:id="rId33"/>
    <p:sldId id="293" r:id="rId34"/>
    <p:sldId id="294" r:id="rId35"/>
    <p:sldId id="295" r:id="rId36"/>
    <p:sldId id="314" r:id="rId37"/>
    <p:sldId id="297" r:id="rId38"/>
    <p:sldId id="298" r:id="rId39"/>
    <p:sldId id="271" r:id="rId40"/>
    <p:sldId id="259" r:id="rId41"/>
    <p:sldId id="260" r:id="rId42"/>
    <p:sldId id="261" r:id="rId43"/>
    <p:sldId id="262" r:id="rId44"/>
    <p:sldId id="315" r:id="rId45"/>
    <p:sldId id="299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83DA7-9634-4F99-B834-785962B6EC1C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5AA76-F0A2-492D-8CF9-5A3224F609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701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3563888" y="1"/>
            <a:ext cx="5400600" cy="1886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357166"/>
            <a:ext cx="6858048" cy="628654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Методические приемы 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работы с текстом на уроках обществознания 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 основной школе</a:t>
            </a:r>
          </a:p>
          <a:p>
            <a:pPr algn="ctr"/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Бердникова Лилия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Галимджановна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МБОУ «Школа 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0»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Приволжского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р-на г. Казани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29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428604"/>
            <a:ext cx="822960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 уровень.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Поисково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- репродуктивная работа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928802"/>
            <a:ext cx="8229600" cy="478634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а) комментированное чтение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б)ответы на вопросы к параграфу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в) заполнение таблиц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г) работа с терминами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) составление схем( кратких и развернутых)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е) составление опорных конспектов - для помощи в изложении учебного материала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5A4E5DC-5974-4122-9781-886622431D05}" type="datetime1">
              <a:rPr lang="ru-RU" smtClean="0"/>
              <a:pPr>
                <a:defRPr/>
              </a:pPr>
              <a:t>29.12.2022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201F83D-A3EC-468B-BB07-FB3183C7F47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ж) составление плана к тексту параграфа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b="1" i="1" dirty="0" smtClean="0"/>
              <a:t>Простой план</a:t>
            </a:r>
          </a:p>
          <a:p>
            <a:pPr>
              <a:buFontTx/>
              <a:buChar char="-"/>
            </a:pPr>
            <a:r>
              <a:rPr lang="ru-RU" b="1" i="1" dirty="0" smtClean="0"/>
              <a:t>Сложный план</a:t>
            </a:r>
          </a:p>
          <a:p>
            <a:pPr>
              <a:buFontTx/>
              <a:buChar char="-"/>
            </a:pPr>
            <a:r>
              <a:rPr lang="ru-RU" b="1" i="1" dirty="0" smtClean="0"/>
              <a:t>План «Фиш-бон»</a:t>
            </a:r>
          </a:p>
          <a:p>
            <a:pPr>
              <a:buFontTx/>
              <a:buChar char="-"/>
            </a:pPr>
            <a:r>
              <a:rPr lang="ru-RU" b="1" i="1" dirty="0" smtClean="0"/>
              <a:t>План «</a:t>
            </a:r>
            <a:r>
              <a:rPr lang="en-US" b="1" i="1" dirty="0" smtClean="0"/>
              <a:t>Main-card</a:t>
            </a:r>
            <a:r>
              <a:rPr lang="ru-RU" b="1" i="1" dirty="0" smtClean="0"/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368544"/>
          </a:xfrm>
        </p:spPr>
        <p:txBody>
          <a:bodyPr/>
          <a:lstStyle/>
          <a:p>
            <a:pPr algn="ctr"/>
            <a:r>
              <a:rPr lang="ru-RU" b="1" i="1" dirty="0" smtClean="0"/>
              <a:t>«</a:t>
            </a:r>
            <a:r>
              <a:rPr lang="en-US" b="1" i="1" dirty="0" smtClean="0"/>
              <a:t>Main-card</a:t>
            </a:r>
            <a:r>
              <a:rPr lang="ru-RU" b="1" i="1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3214686"/>
            <a:ext cx="3850772" cy="6238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Психологический портрет личности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3071810"/>
            <a:ext cx="3714776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rot="16200000" flipH="1">
            <a:off x="6679421" y="4036223"/>
            <a:ext cx="85725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4804174" y="4446992"/>
            <a:ext cx="1214446" cy="357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2500298" y="3929066"/>
            <a:ext cx="85725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000232" y="4929198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личность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714480" y="4714884"/>
            <a:ext cx="1643074" cy="7858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643438" y="5072074"/>
            <a:ext cx="1648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Темперамент</a:t>
            </a:r>
          </a:p>
        </p:txBody>
      </p:sp>
      <p:sp>
        <p:nvSpPr>
          <p:cNvPr id="19" name="Овал 18"/>
          <p:cNvSpPr/>
          <p:nvPr/>
        </p:nvSpPr>
        <p:spPr>
          <a:xfrm>
            <a:off x="4572000" y="5072074"/>
            <a:ext cx="1785950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>
            <a:stCxn id="19" idx="6"/>
          </p:cNvCxnSpPr>
          <p:nvPr/>
        </p:nvCxnSpPr>
        <p:spPr>
          <a:xfrm>
            <a:off x="6357950" y="5286388"/>
            <a:ext cx="78581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9" idx="4"/>
          </p:cNvCxnSpPr>
          <p:nvPr/>
        </p:nvCxnSpPr>
        <p:spPr>
          <a:xfrm rot="16200000" flipH="1">
            <a:off x="5125644" y="5840032"/>
            <a:ext cx="714380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9" idx="2"/>
          </p:cNvCxnSpPr>
          <p:nvPr/>
        </p:nvCxnSpPr>
        <p:spPr>
          <a:xfrm rot="10800000" flipV="1">
            <a:off x="4286248" y="5286388"/>
            <a:ext cx="28575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H="1">
            <a:off x="5857884" y="5429264"/>
            <a:ext cx="50006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3428992" y="5929330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сангвиник 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000628" y="6215082"/>
            <a:ext cx="985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холерик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857884" y="5857892"/>
            <a:ext cx="1349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флегматик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215206" y="5715016"/>
            <a:ext cx="1385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меланхолик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000892" y="4786322"/>
            <a:ext cx="1151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характер</a:t>
            </a:r>
          </a:p>
        </p:txBody>
      </p:sp>
      <p:sp>
        <p:nvSpPr>
          <p:cNvPr id="34" name="Овал 33"/>
          <p:cNvSpPr/>
          <p:nvPr/>
        </p:nvSpPr>
        <p:spPr>
          <a:xfrm>
            <a:off x="6858016" y="4714884"/>
            <a:ext cx="1500198" cy="642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0604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 уровень.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Сравнительно- аналитическая работа с учебником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143116"/>
            <a:ext cx="7498080" cy="4105284"/>
          </a:xfrm>
          <a:prstGeom prst="rect">
            <a:avLst/>
          </a:prstGeom>
        </p:spPr>
        <p:txBody>
          <a:bodyPr/>
          <a:lstStyle/>
          <a:p>
            <a:r>
              <a:rPr lang="ru-RU" b="1" i="1" dirty="0" smtClean="0"/>
              <a:t>а) задания по работе с иллюстрациями учебниками</a:t>
            </a:r>
            <a:endParaRPr lang="ru-RU" dirty="0" smtClean="0"/>
          </a:p>
          <a:p>
            <a:r>
              <a:rPr lang="ru-RU" b="1" i="1" dirty="0" smtClean="0"/>
              <a:t>б) сравнительный анализ данных таблиц или схем</a:t>
            </a:r>
          </a:p>
          <a:p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5A4E5DC-5974-4122-9781-886622431D05}" type="datetime1">
              <a:rPr lang="ru-RU" smtClean="0"/>
              <a:pPr>
                <a:defRPr/>
              </a:pPr>
              <a:t>29.12.2022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201F83D-A3EC-468B-BB07-FB3183C7F47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effectLst/>
              </a:rPr>
              <a:t>В) </a:t>
            </a:r>
            <a:r>
              <a:rPr lang="ru-RU" b="1" i="1" dirty="0" smtClean="0"/>
              <a:t>Пометки на полях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b="1" dirty="0" smtClean="0"/>
              <a:t>  «</a:t>
            </a:r>
            <a:r>
              <a:rPr lang="ru-RU" b="1" dirty="0" err="1" smtClean="0"/>
              <a:t>v</a:t>
            </a:r>
            <a:r>
              <a:rPr lang="ru-RU" b="1" dirty="0" smtClean="0"/>
              <a:t>» - я так и думал,</a:t>
            </a:r>
          </a:p>
          <a:p>
            <a:r>
              <a:rPr lang="ru-RU" b="1" dirty="0" smtClean="0"/>
              <a:t> «+» - новая информация,</a:t>
            </a:r>
          </a:p>
          <a:p>
            <a:r>
              <a:rPr lang="ru-RU" b="1" dirty="0" smtClean="0"/>
              <a:t> «+!» - очень ценная информация,</a:t>
            </a:r>
          </a:p>
          <a:p>
            <a:r>
              <a:rPr lang="ru-RU" b="1" dirty="0" smtClean="0"/>
              <a:t> «-» - у меня по-другому,</a:t>
            </a:r>
          </a:p>
          <a:p>
            <a:r>
              <a:rPr lang="ru-RU" b="1" dirty="0" smtClean="0"/>
              <a:t> «?» - не очень понятно, я удивлён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5A4E5DC-5974-4122-9781-886622431D05}" type="datetime1">
              <a:rPr lang="ru-RU" smtClean="0"/>
              <a:pPr>
                <a:defRPr/>
              </a:pPr>
              <a:t>29.12.2022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201F83D-A3EC-468B-BB07-FB3183C7F47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Попробуем применить один из методов на практике!</a:t>
            </a:r>
          </a:p>
          <a:p>
            <a:r>
              <a:rPr lang="ru-RU" dirty="0" smtClean="0"/>
              <a:t>Задание: с помощью метода «Пометки на полях» проанализируйте текст рабочего материала.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85794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3 уровень.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Творческая работа с учебной литературой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14488"/>
            <a:ext cx="8229600" cy="4340237"/>
          </a:xfrm>
          <a:prstGeom prst="rect">
            <a:avLst/>
          </a:prstGeom>
        </p:spPr>
        <p:txBody>
          <a:bodyPr/>
          <a:lstStyle/>
          <a:p>
            <a:r>
              <a:rPr lang="ru-RU" b="1" i="1" dirty="0" smtClean="0"/>
              <a:t>а) составление вопросов творческого характера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- установление соответствий: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- задания на отражение последовательности событий:</a:t>
            </a:r>
            <a:endParaRPr lang="ru-RU" dirty="0" smtClean="0"/>
          </a:p>
          <a:p>
            <a:r>
              <a:rPr lang="ru-RU" b="1" i="1" dirty="0" smtClean="0"/>
              <a:t>б) составление рассказа с историческими ошибками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5A4E5DC-5974-4122-9781-886622431D05}" type="datetime1">
              <a:rPr lang="ru-RU" smtClean="0"/>
              <a:pPr>
                <a:defRPr/>
              </a:pPr>
              <a:t>29.12.2022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201F83D-A3EC-468B-BB07-FB3183C7F47B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571480"/>
            <a:ext cx="7929618" cy="5857916"/>
          </a:xfrm>
          <a:prstGeom prst="rect">
            <a:avLst/>
          </a:prstGeom>
        </p:spPr>
        <p:txBody>
          <a:bodyPr/>
          <a:lstStyle/>
          <a:p>
            <a:r>
              <a:rPr lang="ru-RU" b="1" i="1" dirty="0" smtClean="0"/>
              <a:t>в) составления текстов с пропущенными словами</a:t>
            </a:r>
          </a:p>
          <a:p>
            <a:pPr>
              <a:buNone/>
            </a:pPr>
            <a:endParaRPr lang="ru-RU" b="1" i="1" dirty="0" smtClean="0"/>
          </a:p>
          <a:p>
            <a:r>
              <a:rPr lang="ru-RU" b="1" i="1" dirty="0" smtClean="0"/>
              <a:t>г) составление различного вида тестовых заданий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i="1" dirty="0" err="1" smtClean="0"/>
              <a:t>д</a:t>
            </a:r>
            <a:r>
              <a:rPr lang="ru-RU" b="1" i="1" dirty="0" smtClean="0"/>
              <a:t>) составление кроссвордов, ребусов, загадок - способствует проявлению интеллектуальных и творческих способностей учащихся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201F83D-A3EC-468B-BB07-FB3183C7F47B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785794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ЗАДАНИЕ: </a:t>
            </a:r>
            <a:br>
              <a:rPr lang="ru-RU" dirty="0" smtClean="0"/>
            </a:br>
            <a:r>
              <a:rPr lang="ru-RU" dirty="0" smtClean="0"/>
              <a:t>Попробуйте прочитать приводимый ниже отрывок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214554"/>
            <a:ext cx="8329642" cy="435771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По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рзелульаттам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илссеовадний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одонго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анлигйсокго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унвиертисета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иеемт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занчнеия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в кокам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пряокде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рсапожолены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бкувы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солве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Галвоне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чотбы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преавя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пслоендяя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бквуы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блыи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мсете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Осатьлыне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бкувы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мгоут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селдовтаь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плоонм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бсепордяке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все рвано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ткест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чтаитсея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побрелм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Пичрионй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эгото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ялвятеся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то, что мы не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чиатем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кдаужю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бкуву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отдльнотси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а все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солво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цликеом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5A4E5DC-5974-4122-9781-886622431D05}" type="datetime1">
              <a:rPr lang="ru-RU" smtClean="0"/>
              <a:pPr>
                <a:defRPr/>
              </a:pPr>
              <a:t>29.12.2022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201F83D-A3EC-468B-BB07-FB3183C7F47B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 smtClean="0"/>
              <a:t>По результатам исследований одного английского университета, не имеет значения, в каком порядке расположены буквы в слове. Главное, чтобы первая и последняя буквы были на месте. Остальные буквы могут следовать в полном беспорядке, все равно текст читается без проблем. Причиной этого является то, что мы не читаем каждую букву по отдельности, а всё слово целиком.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929586" cy="230425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Послушайте - и Вы забудете, посмотрите - и Вы запомните, сделайте - и Вы поймете.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                				 Конфуций.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Валерик\Downloads\7225590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753544"/>
            <a:ext cx="4824535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57161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 что происходит на уроке , когда мы даём задание, начинающееся со слова «Прочтите…»?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Валерик\Downloads\i (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357562"/>
            <a:ext cx="3890975" cy="3071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435608" y="0"/>
            <a:ext cx="749808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42918"/>
            <a:ext cx="7498080" cy="560548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Техника активно-продуктивного ЧТЕНИЯ основана на естественной возможности детей быстро усваивать большие порции информации, в том числе и печатной. Это тем более важно, когда современный школьный учебник переполнен содержанием.</a:t>
            </a:r>
          </a:p>
          <a:p>
            <a:r>
              <a:rPr lang="ru-RU" dirty="0" smtClean="0"/>
              <a:t>Техника активно-продуктивного чтения представляет собой ряд технологических приёмов, направленных на активизацию мыслительной деятельности учеников. На уроке ребятам представляется комплекс учебных задач, сочетающих в себе приёмы всех уровней. Самостоятельное чтение превращается в увлекательное и познавательное дело.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Главное преимущество данного вида техники чтения – активная позиция ученика к содержанию текста. Для него учебный текст – средство для осуществления различных мыслительных операций. Результатом такой работы является ученический продукт в виде выполненных заданий.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Какие технологические приёмы используются в технике активно-продуктивного чтения?</a:t>
            </a:r>
          </a:p>
          <a:p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1.Оценка текста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000108"/>
            <a:ext cx="7498080" cy="4800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Ученикам предлагается не читать текст абзац за абзацем, а оценить содержание изучаемого параграфа:</a:t>
            </a:r>
            <a:endParaRPr lang="ru-RU" dirty="0" smtClean="0"/>
          </a:p>
          <a:p>
            <a:r>
              <a:rPr lang="ru-RU" i="1" dirty="0" smtClean="0"/>
              <a:t>Какие слова выделены курсивом или жирным шрифтом? Как по-вашему, почему они выделены?</a:t>
            </a:r>
            <a:endParaRPr lang="ru-RU" dirty="0" smtClean="0"/>
          </a:p>
          <a:p>
            <a:r>
              <a:rPr lang="ru-RU" i="1" dirty="0" smtClean="0"/>
              <a:t>Какое имя чаще всего встречается в данном параграфе?</a:t>
            </a:r>
            <a:endParaRPr lang="ru-RU" dirty="0" smtClean="0"/>
          </a:p>
          <a:p>
            <a:r>
              <a:rPr lang="ru-RU" i="1" dirty="0" smtClean="0"/>
              <a:t>Какой раздел параграфа самый большой? Как по-вашему, почему?</a:t>
            </a:r>
            <a:endParaRPr lang="ru-RU" dirty="0" smtClean="0"/>
          </a:p>
          <a:p>
            <a:r>
              <a:rPr lang="ru-RU" i="1" dirty="0" smtClean="0"/>
              <a:t>В каком разделе вы найдёте ответ на вопрос…?</a:t>
            </a: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642918"/>
            <a:ext cx="8591550" cy="106680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 использования </a:t>
            </a:r>
            <a:r>
              <a:rPr lang="ru-RU" b="1" dirty="0" smtClean="0"/>
              <a:t>оценки текста</a:t>
            </a:r>
            <a:r>
              <a:rPr lang="ru-RU" dirty="0" smtClean="0"/>
              <a:t> с Гимном Российской Федерации.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 </a:t>
            </a:r>
          </a:p>
          <a:p>
            <a:r>
              <a:rPr lang="ru-RU" b="1" i="1" dirty="0" smtClean="0"/>
              <a:t>Представьте себе, что текст Гимна РФ попал в руки иностранца, который ничего не знает о нашей стране.</a:t>
            </a:r>
            <a:endParaRPr lang="ru-RU" dirty="0" smtClean="0"/>
          </a:p>
          <a:p>
            <a:r>
              <a:rPr lang="ru-RU" b="1" dirty="0" smtClean="0"/>
              <a:t>Задание 1.</a:t>
            </a:r>
            <a:endParaRPr lang="ru-RU" dirty="0" smtClean="0"/>
          </a:p>
          <a:p>
            <a:r>
              <a:rPr lang="ru-RU" b="1" i="1" dirty="0" smtClean="0"/>
              <a:t>Какой он может себе представить Россию, исходя из текста Гимна?</a:t>
            </a:r>
            <a:endParaRPr lang="ru-RU" dirty="0" smtClean="0"/>
          </a:p>
          <a:p>
            <a:r>
              <a:rPr lang="ru-RU" b="1" dirty="0" smtClean="0"/>
              <a:t>Задание 2.</a:t>
            </a:r>
            <a:endParaRPr lang="ru-RU" dirty="0" smtClean="0"/>
          </a:p>
          <a:p>
            <a:r>
              <a:rPr lang="ru-RU" b="1" i="1" dirty="0" smtClean="0"/>
              <a:t>Идеи каких статей Конституции отражены в тексте Гимна Российской Федерации?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2.Задай вопрос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Вопросы, направленные на </a:t>
            </a:r>
            <a:r>
              <a:rPr lang="ru-RU" b="1" i="1" dirty="0" smtClean="0"/>
              <a:t>репродукцию знаний</a:t>
            </a:r>
            <a:r>
              <a:rPr lang="ru-RU" dirty="0" smtClean="0"/>
              <a:t>, требующие точного воспроизведения информации, событий, фактов. Начинаются со слов </a:t>
            </a:r>
            <a:r>
              <a:rPr lang="ru-RU" b="1" dirty="0" smtClean="0"/>
              <a:t>«Кто…?»</a:t>
            </a:r>
            <a:r>
              <a:rPr lang="ru-RU" dirty="0" smtClean="0"/>
              <a:t>, </a:t>
            </a:r>
            <a:r>
              <a:rPr lang="ru-RU" b="1" dirty="0" smtClean="0"/>
              <a:t>«Что…?»</a:t>
            </a:r>
            <a:r>
              <a:rPr lang="ru-RU" dirty="0" smtClean="0"/>
              <a:t>, </a:t>
            </a:r>
            <a:r>
              <a:rPr lang="ru-RU" b="1" dirty="0" smtClean="0"/>
              <a:t>«Когда…?»</a:t>
            </a:r>
            <a:r>
              <a:rPr lang="ru-RU" dirty="0" smtClean="0"/>
              <a:t>, </a:t>
            </a:r>
            <a:r>
              <a:rPr lang="ru-RU" b="1" dirty="0" smtClean="0"/>
              <a:t>«Сколько…?»</a:t>
            </a:r>
            <a:r>
              <a:rPr lang="ru-RU" dirty="0" smtClean="0"/>
              <a:t> и т.д.</a:t>
            </a:r>
          </a:p>
          <a:p>
            <a:pPr lvl="0">
              <a:buNone/>
            </a:pPr>
            <a:endParaRPr lang="ru-RU" dirty="0" smtClean="0"/>
          </a:p>
          <a:p>
            <a:pPr lvl="0"/>
            <a:r>
              <a:rPr lang="ru-RU" dirty="0" smtClean="0"/>
              <a:t>Вопросы, направленные на </a:t>
            </a:r>
            <a:r>
              <a:rPr lang="ru-RU" b="1" i="1" dirty="0" smtClean="0"/>
              <a:t>репродукцию процесса</a:t>
            </a:r>
            <a:r>
              <a:rPr lang="ru-RU" dirty="0" smtClean="0"/>
              <a:t> начинаются со слов </a:t>
            </a:r>
            <a:r>
              <a:rPr lang="ru-RU" b="1" dirty="0" smtClean="0"/>
              <a:t>«Как…?»</a:t>
            </a:r>
            <a:r>
              <a:rPr lang="ru-RU" dirty="0" smtClean="0"/>
              <a:t>, </a:t>
            </a:r>
            <a:r>
              <a:rPr lang="ru-RU" b="1" dirty="0" smtClean="0"/>
              <a:t>«Каким образом…?»</a:t>
            </a:r>
            <a:r>
              <a:rPr lang="ru-RU" dirty="0" smtClean="0"/>
              <a:t> и т.п.</a:t>
            </a:r>
          </a:p>
          <a:p>
            <a:pPr lvl="0">
              <a:buNone/>
            </a:pPr>
            <a:endParaRPr lang="ru-RU" dirty="0" smtClean="0"/>
          </a:p>
          <a:p>
            <a:pPr lvl="0"/>
            <a:r>
              <a:rPr lang="ru-RU" dirty="0" smtClean="0"/>
              <a:t>Вопросы на выяснение </a:t>
            </a:r>
            <a:r>
              <a:rPr lang="ru-RU" b="1" i="1" dirty="0" smtClean="0"/>
              <a:t>причинно-следственных связей</a:t>
            </a:r>
            <a:r>
              <a:rPr lang="ru-RU" dirty="0" smtClean="0"/>
              <a:t> начинаются со слов </a:t>
            </a:r>
            <a:r>
              <a:rPr lang="ru-RU" b="1" dirty="0" smtClean="0"/>
              <a:t>«Почему…?»</a:t>
            </a:r>
            <a:r>
              <a:rPr lang="ru-RU" dirty="0" smtClean="0"/>
              <a:t>, </a:t>
            </a:r>
            <a:r>
              <a:rPr lang="ru-RU" b="1" dirty="0" smtClean="0"/>
              <a:t>«В чем причины…?»</a:t>
            </a:r>
            <a:r>
              <a:rPr lang="ru-RU" dirty="0" smtClean="0"/>
              <a:t> и т.п.</a:t>
            </a:r>
          </a:p>
          <a:p>
            <a:pPr lvl="0">
              <a:buNone/>
            </a:pPr>
            <a:endParaRPr lang="ru-RU" dirty="0" smtClean="0"/>
          </a:p>
          <a:p>
            <a:pPr lvl="0"/>
            <a:r>
              <a:rPr lang="ru-RU" dirty="0" smtClean="0"/>
              <a:t>Вопросы, требующие </a:t>
            </a:r>
            <a:r>
              <a:rPr lang="ru-RU" b="1" i="1" dirty="0" smtClean="0"/>
              <a:t>анализа</a:t>
            </a:r>
            <a:r>
              <a:rPr lang="ru-RU" dirty="0" smtClean="0"/>
              <a:t>, </a:t>
            </a:r>
            <a:r>
              <a:rPr lang="ru-RU" b="1" i="1" dirty="0" smtClean="0"/>
              <a:t>синтеза новых знаний</a:t>
            </a:r>
            <a:r>
              <a:rPr lang="ru-RU" dirty="0" smtClean="0"/>
              <a:t>, начинаются со слов </a:t>
            </a:r>
            <a:r>
              <a:rPr lang="ru-RU" b="1" i="1" dirty="0" smtClean="0"/>
              <a:t>«Что общего…?», «В чём особенности…?», «Сравните…», «Докажите…».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3.Составь задание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/>
              <a:t>4. Аналитик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«Про­анализируйте имеющиеся данные. Напишите небольшой очерк и сами дайте ему название»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5. </a:t>
            </a:r>
            <a:r>
              <a:rPr lang="ru-RU" b="1" i="1" dirty="0" smtClean="0"/>
              <a:t>Кубик </a:t>
            </a:r>
            <a:r>
              <a:rPr lang="ru-RU" b="1" i="1" dirty="0" err="1" smtClean="0"/>
              <a:t>Блума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На гранях кубика написаны начала вопросов</a:t>
            </a:r>
            <a:r>
              <a:rPr lang="ru-RU" dirty="0" smtClean="0"/>
              <a:t>:</a:t>
            </a:r>
          </a:p>
          <a:p>
            <a:pPr lvl="0"/>
            <a:r>
              <a:rPr lang="ru-RU" b="1" dirty="0" smtClean="0"/>
              <a:t>«Почему»,</a:t>
            </a:r>
            <a:endParaRPr lang="ru-RU" dirty="0" smtClean="0"/>
          </a:p>
          <a:p>
            <a:pPr lvl="0"/>
            <a:r>
              <a:rPr lang="ru-RU" b="1" dirty="0" smtClean="0"/>
              <a:t>«Объясни»,</a:t>
            </a:r>
            <a:endParaRPr lang="ru-RU" dirty="0" smtClean="0"/>
          </a:p>
          <a:p>
            <a:pPr lvl="0"/>
            <a:r>
              <a:rPr lang="ru-RU" b="1" dirty="0" smtClean="0"/>
              <a:t>«Назови»,</a:t>
            </a:r>
            <a:endParaRPr lang="ru-RU" dirty="0" smtClean="0"/>
          </a:p>
          <a:p>
            <a:pPr lvl="0"/>
            <a:r>
              <a:rPr lang="ru-RU" b="1" dirty="0" smtClean="0"/>
              <a:t>«Предложи»,</a:t>
            </a:r>
            <a:endParaRPr lang="ru-RU" dirty="0" smtClean="0"/>
          </a:p>
          <a:p>
            <a:pPr lvl="0"/>
            <a:r>
              <a:rPr lang="ru-RU" b="1" dirty="0" smtClean="0"/>
              <a:t>«Придумай»,</a:t>
            </a:r>
            <a:endParaRPr lang="ru-RU" dirty="0" smtClean="0"/>
          </a:p>
          <a:p>
            <a:pPr lvl="0"/>
            <a:r>
              <a:rPr lang="ru-RU" b="1" dirty="0" smtClean="0"/>
              <a:t>«Поделись»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Учитель (или ученик) бросает кубик. Необходимо </a:t>
            </a:r>
            <a:r>
              <a:rPr lang="ru-RU" b="1" dirty="0" smtClean="0"/>
              <a:t>сформулировать вопрос</a:t>
            </a:r>
            <a:r>
              <a:rPr lang="ru-RU" dirty="0" smtClean="0"/>
              <a:t> к учебному материалу по той грани, на которую выпадет кубик.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98080" cy="1143000"/>
          </a:xfrm>
        </p:spPr>
        <p:txBody>
          <a:bodyPr/>
          <a:lstStyle/>
          <a:p>
            <a:r>
              <a:rPr lang="ru-RU" dirty="0" smtClean="0"/>
              <a:t>Александр Писарев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785926"/>
            <a:ext cx="7387184" cy="48594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err="1" smtClean="0"/>
              <a:t>Копирайтинг</a:t>
            </a:r>
            <a:r>
              <a:rPr lang="ru-RU" dirty="0" smtClean="0"/>
              <a:t> - это один из </a:t>
            </a:r>
          </a:p>
          <a:p>
            <a:pPr>
              <a:buNone/>
            </a:pPr>
            <a:r>
              <a:rPr lang="ru-RU" dirty="0" smtClean="0"/>
              <a:t>важнейших навыков,</a:t>
            </a:r>
          </a:p>
          <a:p>
            <a:pPr>
              <a:buNone/>
            </a:pPr>
            <a:r>
              <a:rPr lang="ru-RU" dirty="0" smtClean="0"/>
              <a:t> которые следует в себе тренировать, если Вы собираетесь продавать в интернете. Текст может вместо Вас продавать многие тысячи раз, если Вы все сделаете правильно. И это не магия, любая продажа - это простая технология.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0"/>
            <a:ext cx="3347864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Один из важнейших элементов объявления - фотография</a:t>
            </a:r>
            <a:endParaRPr lang="ru-RU" dirty="0"/>
          </a:p>
        </p:txBody>
      </p:sp>
      <p:pic>
        <p:nvPicPr>
          <p:cNvPr id="1027" name="Picture 3" descr="F:\мой\372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357670"/>
            <a:ext cx="3714776" cy="2500330"/>
          </a:xfrm>
          <a:prstGeom prst="rect">
            <a:avLst/>
          </a:prstGeom>
          <a:noFill/>
        </p:spPr>
      </p:pic>
      <p:pic>
        <p:nvPicPr>
          <p:cNvPr id="1028" name="Picture 4" descr="F:\мой\1185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500306"/>
            <a:ext cx="2928942" cy="4118825"/>
          </a:xfrm>
          <a:prstGeom prst="rect">
            <a:avLst/>
          </a:prstGeom>
          <a:noFill/>
        </p:spPr>
      </p:pic>
      <p:pic>
        <p:nvPicPr>
          <p:cNvPr id="1029" name="Picture 5" descr="F:\мой\1281459075_cats_6-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785926"/>
            <a:ext cx="3432544" cy="2571768"/>
          </a:xfrm>
          <a:prstGeom prst="rect">
            <a:avLst/>
          </a:prstGeom>
          <a:noFill/>
        </p:spPr>
      </p:pic>
      <p:pic>
        <p:nvPicPr>
          <p:cNvPr id="1030" name="Picture 6" descr="F:\мой\Starinnye_vazy_parnye_Kitaj_19_vek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072330" y="1714488"/>
            <a:ext cx="1905000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r>
              <a:rPr lang="ru-RU" dirty="0" smtClean="0"/>
              <a:t>Учебник - основной источник знаний по предмету, средство формирования учебных умений и овладения приемами познавательной деятельности. </a:t>
            </a:r>
            <a:endParaRPr lang="en-US" dirty="0" smtClean="0"/>
          </a:p>
          <a:p>
            <a:r>
              <a:rPr lang="ru-RU" dirty="0" smtClean="0"/>
              <a:t>Задача учителя – научить ученика понимать текст, используя различные формы организации работы с текстом.</a:t>
            </a: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2024204-B8B9-4BBA-AA6E-7FAFA9DF238B}" type="datetime1">
              <a:rPr lang="ru-RU"/>
              <a:pPr>
                <a:defRPr/>
              </a:pPr>
              <a:t>29.12.2022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6642556"/>
            <a:ext cx="979755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http://aida.ucoz.ru</a:t>
            </a:r>
            <a:endParaRPr lang="ru-RU" sz="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“Отдам хорошего друга в хорошие руки”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Наравне с фотографией по значимости стоит хороший заголовок. Единственная цель заголовка - чтобы читатель кликнул на Ваше объявление</a:t>
            </a:r>
          </a:p>
          <a:p>
            <a:pPr>
              <a:buNone/>
            </a:pPr>
            <a:r>
              <a:rPr lang="ru-RU" dirty="0" smtClean="0"/>
              <a:t>среди остальных.</a:t>
            </a:r>
            <a:endParaRPr lang="en-US" dirty="0" smtClean="0"/>
          </a:p>
          <a:p>
            <a:endParaRPr lang="en-US" dirty="0" smtClean="0"/>
          </a:p>
          <a:p>
            <a:r>
              <a:rPr lang="ru-RU" b="1" u="sng" dirty="0" smtClean="0"/>
              <a:t>ЗАДАНИЕ:</a:t>
            </a:r>
          </a:p>
          <a:p>
            <a:r>
              <a:rPr lang="ru-RU" dirty="0" smtClean="0"/>
              <a:t>выпишите 8-10 заголовков и выберите для Вашего объявления наиболее интересный заголовок.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498080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яркое эмоциональное описание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928670"/>
            <a:ext cx="8212460" cy="3643338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Сложно отдавать: он меня понимал буквально с полуслова! При этом он сейчас как молодой бегает по таким дорогам, что не под силу нынешней «молодежи».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Спросите: если машина дорога мне, зачем ее продавать?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Этот вопрос я каждый день задаю своей жене. Но должен с ней согласиться: маловат он уже для нашей растущей семьи.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И теперь вы станете ее счастливым обладателем!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Приобретя ее, вы получите редкую возможность: он станет объектом зависти ваших друзей и восхищения женщин. Вы вкладываете деньги в раритет, стоимость которого со временем только растет!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мой\product-10-01-16-18-48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000504"/>
            <a:ext cx="3857620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r>
              <a:rPr lang="ru-RU" b="1" dirty="0" smtClean="0"/>
              <a:t>ЗАДАНИЕ:</a:t>
            </a:r>
          </a:p>
          <a:p>
            <a:pPr>
              <a:buNone/>
            </a:pPr>
            <a:r>
              <a:rPr lang="ru-RU" b="1" dirty="0" smtClean="0"/>
              <a:t>Напишите 2-3 предложения: эмоциональное описание Вашего предмета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928670"/>
          </a:xfrm>
        </p:spPr>
        <p:txBody>
          <a:bodyPr/>
          <a:lstStyle/>
          <a:p>
            <a:r>
              <a:rPr lang="ru-RU" b="1" dirty="0" smtClean="0"/>
              <a:t>Причина продажи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857232"/>
            <a:ext cx="8005026" cy="564360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Если уж Вы так влюблены в ту вещь, которую продаете - то с чего это Вы её продать-то решили. Казалось бы, никому не нужная мелочь, но покупателя не так-то просто обмануть. Поэтому, причина должна быть обязательная - и весьма весомая. </a:t>
            </a:r>
          </a:p>
          <a:p>
            <a:pPr>
              <a:buNone/>
            </a:pPr>
            <a:r>
              <a:rPr lang="ru-RU" dirty="0" smtClean="0"/>
              <a:t>Если Вещь не нужна - об этом тоже можно написать. Одна из наиболее популярных причин к продаже - у Вас появился новый аналог того, что Вы продаёте. Как в примере с автомобилем  папы.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ЗАДАНИЕ:</a:t>
            </a:r>
          </a:p>
          <a:p>
            <a:pPr>
              <a:buNone/>
            </a:pPr>
            <a:r>
              <a:rPr lang="ru-RU" b="1" dirty="0" smtClean="0"/>
              <a:t>Напишите причину продажи того предмета, который собираетесь продавать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Сколько денег просить и как говорить о цене?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если Вы хотите назвать адекватную цену, здесь важен именно сам способ подачи. И один из самых простых способов - правильно сравнить Ваш предмет.</a:t>
            </a:r>
          </a:p>
          <a:p>
            <a:endParaRPr lang="ru-RU" dirty="0" smtClean="0"/>
          </a:p>
        </p:txBody>
      </p:sp>
      <p:sp>
        <p:nvSpPr>
          <p:cNvPr id="8" name="Овал 7"/>
          <p:cNvSpPr/>
          <p:nvPr/>
        </p:nvSpPr>
        <p:spPr>
          <a:xfrm>
            <a:off x="395536" y="4005064"/>
            <a:ext cx="8280920" cy="26642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Вы считаете, выгодней купить новую машину, например, УАЗ </a:t>
            </a:r>
            <a:r>
              <a:rPr lang="ru-RU" b="1" dirty="0" err="1" smtClean="0">
                <a:solidFill>
                  <a:schemeClr val="tx1"/>
                </a:solidFill>
              </a:rPr>
              <a:t>Patriot</a:t>
            </a:r>
            <a:r>
              <a:rPr lang="ru-RU" b="1" dirty="0" smtClean="0">
                <a:solidFill>
                  <a:schemeClr val="tx1"/>
                </a:solidFill>
              </a:rPr>
              <a:t>?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Берем калькулятор и считаем. В среднем УАЗ </a:t>
            </a:r>
            <a:r>
              <a:rPr lang="ru-RU" b="1" dirty="0" err="1" smtClean="0">
                <a:solidFill>
                  <a:schemeClr val="tx1"/>
                </a:solidFill>
              </a:rPr>
              <a:t>Patriot</a:t>
            </a:r>
            <a:r>
              <a:rPr lang="ru-RU" b="1" dirty="0" smtClean="0">
                <a:solidFill>
                  <a:schemeClr val="tx1"/>
                </a:solidFill>
              </a:rPr>
              <a:t> стоит 620 тыс.руб. Я отдаю бойца всего за 150 тыс. руб. Ваша экономия составит 470 тыс. </a:t>
            </a:r>
            <a:r>
              <a:rPr lang="ru-RU" b="1" dirty="0" err="1" smtClean="0">
                <a:solidFill>
                  <a:schemeClr val="tx1"/>
                </a:solidFill>
              </a:rPr>
              <a:t>руб</a:t>
            </a:r>
            <a:r>
              <a:rPr lang="ru-RU" b="1" dirty="0" smtClean="0">
                <a:solidFill>
                  <a:schemeClr val="tx1"/>
                </a:solidFill>
              </a:rPr>
              <a:t>! При этом, по проходимости он превосходит УАЗ </a:t>
            </a:r>
            <a:r>
              <a:rPr lang="ru-RU" b="1" dirty="0" err="1" smtClean="0">
                <a:solidFill>
                  <a:schemeClr val="tx1"/>
                </a:solidFill>
              </a:rPr>
              <a:t>Patriot</a:t>
            </a:r>
            <a:r>
              <a:rPr lang="ru-RU" b="1" dirty="0" smtClean="0">
                <a:solidFill>
                  <a:schemeClr val="tx1"/>
                </a:solidFill>
              </a:rPr>
              <a:t>!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F:\мой\UAZ_46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0"/>
            <a:ext cx="3714776" cy="3429000"/>
          </a:xfrm>
          <a:prstGeom prst="rect">
            <a:avLst/>
          </a:prstGeom>
          <a:noFill/>
        </p:spPr>
      </p:pic>
      <p:pic>
        <p:nvPicPr>
          <p:cNvPr id="3077" name="Picture 5" descr="F:\мой\UAZ_3163 Patrio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4511362" cy="360204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42976" y="3714752"/>
            <a:ext cx="76438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одной стороны вроде бы машины-вездеходы сравниваете, и даже марка одинаковая, с другой стороны, это все равно что фрукты сравнить с животными. Нелогично, но это работает.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Поэтому берем на вооружение и придумываем себе красивое сравнение! И цену большую не ломим!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Призыв к действию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Чтобы вывести покупателя из  состояния транса после прочтения объявления и заставить заплатить Вам деньги, Вы должны четко, ясно и не стесняясь сообщить ему чего именно Вы от него ждете: “Заказывайте прямо сейчас!” “Звоните!” “Нажмите на кнопку” и прочее.</a:t>
            </a:r>
          </a:p>
          <a:p>
            <a:endParaRPr lang="ru-RU" dirty="0" smtClean="0"/>
          </a:p>
          <a:p>
            <a:r>
              <a:rPr lang="ru-RU" dirty="0" smtClean="0"/>
              <a:t>ЗАДАНИЕ:</a:t>
            </a:r>
          </a:p>
          <a:p>
            <a:r>
              <a:rPr lang="ru-RU" b="1" dirty="0" smtClean="0"/>
              <a:t>Напишите прямо сейчас призыв к действию для своего объявления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 НАКОНЕЦ...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Теперь, просто соедините все куски Вашего текста, немного их отшлифуйте и разместите данное объявление на доске!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188640"/>
            <a:ext cx="5400600" cy="226211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642918"/>
            <a:ext cx="7858180" cy="4995882"/>
          </a:xfrm>
        </p:spPr>
        <p:txBody>
          <a:bodyPr>
            <a:noAutofit/>
          </a:bodyPr>
          <a:lstStyle/>
          <a:p>
            <a:r>
              <a:rPr lang="ru-RU" sz="6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ПОДВОДЯ ИТОГИ…</a:t>
            </a:r>
          </a:p>
          <a:p>
            <a:r>
              <a:rPr lang="ru-RU" sz="6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Знаете </a:t>
            </a:r>
            <a:r>
              <a:rPr lang="ru-RU" sz="6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 вы, что такое </a:t>
            </a:r>
            <a:r>
              <a:rPr lang="ru-RU" sz="6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цзацзуань</a:t>
            </a:r>
            <a:r>
              <a:rPr lang="ru-RU" sz="6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29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dirty="0" smtClean="0"/>
              <a:t>1. учащиеся не могут найти необходимую информацию, проанализировать и обобщить неупорядоченные сведения;</a:t>
            </a:r>
          </a:p>
          <a:p>
            <a:pPr algn="just"/>
            <a:r>
              <a:rPr lang="ru-RU" sz="2000" dirty="0" smtClean="0"/>
              <a:t>2. не умеют использовать приобретенные знания и умения в практической деятельности;</a:t>
            </a:r>
          </a:p>
          <a:p>
            <a:pPr algn="just"/>
            <a:r>
              <a:rPr lang="ru-RU" sz="2000" dirty="0" smtClean="0"/>
              <a:t>3. не обладают навыком преобразования информации, представленной в различных знаковых системах (текст, схема, таблица, диаграмма);</a:t>
            </a:r>
          </a:p>
          <a:p>
            <a:pPr algn="just"/>
            <a:r>
              <a:rPr lang="ru-RU" sz="2000" dirty="0" smtClean="0"/>
              <a:t>4. не способны извлекать из неадаптированных оригинальных текстов (философских, научно-популярных, публицистических, художественных) знания по заданным темам.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A4E5DC-5974-4122-9781-886622431D05}" type="datetime1">
              <a:rPr lang="ru-RU" smtClean="0"/>
              <a:pPr>
                <a:defRPr/>
              </a:pPr>
              <a:t>29.12.2022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01F83D-A3EC-468B-BB07-FB3183C7F47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i="1" dirty="0" err="1" smtClean="0">
                <a:latin typeface="Times New Roman"/>
                <a:ea typeface="Times New Roman"/>
              </a:rPr>
              <a:t>Цзацзуань</a:t>
            </a:r>
            <a:r>
              <a:rPr lang="ru-RU" sz="4400" i="1" dirty="0" smtClean="0">
                <a:latin typeface="Times New Roman"/>
                <a:ea typeface="Times New Roman"/>
              </a:rPr>
              <a:t> </a:t>
            </a:r>
            <a:r>
              <a:rPr lang="ru-RU" sz="4400" i="1" dirty="0">
                <a:latin typeface="Times New Roman"/>
                <a:ea typeface="Times New Roman"/>
              </a:rPr>
              <a:t>- </a:t>
            </a:r>
            <a:r>
              <a:rPr lang="ru-RU" sz="4400" dirty="0">
                <a:latin typeface="Times New Roman"/>
                <a:ea typeface="Times New Roman"/>
              </a:rPr>
              <a:t>оригинальный жанр восточной литературы, появившийся в Китае. </a:t>
            </a:r>
            <a:endParaRPr lang="ru-RU" sz="44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4400" dirty="0" smtClean="0">
                <a:latin typeface="Times New Roman"/>
                <a:ea typeface="Times New Roman"/>
              </a:rPr>
              <a:t>В </a:t>
            </a:r>
            <a:r>
              <a:rPr lang="ru-RU" sz="4400" dirty="0">
                <a:latin typeface="Times New Roman"/>
                <a:ea typeface="Times New Roman"/>
              </a:rPr>
              <a:t>переводе на русский - "заметки о разном".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80359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u="sng" dirty="0" smtClean="0"/>
              <a:t>Невыносимо: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заболеть </a:t>
            </a:r>
            <a:r>
              <a:rPr lang="ru-RU" sz="4000" dirty="0"/>
              <a:t>в первый день каникул;</a:t>
            </a:r>
          </a:p>
          <a:p>
            <a:r>
              <a:rPr lang="ru-RU" sz="4000" dirty="0"/>
              <a:t>знать страшную тайну и никому не </a:t>
            </a:r>
            <a:r>
              <a:rPr lang="ru-RU" sz="4000" dirty="0" smtClean="0"/>
              <a:t>рассказывать;</a:t>
            </a:r>
          </a:p>
          <a:p>
            <a:r>
              <a:rPr lang="ru-RU" sz="4000" dirty="0" smtClean="0"/>
              <a:t>слушать</a:t>
            </a:r>
            <a:r>
              <a:rPr lang="ru-RU" sz="4000" dirty="0"/>
              <a:t>, когда тебя обсуждают на незнакомом </a:t>
            </a:r>
            <a:r>
              <a:rPr lang="ru-RU" sz="4000" dirty="0" smtClean="0"/>
              <a:t>языке;</a:t>
            </a:r>
            <a:endParaRPr lang="ru-RU" sz="4000" dirty="0"/>
          </a:p>
          <a:p>
            <a:r>
              <a:rPr lang="ru-RU" sz="4000" dirty="0" smtClean="0"/>
              <a:t>мокнуть </a:t>
            </a:r>
            <a:r>
              <a:rPr lang="ru-RU" sz="4000" dirty="0"/>
              <a:t>в лодке под дождём.</a:t>
            </a:r>
            <a:r>
              <a:rPr lang="ru-RU" sz="4000" i="1" dirty="0"/>
              <a:t/>
            </a:r>
            <a:br>
              <a:rPr lang="ru-RU" sz="4000" i="1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5554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4414" y="1428736"/>
            <a:ext cx="7929586" cy="48006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Продолжите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несколько фраз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 нашем мастер-классе. </a:t>
            </a:r>
          </a:p>
          <a:p>
            <a:pPr marL="0" indent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Продумайте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по одному продолжению каждого </a:t>
            </a: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цзацзуаня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75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процессе мастер-класса я…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Знания, полученные мною…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Самым важным для меня сегодня было…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Самым трудным оказалось….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441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42918"/>
            <a:ext cx="7498080" cy="560548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«Отбирать полезнейшее – дело такой важности, что немыслим толковый читатель без умения отбирать. Единственно надежный плод чтения – усвоение прочитанного, выбор полезного… Не пожелать выделить из книги ничего значит все пропустить»</a:t>
            </a:r>
          </a:p>
          <a:p>
            <a:pPr algn="r">
              <a:buNone/>
            </a:pPr>
            <a:r>
              <a:rPr lang="ru-RU" dirty="0" smtClean="0"/>
              <a:t> Я. А. Каменский</a:t>
            </a:r>
          </a:p>
          <a:p>
            <a:pPr algn="r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«Как из копеек составляются рубли, так и из крупинок прочитанного составляется знание.»</a:t>
            </a:r>
          </a:p>
          <a:p>
            <a:pPr algn="r">
              <a:buNone/>
            </a:pPr>
            <a:r>
              <a:rPr lang="ru-RU" dirty="0" smtClean="0"/>
              <a:t> Даль 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Содержимое 3" descr="0_5d986_7f3c7ed1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0239" y="1447800"/>
            <a:ext cx="4949072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МАСТЕР-КЛАССА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представить собственную систему работы, нацеленную на формирование информационных и коммуникативных компетенций учащихся с помощью работы с текстом</a:t>
            </a:r>
          </a:p>
          <a:p>
            <a:pPr algn="ctr">
              <a:buNone/>
            </a:pPr>
            <a:endParaRPr lang="ru-RU" sz="3600" b="1" dirty="0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2024204-B8B9-4BBA-AA6E-7FAFA9DF238B}" type="datetime1">
              <a:rPr lang="ru-RU"/>
              <a:pPr>
                <a:defRPr/>
              </a:pPr>
              <a:t>29.12.2022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6642556"/>
            <a:ext cx="979755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http://aida.ucoz.ru</a:t>
            </a:r>
            <a:endParaRPr lang="ru-RU" sz="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МАСТЕР-КЛАССА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96752"/>
            <a:ext cx="7920880" cy="452596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/>
              <a:t> сформировать у участников мастер-класса представление о собственной системе работы с учебным текстом на уроках истории и обществознания;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создать атмосферу активного обсуждения;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smtClean="0"/>
              <a:t>продемонстрировать результаты деятельности в группе в форме различных конечных продуктов деятельности</a:t>
            </a:r>
          </a:p>
          <a:p>
            <a:pPr algn="just">
              <a:buFont typeface="Wingdings" pitchFamily="2" charset="2"/>
              <a:buChar char="ü"/>
            </a:pPr>
            <a:endParaRPr lang="ru-RU" dirty="0" smtClean="0"/>
          </a:p>
          <a:p>
            <a:pPr algn="just"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5A4E5DC-5974-4122-9781-886622431D05}" type="datetime1">
              <a:rPr lang="ru-RU" smtClean="0"/>
              <a:pPr>
                <a:defRPr/>
              </a:pPr>
              <a:t>29.12.2022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201F83D-A3EC-468B-BB07-FB3183C7F47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 окончанию мастер класса вы научитесь: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Применять на практике различные приемы работы с текстом</a:t>
            </a:r>
          </a:p>
          <a:p>
            <a:r>
              <a:rPr lang="ru-RU" dirty="0" smtClean="0"/>
              <a:t>Составлять интересные задания для своих учеников</a:t>
            </a:r>
          </a:p>
          <a:p>
            <a:r>
              <a:rPr lang="ru-RU" dirty="0" smtClean="0"/>
              <a:t>Работать в группе единомышленников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5A4E5DC-5974-4122-9781-886622431D05}" type="datetime1">
              <a:rPr lang="ru-RU" smtClean="0"/>
              <a:pPr>
                <a:defRPr/>
              </a:pPr>
              <a:t>29.12.2022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201F83D-A3EC-468B-BB07-FB3183C7F47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ТЕМЫ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000" b="1" dirty="0" smtClean="0"/>
              <a:t>Формирование информационных и коммуникативных  компетенций учащихся как средства подготовки к активной деятельности, умению адаптироваться в информационном обществе, подготовка к ОГЭ и ЕГЭ</a:t>
            </a:r>
          </a:p>
          <a:p>
            <a:pPr algn="ctr">
              <a:buNone/>
            </a:pPr>
            <a:r>
              <a:rPr lang="ru-RU" sz="4000" b="1" dirty="0" smtClean="0"/>
              <a:t> </a:t>
            </a:r>
          </a:p>
          <a:p>
            <a:pPr algn="ctr"/>
            <a:endParaRPr lang="ru-RU" sz="40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5A4E5DC-5974-4122-9781-886622431D05}" type="datetime1">
              <a:rPr lang="ru-RU" smtClean="0"/>
              <a:pPr>
                <a:defRPr/>
              </a:pPr>
              <a:t>29.12.2022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201F83D-A3EC-468B-BB07-FB3183C7F47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525963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Какие  методы и приемы работы с текстом используете вы на своих уроках?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5A4E5DC-5974-4122-9781-886622431D05}" type="datetime1">
              <a:rPr lang="ru-RU" smtClean="0"/>
              <a:pPr>
                <a:defRPr/>
              </a:pPr>
              <a:t>29.12.2022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201F83D-A3EC-468B-BB07-FB3183C7F47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202</TotalTime>
  <Words>1611</Words>
  <Application>Microsoft Office PowerPoint</Application>
  <PresentationFormat>Экран (4:3)</PresentationFormat>
  <Paragraphs>201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4" baseType="lpstr">
      <vt:lpstr>Arial Black</vt:lpstr>
      <vt:lpstr>Calibri</vt:lpstr>
      <vt:lpstr>Corbel</vt:lpstr>
      <vt:lpstr>Gill Sans MT</vt:lpstr>
      <vt:lpstr>Times New Roman</vt:lpstr>
      <vt:lpstr>Verdana</vt:lpstr>
      <vt:lpstr>Wingdings</vt:lpstr>
      <vt:lpstr>Wingdings 2</vt:lpstr>
      <vt:lpstr>Солнцестояние</vt:lpstr>
      <vt:lpstr>Презентация PowerPoint</vt:lpstr>
      <vt:lpstr>Послушайте - и Вы забудете, посмотрите - и Вы запомните, сделайте - и Вы поймете.                      Конфуций.</vt:lpstr>
      <vt:lpstr>Презентация PowerPoint</vt:lpstr>
      <vt:lpstr>Проблемы</vt:lpstr>
      <vt:lpstr>ЦЕЛЬ МАСТЕР-КЛАССА</vt:lpstr>
      <vt:lpstr>ЗАДАЧИ МАСТЕР-КЛАССА</vt:lpstr>
      <vt:lpstr>По окончанию мастер класса вы научитесь:</vt:lpstr>
      <vt:lpstr>АКТУАЛЬНОСТЬ ТЕМЫ</vt:lpstr>
      <vt:lpstr>Презентация PowerPoint</vt:lpstr>
      <vt:lpstr> 1 уровень.  Поисково - репродуктивная работа  </vt:lpstr>
      <vt:lpstr>Презентация PowerPoint</vt:lpstr>
      <vt:lpstr>«Main-card»</vt:lpstr>
      <vt:lpstr>2 уровень.  Сравнительно- аналитическая работа с учебником </vt:lpstr>
      <vt:lpstr>В) Пометки на полях</vt:lpstr>
      <vt:lpstr>Презентация PowerPoint</vt:lpstr>
      <vt:lpstr>3 уровень.  Творческая работа с учебной литературой </vt:lpstr>
      <vt:lpstr>Презентация PowerPoint</vt:lpstr>
      <vt:lpstr>ЗАДАНИЕ:  Попробуйте прочитать приводимый ниже отрывок  </vt:lpstr>
      <vt:lpstr>Презентация PowerPoint</vt:lpstr>
      <vt:lpstr>Но что происходит на уроке , когда мы даём задание, начинающееся со слова «Прочтите…»? </vt:lpstr>
      <vt:lpstr>Презентация PowerPoint</vt:lpstr>
      <vt:lpstr>Презентация PowerPoint</vt:lpstr>
      <vt:lpstr>Презентация PowerPoint</vt:lpstr>
      <vt:lpstr>1.Оценка текста </vt:lpstr>
      <vt:lpstr>Пример использования оценки текста с Гимном Российской Федерации. </vt:lpstr>
      <vt:lpstr>2.Задай вопрос  </vt:lpstr>
      <vt:lpstr>3.Составь задание </vt:lpstr>
      <vt:lpstr>Александр Писарев</vt:lpstr>
      <vt:lpstr>Один из важнейших элементов объявления - фотография</vt:lpstr>
      <vt:lpstr>“Отдам хорошего друга в хорошие руки”</vt:lpstr>
      <vt:lpstr>яркое эмоциональное описание</vt:lpstr>
      <vt:lpstr>Презентация PowerPoint</vt:lpstr>
      <vt:lpstr>Причина продажи</vt:lpstr>
      <vt:lpstr>Презентация PowerPoint</vt:lpstr>
      <vt:lpstr>Сколько денег просить и как говорить о цене?</vt:lpstr>
      <vt:lpstr>Презентация PowerPoint</vt:lpstr>
      <vt:lpstr>Призыв к действию</vt:lpstr>
      <vt:lpstr>И НАКОНЕЦ...</vt:lpstr>
      <vt:lpstr>Презентация PowerPoint</vt:lpstr>
      <vt:lpstr>Презентация PowerPoint</vt:lpstr>
      <vt:lpstr>Невыносимо:</vt:lpstr>
      <vt:lpstr>ЗАДАНИЕ: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Liliya</dc:creator>
  <cp:lastModifiedBy>Денис Бердников</cp:lastModifiedBy>
  <cp:revision>29</cp:revision>
  <dcterms:modified xsi:type="dcterms:W3CDTF">2022-12-29T17:58:18Z</dcterms:modified>
</cp:coreProperties>
</file>