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7"/>
  </p:notesMasterIdLst>
  <p:sldIdLst>
    <p:sldId id="261" r:id="rId2"/>
    <p:sldId id="383" r:id="rId3"/>
    <p:sldId id="266" r:id="rId4"/>
    <p:sldId id="368" r:id="rId5"/>
    <p:sldId id="327" r:id="rId6"/>
    <p:sldId id="384" r:id="rId7"/>
    <p:sldId id="328" r:id="rId8"/>
    <p:sldId id="370" r:id="rId9"/>
    <p:sldId id="330" r:id="rId10"/>
    <p:sldId id="331" r:id="rId11"/>
    <p:sldId id="332" r:id="rId12"/>
    <p:sldId id="333" r:id="rId13"/>
    <p:sldId id="358" r:id="rId14"/>
    <p:sldId id="369" r:id="rId15"/>
    <p:sldId id="357" r:id="rId16"/>
    <p:sldId id="371" r:id="rId17"/>
    <p:sldId id="373" r:id="rId18"/>
    <p:sldId id="380" r:id="rId19"/>
    <p:sldId id="335" r:id="rId20"/>
    <p:sldId id="337" r:id="rId21"/>
    <p:sldId id="336" r:id="rId22"/>
    <p:sldId id="385" r:id="rId23"/>
    <p:sldId id="338" r:id="rId24"/>
    <p:sldId id="288" r:id="rId25"/>
    <p:sldId id="286" r:id="rId26"/>
    <p:sldId id="340" r:id="rId27"/>
    <p:sldId id="341" r:id="rId28"/>
    <p:sldId id="344" r:id="rId29"/>
    <p:sldId id="342" r:id="rId30"/>
    <p:sldId id="386" r:id="rId31"/>
    <p:sldId id="364" r:id="rId32"/>
    <p:sldId id="387" r:id="rId33"/>
    <p:sldId id="345" r:id="rId34"/>
    <p:sldId id="356" r:id="rId35"/>
    <p:sldId id="374" r:id="rId36"/>
    <p:sldId id="377" r:id="rId37"/>
    <p:sldId id="381" r:id="rId38"/>
    <p:sldId id="350" r:id="rId39"/>
    <p:sldId id="378" r:id="rId40"/>
    <p:sldId id="382" r:id="rId41"/>
    <p:sldId id="351" r:id="rId42"/>
    <p:sldId id="388" r:id="rId43"/>
    <p:sldId id="353" r:id="rId44"/>
    <p:sldId id="379" r:id="rId45"/>
    <p:sldId id="355" r:id="rId46"/>
  </p:sldIdLst>
  <p:sldSz cx="9144000" cy="6858000" type="screen4x3"/>
  <p:notesSz cx="6858000" cy="9144000"/>
  <p:embeddedFontLst>
    <p:embeddedFont>
      <p:font typeface="Arial Black" panose="020B0A04020102020204" pitchFamily="34" charset="0"/>
      <p:bold r:id="rId48"/>
    </p:embeddedFon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Comic Sans MS" panose="030F0702030302020204" pitchFamily="66" charset="0"/>
      <p:regular r:id="rId54"/>
      <p:bold r:id="rId55"/>
      <p:italic r:id="rId56"/>
      <p:boldItalic r:id="rId57"/>
    </p:embeddedFont>
    <p:embeddedFont>
      <p:font typeface="Euphemia" panose="020B0503040102020104" pitchFamily="34" charset="0"/>
      <p:regular r:id="rId58"/>
    </p:embeddedFont>
    <p:embeddedFont>
      <p:font typeface="Helvetica" panose="020B0604020202020204" pitchFamily="34" charset="0"/>
      <p:regular r:id="rId59"/>
      <p:bold r:id="rId60"/>
      <p:italic r:id="rId61"/>
      <p:boldItalic r:id="rId62"/>
    </p:embeddedFont>
    <p:embeddedFont>
      <p:font typeface="Lucida Sans" panose="020B0602030504020204" pitchFamily="34" charset="0"/>
      <p:regular r:id="rId63"/>
      <p:bold r:id="rId64"/>
      <p:italic r:id="rId65"/>
      <p:boldItalic r:id="rId66"/>
    </p:embeddedFont>
    <p:embeddedFont>
      <p:font typeface="Matilda" panose="020B0604020202020204" charset="0"/>
      <p:regular r:id="rId6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A0000"/>
    <a:srgbClr val="6600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5322" autoAdjust="0"/>
  </p:normalViewPr>
  <p:slideViewPr>
    <p:cSldViewPr>
      <p:cViewPr varScale="1">
        <p:scale>
          <a:sx n="109" d="100"/>
          <a:sy n="109" d="100"/>
        </p:scale>
        <p:origin x="16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AFFA-A1D5-4639-ACEA-B48389D3E44E}" type="datetimeFigureOut">
              <a:rPr lang="ru-RU" smtClean="0"/>
              <a:pPr/>
              <a:t>30.05.2022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5637D-59B1-4A36-8644-800E246307F0}" type="slidenum">
              <a:rPr lang="ru-RU" smtClean="0"/>
              <a:pPr/>
              <a:t>‹#›</a:t>
            </a:fld>
            <a:endParaRPr lang="ru-RU"/>
          </a:p>
        </p:txBody>
      </p:sp>
    </p:spTree>
    <p:extLst>
      <p:ext uri="{BB962C8B-B14F-4D97-AF65-F5344CB8AC3E}">
        <p14:creationId xmlns:p14="http://schemas.microsoft.com/office/powerpoint/2010/main" val="247464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xfrm>
            <a:off x="920750" y="744538"/>
            <a:ext cx="4956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6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9A3669AE-5A6E-4F40-A27C-3C90D72A9F9A}" type="slidenum">
              <a:rPr lang="ru-RU" altLang="ru-RU" smtClean="0">
                <a:solidFill>
                  <a:srgbClr val="000000"/>
                </a:solidFill>
              </a:rPr>
              <a:pPr/>
              <a:t>24</a:t>
            </a:fld>
            <a:endParaRPr lang="ru-RU" altLang="ru-RU">
              <a:solidFill>
                <a:srgbClr val="000000"/>
              </a:solidFill>
            </a:endParaRPr>
          </a:p>
        </p:txBody>
      </p:sp>
    </p:spTree>
    <p:extLst>
      <p:ext uri="{BB962C8B-B14F-4D97-AF65-F5344CB8AC3E}">
        <p14:creationId xmlns:p14="http://schemas.microsoft.com/office/powerpoint/2010/main" val="8631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xfrm>
            <a:off x="920750" y="744538"/>
            <a:ext cx="4956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6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9A3669AE-5A6E-4F40-A27C-3C90D72A9F9A}" type="slidenum">
              <a:rPr lang="ru-RU" altLang="ru-RU" smtClean="0">
                <a:solidFill>
                  <a:srgbClr val="000000"/>
                </a:solidFill>
              </a:rPr>
              <a:pPr/>
              <a:t>25</a:t>
            </a:fld>
            <a:endParaRPr lang="ru-RU" altLang="ru-RU">
              <a:solidFill>
                <a:srgbClr val="000000"/>
              </a:solidFill>
            </a:endParaRPr>
          </a:p>
        </p:txBody>
      </p:sp>
    </p:spTree>
    <p:extLst>
      <p:ext uri="{BB962C8B-B14F-4D97-AF65-F5344CB8AC3E}">
        <p14:creationId xmlns:p14="http://schemas.microsoft.com/office/powerpoint/2010/main" val="11377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595637D-59B1-4A36-8644-800E246307F0}" type="slidenum">
              <a:rPr lang="ru-RU" smtClean="0"/>
              <a:pPr/>
              <a:t>41</a:t>
            </a:fld>
            <a:endParaRPr lang="ru-RU"/>
          </a:p>
        </p:txBody>
      </p:sp>
    </p:spTree>
    <p:extLst>
      <p:ext uri="{BB962C8B-B14F-4D97-AF65-F5344CB8AC3E}">
        <p14:creationId xmlns:p14="http://schemas.microsoft.com/office/powerpoint/2010/main" val="323333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2130425"/>
            <a:ext cx="6766520" cy="1470025"/>
          </a:xfrm>
          <a:prstGeom prst="rect">
            <a:avLst/>
          </a:prstGeom>
        </p:spPr>
        <p:txBody>
          <a:bodyPr/>
          <a:lstStyle>
            <a:lvl1pPr>
              <a:defRPr>
                <a:solidFill>
                  <a:schemeClr val="accent5">
                    <a:lumMod val="50000"/>
                  </a:schemeClr>
                </a:solidFill>
                <a:latin typeface="Comic Sans MS" pitchFamily="66" charset="0"/>
              </a:defRPr>
            </a:lvl1pPr>
          </a:lstStyle>
          <a:p>
            <a:r>
              <a:rPr lang="ru-RU"/>
              <a:t>Образец заголовка</a:t>
            </a:r>
          </a:p>
        </p:txBody>
      </p:sp>
      <p:sp>
        <p:nvSpPr>
          <p:cNvPr id="3" name="Подзаголовок 2"/>
          <p:cNvSpPr>
            <a:spLocks noGrp="1"/>
          </p:cNvSpPr>
          <p:nvPr>
            <p:ph type="subTitle" idx="1"/>
          </p:nvPr>
        </p:nvSpPr>
        <p:spPr>
          <a:xfrm>
            <a:off x="2199972" y="3886200"/>
            <a:ext cx="5572428" cy="1752600"/>
          </a:xfrm>
          <a:prstGeom prst="rect">
            <a:avLst/>
          </a:prstGeom>
        </p:spPr>
        <p:txBody>
          <a:bodyPr/>
          <a:lstStyle>
            <a:lvl1pPr marL="0" indent="0" algn="ctr">
              <a:buNone/>
              <a:defRPr>
                <a:solidFill>
                  <a:schemeClr val="accent5">
                    <a:lumMod val="50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schemeClr val="accent5">
                    <a:lumMod val="50000"/>
                  </a:schemeClr>
                </a:solidFill>
                <a:latin typeface="Comic Sans MS" pitchFamily="66" charset="0"/>
              </a:defRPr>
            </a:lvl1pPr>
          </a:lstStyle>
          <a:p>
            <a:pPr fontAlgn="base">
              <a:spcBef>
                <a:spcPct val="0"/>
              </a:spcBef>
              <a:spcAft>
                <a:spcPct val="0"/>
              </a:spcAft>
              <a:defRPr/>
            </a:pPr>
            <a:fld id="{B68C4FF4-6EE1-4A76-9B8F-B2F594D6C874}" type="datetimeFigureOut">
              <a:rPr lang="ru-RU" smtClean="0">
                <a:cs typeface="Arial" charset="0"/>
              </a:rPr>
              <a:pPr fontAlgn="base">
                <a:spcBef>
                  <a:spcPct val="0"/>
                </a:spcBef>
                <a:spcAft>
                  <a:spcPct val="0"/>
                </a:spcAft>
                <a:defRPr/>
              </a:pPr>
              <a:t>30.05.2022</a:t>
            </a:fld>
            <a:endParaRPr lang="ru-RU">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5">
                    <a:lumMod val="50000"/>
                  </a:schemeClr>
                </a:solidFill>
                <a:latin typeface="Comic Sans MS" pitchFamily="66" charset="0"/>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5">
                    <a:lumMod val="50000"/>
                  </a:schemeClr>
                </a:solidFill>
                <a:latin typeface="Comic Sans MS" pitchFamily="66" charset="0"/>
              </a:defRPr>
            </a:lvl1pPr>
          </a:lstStyle>
          <a:p>
            <a:pPr fontAlgn="base">
              <a:spcBef>
                <a:spcPct val="0"/>
              </a:spcBef>
              <a:spcAft>
                <a:spcPct val="0"/>
              </a:spcAft>
              <a:defRPr/>
            </a:pPr>
            <a:fld id="{CBF7A747-1B53-4B3F-B8D2-D8AB0E128148}"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143000"/>
          </a:xfrm>
          <a:prstGeom prst="rect">
            <a:avLst/>
          </a:prstGeom>
        </p:spPr>
        <p:txBody>
          <a:bodyPr/>
          <a:lstStyle>
            <a:lvl1pPr>
              <a:defRPr>
                <a:solidFill>
                  <a:schemeClr val="accent5">
                    <a:lumMod val="50000"/>
                  </a:schemeClr>
                </a:solidFill>
                <a:latin typeface="Matilda" charset="0"/>
              </a:defRPr>
            </a:lvl1pPr>
          </a:lstStyle>
          <a:p>
            <a:r>
              <a:rPr lang="ru-RU"/>
              <a:t>Образец заголовка</a:t>
            </a:r>
          </a:p>
        </p:txBody>
      </p:sp>
      <p:sp>
        <p:nvSpPr>
          <p:cNvPr id="3" name="Содержимое 2"/>
          <p:cNvSpPr>
            <a:spLocks noGrp="1"/>
          </p:cNvSpPr>
          <p:nvPr>
            <p:ph idx="1"/>
          </p:nvPr>
        </p:nvSpPr>
        <p:spPr>
          <a:xfrm>
            <a:off x="1691680" y="1600200"/>
            <a:ext cx="6995120" cy="4525963"/>
          </a:xfrm>
          <a:prstGeom prst="rect">
            <a:avLst/>
          </a:prstGeom>
        </p:spPr>
        <p:txBody>
          <a:bodyPr/>
          <a:lstStyle>
            <a:lvl1pPr>
              <a:defRPr>
                <a:solidFill>
                  <a:schemeClr val="accent5">
                    <a:lumMod val="50000"/>
                  </a:schemeClr>
                </a:solidFill>
                <a:latin typeface="Matilda" charset="0"/>
              </a:defRPr>
            </a:lvl1pPr>
            <a:lvl2pPr>
              <a:defRPr>
                <a:solidFill>
                  <a:schemeClr val="accent5">
                    <a:lumMod val="50000"/>
                  </a:schemeClr>
                </a:solidFill>
                <a:latin typeface="Matilda" charset="0"/>
              </a:defRPr>
            </a:lvl2pPr>
            <a:lvl3pPr>
              <a:defRPr>
                <a:solidFill>
                  <a:schemeClr val="accent5">
                    <a:lumMod val="50000"/>
                  </a:schemeClr>
                </a:solidFill>
                <a:latin typeface="Matilda" charset="0"/>
              </a:defRPr>
            </a:lvl3pPr>
            <a:lvl4pPr>
              <a:defRPr>
                <a:solidFill>
                  <a:schemeClr val="accent5">
                    <a:lumMod val="50000"/>
                  </a:schemeClr>
                </a:solidFill>
                <a:latin typeface="Matilda" charset="0"/>
              </a:defRPr>
            </a:lvl4pPr>
            <a:lvl5pPr>
              <a:defRPr>
                <a:solidFill>
                  <a:schemeClr val="accent5">
                    <a:lumMod val="50000"/>
                  </a:schemeClr>
                </a:solidFill>
                <a:latin typeface="Matilda"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3152DDE1-E9F2-4B50-AB95-1A36B28481DE}" type="datetimeFigureOut">
              <a:rPr lang="ru-RU" smtClean="0">
                <a:cs typeface="Arial" charset="0"/>
              </a:rPr>
              <a:pPr fontAlgn="base">
                <a:spcBef>
                  <a:spcPct val="0"/>
                </a:spcBef>
                <a:spcAft>
                  <a:spcPct val="0"/>
                </a:spcAft>
                <a:defRPr/>
              </a:pPr>
              <a:t>30.05.2022</a:t>
            </a:fld>
            <a:endParaRPr lang="ru-RU">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A087BA6C-DE82-4922-A007-5CB817EE4E20}"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143000"/>
          </a:xfrm>
          <a:prstGeom prst="rect">
            <a:avLst/>
          </a:prstGeom>
        </p:spPr>
        <p:txBody>
          <a:bodyPr/>
          <a:lstStyle>
            <a:lvl1pPr>
              <a:defRPr>
                <a:solidFill>
                  <a:schemeClr val="accent5">
                    <a:lumMod val="50000"/>
                  </a:schemeClr>
                </a:solidFill>
                <a:latin typeface="Matilda" charset="0"/>
              </a:defRPr>
            </a:lvl1pPr>
          </a:lstStyle>
          <a:p>
            <a:r>
              <a:rPr lang="ru-RU"/>
              <a:t>Образец заголовка</a:t>
            </a:r>
          </a:p>
        </p:txBody>
      </p:sp>
      <p:sp>
        <p:nvSpPr>
          <p:cNvPr id="3" name="Содержимое 2"/>
          <p:cNvSpPr>
            <a:spLocks noGrp="1"/>
          </p:cNvSpPr>
          <p:nvPr>
            <p:ph sz="half" idx="1"/>
          </p:nvPr>
        </p:nvSpPr>
        <p:spPr>
          <a:xfrm>
            <a:off x="1691680" y="1600200"/>
            <a:ext cx="2804120" cy="4525963"/>
          </a:xfrm>
          <a:prstGeom prst="rect">
            <a:avLst/>
          </a:prstGeom>
        </p:spPr>
        <p:txBody>
          <a:bodyPr/>
          <a:lstStyle>
            <a:lvl1pPr>
              <a:defRPr sz="2800">
                <a:solidFill>
                  <a:schemeClr val="accent5">
                    <a:lumMod val="50000"/>
                  </a:schemeClr>
                </a:solidFill>
                <a:latin typeface="Matilda" charset="0"/>
              </a:defRPr>
            </a:lvl1pPr>
            <a:lvl2pPr>
              <a:defRPr sz="2400">
                <a:solidFill>
                  <a:schemeClr val="accent5">
                    <a:lumMod val="50000"/>
                  </a:schemeClr>
                </a:solidFill>
                <a:latin typeface="Matilda" charset="0"/>
              </a:defRPr>
            </a:lvl2pPr>
            <a:lvl3pPr>
              <a:defRPr sz="2000">
                <a:solidFill>
                  <a:schemeClr val="accent5">
                    <a:lumMod val="50000"/>
                  </a:schemeClr>
                </a:solidFill>
                <a:latin typeface="Matilda" charset="0"/>
              </a:defRPr>
            </a:lvl3pPr>
            <a:lvl4pPr>
              <a:defRPr sz="1800">
                <a:solidFill>
                  <a:schemeClr val="accent5">
                    <a:lumMod val="50000"/>
                  </a:schemeClr>
                </a:solidFill>
                <a:latin typeface="Matilda" charset="0"/>
              </a:defRPr>
            </a:lvl4pPr>
            <a:lvl5pPr>
              <a:defRPr sz="1800">
                <a:solidFill>
                  <a:schemeClr val="accent5">
                    <a:lumMod val="50000"/>
                  </a:schemeClr>
                </a:solidFill>
                <a:latin typeface="Matilda"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solidFill>
                  <a:schemeClr val="accent5">
                    <a:lumMod val="50000"/>
                  </a:schemeClr>
                </a:solidFill>
                <a:latin typeface="Matilda" charset="0"/>
              </a:defRPr>
            </a:lvl1pPr>
            <a:lvl2pPr>
              <a:defRPr sz="2400">
                <a:solidFill>
                  <a:schemeClr val="accent5">
                    <a:lumMod val="50000"/>
                  </a:schemeClr>
                </a:solidFill>
                <a:latin typeface="Matilda" charset="0"/>
              </a:defRPr>
            </a:lvl2pPr>
            <a:lvl3pPr>
              <a:defRPr sz="2000">
                <a:solidFill>
                  <a:schemeClr val="accent5">
                    <a:lumMod val="50000"/>
                  </a:schemeClr>
                </a:solidFill>
                <a:latin typeface="Matilda" charset="0"/>
              </a:defRPr>
            </a:lvl3pPr>
            <a:lvl4pPr>
              <a:defRPr sz="1800">
                <a:solidFill>
                  <a:schemeClr val="accent5">
                    <a:lumMod val="50000"/>
                  </a:schemeClr>
                </a:solidFill>
                <a:latin typeface="Matilda" charset="0"/>
              </a:defRPr>
            </a:lvl4pPr>
            <a:lvl5pPr>
              <a:defRPr sz="1800">
                <a:solidFill>
                  <a:schemeClr val="accent5">
                    <a:lumMod val="50000"/>
                  </a:schemeClr>
                </a:solidFill>
                <a:latin typeface="Matilda" charset="0"/>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F18AA105-3B9A-485F-A7BD-B3B1C1BFF994}" type="datetimeFigureOut">
              <a:rPr lang="ru-RU" smtClean="0">
                <a:cs typeface="Arial" charset="0"/>
              </a:rPr>
              <a:pPr fontAlgn="base">
                <a:spcBef>
                  <a:spcPct val="0"/>
                </a:spcBef>
                <a:spcAft>
                  <a:spcPct val="0"/>
                </a:spcAft>
                <a:defRPr/>
              </a:pPr>
              <a:t>30.05.2022</a:t>
            </a:fld>
            <a:endParaRPr lang="ru-RU">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endParaRPr lang="ru-RU">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29217202-91A5-4841-8837-12B3422A9C13}"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143000"/>
          </a:xfrm>
          <a:prstGeom prst="rect">
            <a:avLst/>
          </a:prstGeom>
        </p:spPr>
        <p:txBody>
          <a:bodyPr/>
          <a:lstStyle>
            <a:lvl1pPr>
              <a:defRPr>
                <a:solidFill>
                  <a:schemeClr val="accent5">
                    <a:lumMod val="50000"/>
                  </a:schemeClr>
                </a:solidFill>
                <a:latin typeface="Matilda" charset="0"/>
              </a:defRPr>
            </a:lvl1pPr>
          </a:lstStyle>
          <a:p>
            <a:r>
              <a:rPr lang="ru-RU"/>
              <a:t>Образец заголовка</a:t>
            </a:r>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C62FDA9A-A9AF-4522-BA4E-959710ABA8F2}" type="datetimeFigureOut">
              <a:rPr lang="ru-RU" smtClean="0">
                <a:cs typeface="Arial" charset="0"/>
              </a:rPr>
              <a:pPr fontAlgn="base">
                <a:spcBef>
                  <a:spcPct val="0"/>
                </a:spcBef>
                <a:spcAft>
                  <a:spcPct val="0"/>
                </a:spcAft>
                <a:defRPr/>
              </a:pPr>
              <a:t>30.05.2022</a:t>
            </a:fld>
            <a:endParaRPr lang="ru-RU">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endParaRPr lang="ru-RU">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27C4C3DF-49FF-4AA4-A1AB-8615103FAECA}"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981C31E6-6AC6-4E62-806B-D0CB1E8C6262}" type="datetimeFigureOut">
              <a:rPr lang="ru-RU" smtClean="0">
                <a:cs typeface="Arial" charset="0"/>
              </a:rPr>
              <a:pPr fontAlgn="base">
                <a:spcBef>
                  <a:spcPct val="0"/>
                </a:spcBef>
                <a:spcAft>
                  <a:spcPct val="0"/>
                </a:spcAft>
                <a:defRPr/>
              </a:pPr>
              <a:t>30.05.2022</a:t>
            </a:fld>
            <a:endParaRPr lang="ru-RU">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endParaRPr lang="ru-RU">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5">
                    <a:lumMod val="50000"/>
                  </a:schemeClr>
                </a:solidFill>
                <a:latin typeface="Matilda" charset="0"/>
              </a:defRPr>
            </a:lvl1pPr>
          </a:lstStyle>
          <a:p>
            <a:pPr fontAlgn="base">
              <a:spcBef>
                <a:spcPct val="0"/>
              </a:spcBef>
              <a:spcAft>
                <a:spcPct val="0"/>
              </a:spcAft>
              <a:defRPr/>
            </a:pPr>
            <a:fld id="{B1B0E188-B191-46AC-99B7-5113417AE6AB}"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a:extLst>
              <a:ext uri="{FF2B5EF4-FFF2-40B4-BE49-F238E27FC236}">
                <a16:creationId xmlns:a16="http://schemas.microsoft.com/office/drawing/2014/main" id="{A4E77AF0-428E-4C49-A5A7-14AEA6943BB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3">
            <a:extLst>
              <a:ext uri="{FF2B5EF4-FFF2-40B4-BE49-F238E27FC236}">
                <a16:creationId xmlns:a16="http://schemas.microsoft.com/office/drawing/2014/main" id="{2CEEA055-57AB-462D-AECD-55F3AF632A8B}"/>
              </a:ext>
            </a:extLst>
          </p:cNvPr>
          <p:cNvSpPr>
            <a:spLocks noGrp="1" noChangeArrowheads="1"/>
          </p:cNvSpPr>
          <p:nvPr>
            <p:ph type="sldNum" sz="quarter" idx="11"/>
          </p:nvPr>
        </p:nvSpPr>
        <p:spPr>
          <a:ln/>
        </p:spPr>
        <p:txBody>
          <a:bodyPr/>
          <a:lstStyle>
            <a:lvl1pPr>
              <a:defRPr/>
            </a:lvl1pPr>
          </a:lstStyle>
          <a:p>
            <a:fld id="{B08266D2-68CA-4699-A7F6-688CD2021E71}" type="slidenum">
              <a:rPr lang="ru-RU" altLang="ru-RU"/>
              <a:pPr/>
              <a:t>‹#›</a:t>
            </a:fld>
            <a:endParaRPr lang="ru-RU" altLang="ru-RU"/>
          </a:p>
        </p:txBody>
      </p:sp>
      <p:sp>
        <p:nvSpPr>
          <p:cNvPr id="7" name="Rectangle 14">
            <a:extLst>
              <a:ext uri="{FF2B5EF4-FFF2-40B4-BE49-F238E27FC236}">
                <a16:creationId xmlns:a16="http://schemas.microsoft.com/office/drawing/2014/main" id="{CC0A4A81-EDCE-4AAA-A395-8A45D226BEF5}"/>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974374402"/>
      </p:ext>
    </p:extLst>
  </p:cSld>
  <p:clrMapOvr>
    <a:masterClrMapping/>
  </p:clrMapOvr>
  <p:transition spd="med" advTm="30000">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soo.web-ae.ru/kniga-1/kak-sdelat-urok-vospityivayuschim/organizuem-effektivnuyu-kommunikatsiyu/o-vajnyih-dlya-obschestva-voprosah/" TargetMode="External"/><Relationship Id="rId2" Type="http://schemas.openxmlformats.org/officeDocument/2006/relationships/hyperlink" Target="https://edsoo.web-ae.ru/kniga-1/kak-sdelat-urok-vospityivayuschim/rabotaem-nad-otnosheniyami/" TargetMode="External"/><Relationship Id="rId1" Type="http://schemas.openxmlformats.org/officeDocument/2006/relationships/slideLayout" Target="../slideLayouts/slideLayout2.xml"/><Relationship Id="rId4" Type="http://schemas.openxmlformats.org/officeDocument/2006/relationships/hyperlink" Target="https://edsoo.web-ae.ru/kniga-1/kak-sdelat-urok-vospityivayuschim/uvlekaem-interesnyim-urokom/s-samyih-pervyih-minu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691680" y="1628800"/>
            <a:ext cx="6480720" cy="3406734"/>
            <a:chOff x="1115616" y="2955212"/>
            <a:chExt cx="7165477" cy="4251449"/>
          </a:xfrm>
        </p:grpSpPr>
        <p:sp>
          <p:nvSpPr>
            <p:cNvPr id="5" name="Прямоугольник 4"/>
            <p:cNvSpPr/>
            <p:nvPr/>
          </p:nvSpPr>
          <p:spPr>
            <a:xfrm>
              <a:off x="1115616" y="2955212"/>
              <a:ext cx="7165477" cy="1267501"/>
            </a:xfrm>
            <a:prstGeom prst="rect">
              <a:avLst/>
            </a:prstGeom>
            <a:noFill/>
          </p:spPr>
          <p:txBody>
            <a:bodyPr wrap="square">
              <a:spAutoFit/>
            </a:bodyPr>
            <a:lstStyle/>
            <a:p>
              <a:pPr algn="ctr" fontAlgn="base">
                <a:spcBef>
                  <a:spcPct val="0"/>
                </a:spcBef>
                <a:spcAft>
                  <a:spcPct val="0"/>
                </a:spcAft>
                <a:defRPr/>
              </a:pPr>
              <a:endParaRPr lang="ru-RU" sz="6000" b="1" dirty="0">
                <a:ln w="19050">
                  <a:solidFill>
                    <a:prstClr val="white"/>
                  </a:solidFill>
                  <a:prstDash val="solid"/>
                </a:ln>
                <a:solidFill>
                  <a:schemeClr val="accent5">
                    <a:lumMod val="50000"/>
                  </a:schemeClr>
                </a:solidFill>
                <a:effectLst>
                  <a:outerShdw blurRad="50000" dist="50800" dir="7500000" algn="tl">
                    <a:srgbClr val="000000">
                      <a:shade val="5000"/>
                      <a:alpha val="35000"/>
                    </a:srgbClr>
                  </a:outerShdw>
                </a:effectLst>
                <a:latin typeface="Comic Sans MS" pitchFamily="66" charset="0"/>
                <a:cs typeface="Arial" charset="0"/>
              </a:endParaRPr>
            </a:p>
          </p:txBody>
        </p:sp>
        <p:sp>
          <p:nvSpPr>
            <p:cNvPr id="6" name="Прямоугольник 5"/>
            <p:cNvSpPr/>
            <p:nvPr/>
          </p:nvSpPr>
          <p:spPr>
            <a:xfrm>
              <a:off x="1115616" y="6400069"/>
              <a:ext cx="7165477" cy="806592"/>
            </a:xfrm>
            <a:prstGeom prst="rect">
              <a:avLst/>
            </a:prstGeom>
          </p:spPr>
          <p:txBody>
            <a:bodyPr wrap="square">
              <a:spAutoFit/>
            </a:bodyPr>
            <a:lstStyle/>
            <a:p>
              <a:pPr algn="ctr" fontAlgn="base">
                <a:spcBef>
                  <a:spcPct val="0"/>
                </a:spcBef>
                <a:spcAft>
                  <a:spcPct val="0"/>
                </a:spcAft>
                <a:defRPr/>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Автор : Кудревич Инесса Васильевна, учитель математики МБОУ ЦО №58 «Поколение будущего»</a:t>
              </a:r>
              <a:endParaRPr lang="ru-RU" dirty="0">
                <a:solidFill>
                  <a:schemeClr val="accent5">
                    <a:lumMod val="50000"/>
                  </a:schemeClr>
                </a:solidFill>
                <a:latin typeface="Comic Sans MS" pitchFamily="66" charset="0"/>
                <a:cs typeface="Arial" charset="0"/>
              </a:endParaRPr>
            </a:p>
          </p:txBody>
        </p:sp>
      </p:grpSp>
      <p:sp>
        <p:nvSpPr>
          <p:cNvPr id="7" name="TextBox 6">
            <a:extLst>
              <a:ext uri="{FF2B5EF4-FFF2-40B4-BE49-F238E27FC236}">
                <a16:creationId xmlns:a16="http://schemas.microsoft.com/office/drawing/2014/main" id="{662B9F75-9EB0-4E96-A5DE-F2BD9C886D0B}"/>
              </a:ext>
            </a:extLst>
          </p:cNvPr>
          <p:cNvSpPr txBox="1"/>
          <p:nvPr/>
        </p:nvSpPr>
        <p:spPr>
          <a:xfrm>
            <a:off x="2195736" y="1213301"/>
            <a:ext cx="4572000" cy="1815882"/>
          </a:xfrm>
          <a:prstGeom prst="rect">
            <a:avLst/>
          </a:prstGeom>
          <a:noFill/>
        </p:spPr>
        <p:txBody>
          <a:bodyPr wrap="square">
            <a:spAutoFit/>
          </a:bodyPr>
          <a:lstStyle/>
          <a:p>
            <a:r>
              <a:rPr lang="ru-RU" sz="2800" dirty="0">
                <a:latin typeface="Arial Black" panose="020B0A04020102020204" pitchFamily="34" charset="0"/>
                <a:cs typeface="Arial" panose="020B0604020202020204" pitchFamily="34" charset="0"/>
              </a:rPr>
              <a:t>Реализация воспитательного потенциала на уроках математики</a:t>
            </a:r>
          </a:p>
        </p:txBody>
      </p:sp>
    </p:spTree>
    <p:extLst>
      <p:ext uri="{BB962C8B-B14F-4D97-AF65-F5344CB8AC3E}">
        <p14:creationId xmlns:p14="http://schemas.microsoft.com/office/powerpoint/2010/main" val="258798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5CA88B18-8294-4CF8-9DD0-95225E0ADAF7}"/>
              </a:ext>
            </a:extLst>
          </p:cNvPr>
          <p:cNvSpPr txBox="1">
            <a:spLocks/>
          </p:cNvSpPr>
          <p:nvPr/>
        </p:nvSpPr>
        <p:spPr>
          <a:xfrm>
            <a:off x="1115616" y="173169"/>
            <a:ext cx="7920880" cy="1143000"/>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600" dirty="0">
                <a:latin typeface="Arial" panose="020B0604020202020204" pitchFamily="34" charset="0"/>
                <a:cs typeface="Arial" panose="020B0604020202020204" pitchFamily="34" charset="0"/>
              </a:rPr>
              <a:t>Урок-экскурсия «Тульский кремль»</a:t>
            </a:r>
          </a:p>
        </p:txBody>
      </p:sp>
      <p:pic>
        <p:nvPicPr>
          <p:cNvPr id="5" name="Рисунок 4" descr="Тула Одоевские ворота Часовня Иконы Божией Матери Казанская Фотография">
            <a:extLst>
              <a:ext uri="{FF2B5EF4-FFF2-40B4-BE49-F238E27FC236}">
                <a16:creationId xmlns:a16="http://schemas.microsoft.com/office/drawing/2014/main" id="{2DF40844-EFC3-4839-B1F0-6274401E90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2852911" cy="4257664"/>
          </a:xfrm>
          <a:prstGeom prst="rect">
            <a:avLst/>
          </a:prstGeom>
          <a:noFill/>
          <a:ln>
            <a:noFill/>
          </a:ln>
        </p:spPr>
      </p:pic>
      <p:sp>
        <p:nvSpPr>
          <p:cNvPr id="7" name="TextBox 6">
            <a:extLst>
              <a:ext uri="{FF2B5EF4-FFF2-40B4-BE49-F238E27FC236}">
                <a16:creationId xmlns:a16="http://schemas.microsoft.com/office/drawing/2014/main" id="{ABABEABA-AE04-4749-BD46-D992BB03C5C7}"/>
              </a:ext>
            </a:extLst>
          </p:cNvPr>
          <p:cNvSpPr txBox="1"/>
          <p:nvPr/>
        </p:nvSpPr>
        <p:spPr>
          <a:xfrm>
            <a:off x="4320974" y="784362"/>
            <a:ext cx="4572000" cy="3518912"/>
          </a:xfrm>
          <a:prstGeom prst="rect">
            <a:avLst/>
          </a:prstGeom>
          <a:noFill/>
        </p:spPr>
        <p:txBody>
          <a:bodyPr wrap="square">
            <a:spAutoFit/>
          </a:bodyPr>
          <a:lstStyle/>
          <a:p>
            <a:pPr>
              <a:spcAft>
                <a:spcPts val="750"/>
              </a:spcAft>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Высота стен Тульского кремля везде одинаковая (около 11 м).  Конечно, сейчас высота стен намного ниже — наросший культурный слой составляет 1,5-2 метра. Эти стены укреплены 9 башнями:</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Спасская башня, Башня Одоевских ворот, Никитская башня, Башня Ивановских ворот, Ивановская башня, Башня На погребу, Башня Водяных ворот, Наугольная башня, Башня Пятницких ворот.</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CD12D8D2-75B9-4999-A691-12232F3B7D1D}"/>
              </a:ext>
            </a:extLst>
          </p:cNvPr>
          <p:cNvSpPr txBox="1"/>
          <p:nvPr/>
        </p:nvSpPr>
        <p:spPr>
          <a:xfrm>
            <a:off x="4320974" y="4263356"/>
            <a:ext cx="4572000" cy="1477328"/>
          </a:xfrm>
          <a:prstGeom prst="rect">
            <a:avLst/>
          </a:prstGeom>
          <a:noFill/>
        </p:spPr>
        <p:txBody>
          <a:bodyPr wrap="square">
            <a:spAutoFit/>
          </a:bodyPr>
          <a:lstStyle/>
          <a:p>
            <a:r>
              <a:rPr lang="ru-RU"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Вопрос.</a:t>
            </a:r>
          </a:p>
          <a:p>
            <a:r>
              <a:rPr lang="ru-RU" dirty="0">
                <a:solidFill>
                  <a:srgbClr val="000000"/>
                </a:solidFill>
                <a:latin typeface="Arial" panose="020B0604020202020204" pitchFamily="34" charset="0"/>
                <a:cs typeface="Arial" panose="020B0604020202020204" pitchFamily="34" charset="0"/>
              </a:rPr>
              <a:t>Сколько в Кремле проездных башен? Чтобы ответить на вопрос, решите уравнение:</a:t>
            </a:r>
          </a:p>
          <a:p>
            <a:endParaRPr lang="ru-RU"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4AF66C-4222-4CB9-906D-D7650AD469B8}"/>
                  </a:ext>
                </a:extLst>
              </p:cNvPr>
              <p:cNvSpPr txBox="1"/>
              <p:nvPr/>
            </p:nvSpPr>
            <p:spPr>
              <a:xfrm>
                <a:off x="5932380" y="5185112"/>
                <a:ext cx="2463816" cy="276999"/>
              </a:xfrm>
              <a:prstGeom prst="rect">
                <a:avLst/>
              </a:prstGeom>
              <a:noFill/>
            </p:spPr>
            <p:txBody>
              <a:bodyPr wrap="none" lIns="0" tIns="0" rIns="0" bIns="0" rtlCol="0">
                <a:spAutoFit/>
              </a:bodyPr>
              <a:lstStyle/>
              <a:p>
                <a:r>
                  <a:rPr lang="ru-RU" dirty="0"/>
                  <a:t>53,56:</a:t>
                </a:r>
                <a14:m>
                  <m:oMath xmlns:m="http://schemas.openxmlformats.org/officeDocument/2006/math">
                    <m:r>
                      <a:rPr lang="ru-RU" i="1" dirty="0">
                        <a:latin typeface="Cambria Math" panose="02040503050406030204" pitchFamily="18" charset="0"/>
                      </a:rPr>
                      <m:t>(</m:t>
                    </m:r>
                    <m:r>
                      <a:rPr lang="ru-RU" b="0" i="1" dirty="0" smtClean="0">
                        <a:latin typeface="Cambria Math" panose="02040503050406030204" pitchFamily="18" charset="0"/>
                      </a:rPr>
                      <m:t>х+103,12)</m:t>
                    </m:r>
                    <m:r>
                      <a:rPr lang="ru-RU" i="0">
                        <a:latin typeface="Cambria Math" panose="02040503050406030204" pitchFamily="18" charset="0"/>
                      </a:rPr>
                      <m:t>=</m:t>
                    </m:r>
                    <m:r>
                      <a:rPr lang="ru-RU" b="0" i="0" smtClean="0">
                        <a:latin typeface="Cambria Math" panose="02040503050406030204" pitchFamily="18" charset="0"/>
                      </a:rPr>
                      <m:t>0,5</m:t>
                    </m:r>
                  </m:oMath>
                </a14:m>
                <a:endParaRPr lang="ru-RU" dirty="0"/>
              </a:p>
            </p:txBody>
          </p:sp>
        </mc:Choice>
        <mc:Fallback xmlns="">
          <p:sp>
            <p:nvSpPr>
              <p:cNvPr id="10" name="TextBox 9">
                <a:extLst>
                  <a:ext uri="{FF2B5EF4-FFF2-40B4-BE49-F238E27FC236}">
                    <a16:creationId xmlns="" xmlns:a16="http://schemas.microsoft.com/office/drawing/2014/main" xmlns:a14="http://schemas.microsoft.com/office/drawing/2010/main" id="{7F4AF66C-4222-4CB9-906D-D7650AD469B8}"/>
                  </a:ext>
                </a:extLst>
              </p:cNvPr>
              <p:cNvSpPr txBox="1">
                <a:spLocks noRot="1" noChangeAspect="1" noMove="1" noResize="1" noEditPoints="1" noAdjustHandles="1" noChangeArrowheads="1" noChangeShapeType="1" noTextEdit="1"/>
              </p:cNvSpPr>
              <p:nvPr/>
            </p:nvSpPr>
            <p:spPr>
              <a:xfrm>
                <a:off x="5932380" y="5185112"/>
                <a:ext cx="2463816" cy="276999"/>
              </a:xfrm>
              <a:prstGeom prst="rect">
                <a:avLst/>
              </a:prstGeom>
              <a:blipFill>
                <a:blip r:embed="rId3"/>
                <a:stretch>
                  <a:fillRect l="-5693" t="-28889" r="-2475" b="-51111"/>
                </a:stretch>
              </a:blipFill>
            </p:spPr>
            <p:txBody>
              <a:bodyPr/>
              <a:lstStyle/>
              <a:p>
                <a:r>
                  <a:rPr lang="ru-RU">
                    <a:noFill/>
                  </a:rPr>
                  <a:t> </a:t>
                </a:r>
              </a:p>
            </p:txBody>
          </p:sp>
        </mc:Fallback>
      </mc:AlternateContent>
      <p:sp>
        <p:nvSpPr>
          <p:cNvPr id="12" name="TextBox 11">
            <a:extLst>
              <a:ext uri="{FF2B5EF4-FFF2-40B4-BE49-F238E27FC236}">
                <a16:creationId xmlns:a16="http://schemas.microsoft.com/office/drawing/2014/main" id="{7A8A5451-F4CF-445A-A324-2D561ACF68FE}"/>
              </a:ext>
            </a:extLst>
          </p:cNvPr>
          <p:cNvSpPr txBox="1"/>
          <p:nvPr/>
        </p:nvSpPr>
        <p:spPr>
          <a:xfrm>
            <a:off x="1403648" y="5552847"/>
            <a:ext cx="5760640" cy="923330"/>
          </a:xfrm>
          <a:prstGeom prst="rect">
            <a:avLst/>
          </a:prstGeom>
          <a:noFill/>
        </p:spPr>
        <p:txBody>
          <a:bodyPr wrap="square">
            <a:spAutoFit/>
          </a:bodyPr>
          <a:lstStyle/>
          <a:p>
            <a:r>
              <a:rPr lang="ru-RU" b="1" u="sng" dirty="0">
                <a:latin typeface="Arial" panose="020B0604020202020204" pitchFamily="34" charset="0"/>
                <a:cs typeface="Arial" panose="020B0604020202020204" pitchFamily="34" charset="0"/>
              </a:rPr>
              <a:t>Задача.</a:t>
            </a:r>
            <a:r>
              <a:rPr lang="ru-RU" sz="1800" dirty="0">
                <a:effectLst/>
                <a:latin typeface="Arial" panose="020B0604020202020204" pitchFamily="34" charset="0"/>
                <a:ea typeface="Times New Roman" panose="02020603050405020304" pitchFamily="18" charset="0"/>
                <a:cs typeface="Arial" panose="020B0604020202020204" pitchFamily="34" charset="0"/>
              </a:rPr>
              <a:t> Ширина стены Тульского Кремля – 218 м, а ее периметр равен 1046 м. Вычислите длину кремлевской стены и площадь Кремля.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0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1400E0BD-1B97-48AA-8CCD-388B8E704758}"/>
              </a:ext>
            </a:extLst>
          </p:cNvPr>
          <p:cNvSpPr>
            <a:spLocks noGrp="1"/>
          </p:cNvSpPr>
          <p:nvPr>
            <p:ph type="title"/>
          </p:nvPr>
        </p:nvSpPr>
        <p:spPr>
          <a:xfrm>
            <a:off x="1244974" y="333833"/>
            <a:ext cx="7859216" cy="1143000"/>
          </a:xfrm>
        </p:spPr>
        <p:txBody>
          <a:bodyPr/>
          <a:lstStyle/>
          <a:p>
            <a:r>
              <a:rPr lang="ru-RU" sz="3600" dirty="0">
                <a:latin typeface="Arial" panose="020B0604020202020204" pitchFamily="34" charset="0"/>
                <a:cs typeface="Arial" panose="020B0604020202020204" pitchFamily="34" charset="0"/>
              </a:rPr>
              <a:t>Урок-экскурсия «Тульский кремль»</a:t>
            </a:r>
          </a:p>
        </p:txBody>
      </p:sp>
      <p:pic>
        <p:nvPicPr>
          <p:cNvPr id="5" name="Рисунок 4" descr="Как это устроено: тульский Кремль - Новости Тулы и области - 1tulatv">
            <a:extLst>
              <a:ext uri="{FF2B5EF4-FFF2-40B4-BE49-F238E27FC236}">
                <a16:creationId xmlns:a16="http://schemas.microsoft.com/office/drawing/2014/main" id="{5E7B0783-9DBD-4B23-9C2C-A37A4DAAF7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76833"/>
            <a:ext cx="4406805" cy="2808312"/>
          </a:xfrm>
          <a:prstGeom prst="rect">
            <a:avLst/>
          </a:prstGeom>
          <a:noFill/>
          <a:ln>
            <a:noFill/>
          </a:ln>
        </p:spPr>
      </p:pic>
      <p:sp>
        <p:nvSpPr>
          <p:cNvPr id="7" name="TextBox 6">
            <a:extLst>
              <a:ext uri="{FF2B5EF4-FFF2-40B4-BE49-F238E27FC236}">
                <a16:creationId xmlns:a16="http://schemas.microsoft.com/office/drawing/2014/main" id="{1D17D739-0E21-4529-B793-3DF2A07A7D52}"/>
              </a:ext>
            </a:extLst>
          </p:cNvPr>
          <p:cNvSpPr txBox="1"/>
          <p:nvPr/>
        </p:nvSpPr>
        <p:spPr>
          <a:xfrm>
            <a:off x="1341354" y="4485205"/>
            <a:ext cx="4572000" cy="646331"/>
          </a:xfrm>
          <a:prstGeom prst="rect">
            <a:avLst/>
          </a:prstGeom>
          <a:noFill/>
        </p:spPr>
        <p:txBody>
          <a:bodyPr wrap="square">
            <a:spAutoFit/>
          </a:bodyPr>
          <a:lstStyle/>
          <a:p>
            <a:pPr>
              <a:spcAft>
                <a:spcPts val="750"/>
              </a:spcAft>
            </a:pPr>
            <a:r>
              <a:rPr lang="ru-RU" b="1" u="sng" dirty="0">
                <a:solidFill>
                  <a:srgbClr val="000000"/>
                </a:solidFill>
                <a:latin typeface="Times New Roman" panose="02020603050405020304" pitchFamily="18" charset="0"/>
              </a:rPr>
              <a:t>Вопрос. </a:t>
            </a:r>
            <a:r>
              <a:rPr lang="ru-RU" dirty="0">
                <a:solidFill>
                  <a:srgbClr val="000000"/>
                </a:solidFill>
                <a:latin typeface="Times New Roman" panose="02020603050405020304" pitchFamily="18" charset="0"/>
              </a:rPr>
              <a:t>Найди фигуру, которая соответствует форме Тульского кремля:</a:t>
            </a:r>
          </a:p>
        </p:txBody>
      </p:sp>
      <p:sp>
        <p:nvSpPr>
          <p:cNvPr id="8" name="Трапеция 7">
            <a:extLst>
              <a:ext uri="{FF2B5EF4-FFF2-40B4-BE49-F238E27FC236}">
                <a16:creationId xmlns:a16="http://schemas.microsoft.com/office/drawing/2014/main" id="{2B007CA2-8168-4709-8899-055D7EDF5BF8}"/>
              </a:ext>
            </a:extLst>
          </p:cNvPr>
          <p:cNvSpPr/>
          <p:nvPr/>
        </p:nvSpPr>
        <p:spPr>
          <a:xfrm>
            <a:off x="1463675" y="5331454"/>
            <a:ext cx="457200" cy="74693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a:extLst>
              <a:ext uri="{FF2B5EF4-FFF2-40B4-BE49-F238E27FC236}">
                <a16:creationId xmlns:a16="http://schemas.microsoft.com/office/drawing/2014/main" id="{B97E4C46-526A-4AB1-BA56-AC64C2198849}"/>
              </a:ext>
            </a:extLst>
          </p:cNvPr>
          <p:cNvSpPr/>
          <p:nvPr/>
        </p:nvSpPr>
        <p:spPr>
          <a:xfrm>
            <a:off x="3040231" y="5354860"/>
            <a:ext cx="715728" cy="70011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038D313F-7560-47AA-89F6-4CF6F00347BB}"/>
              </a:ext>
            </a:extLst>
          </p:cNvPr>
          <p:cNvSpPr/>
          <p:nvPr/>
        </p:nvSpPr>
        <p:spPr>
          <a:xfrm>
            <a:off x="4153100" y="5408798"/>
            <a:ext cx="1038039" cy="644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авнобедренный треугольник 11">
            <a:extLst>
              <a:ext uri="{FF2B5EF4-FFF2-40B4-BE49-F238E27FC236}">
                <a16:creationId xmlns:a16="http://schemas.microsoft.com/office/drawing/2014/main" id="{CF910D1A-E93F-477F-8DAE-26F37DEC067C}"/>
              </a:ext>
            </a:extLst>
          </p:cNvPr>
          <p:cNvSpPr/>
          <p:nvPr/>
        </p:nvSpPr>
        <p:spPr>
          <a:xfrm>
            <a:off x="2157136" y="5416932"/>
            <a:ext cx="632745" cy="6463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7472000A-0167-480D-B1A5-DE6C08B56CFE}"/>
              </a:ext>
            </a:extLst>
          </p:cNvPr>
          <p:cNvSpPr txBox="1"/>
          <p:nvPr/>
        </p:nvSpPr>
        <p:spPr>
          <a:xfrm>
            <a:off x="6000172" y="1417732"/>
            <a:ext cx="2674640" cy="369332"/>
          </a:xfrm>
          <a:prstGeom prst="rect">
            <a:avLst/>
          </a:prstGeom>
          <a:noFill/>
        </p:spPr>
        <p:txBody>
          <a:bodyPr wrap="square">
            <a:spAutoFit/>
          </a:bodyPr>
          <a:lstStyle/>
          <a:p>
            <a:r>
              <a:rPr lang="ru-RU" b="1" u="sng" dirty="0">
                <a:latin typeface="Times New Roman" panose="02020603050405020304" pitchFamily="18" charset="0"/>
              </a:rPr>
              <a:t>Задача.</a:t>
            </a:r>
            <a:r>
              <a:rPr lang="ru-RU" sz="1800" dirty="0">
                <a:effectLst/>
                <a:latin typeface="Times New Roman" panose="02020603050405020304" pitchFamily="18" charset="0"/>
                <a:ea typeface="Times New Roman" panose="02020603050405020304" pitchFamily="18" charset="0"/>
              </a:rPr>
              <a:t> </a:t>
            </a:r>
            <a:endParaRPr lang="ru-RU" dirty="0"/>
          </a:p>
        </p:txBody>
      </p:sp>
      <p:sp>
        <p:nvSpPr>
          <p:cNvPr id="17" name="TextBox 16">
            <a:extLst>
              <a:ext uri="{FF2B5EF4-FFF2-40B4-BE49-F238E27FC236}">
                <a16:creationId xmlns:a16="http://schemas.microsoft.com/office/drawing/2014/main" id="{22A1B831-36A1-487F-BB19-DC75D66D92EA}"/>
              </a:ext>
            </a:extLst>
          </p:cNvPr>
          <p:cNvSpPr txBox="1"/>
          <p:nvPr/>
        </p:nvSpPr>
        <p:spPr>
          <a:xfrm>
            <a:off x="5988184" y="1780402"/>
            <a:ext cx="2661822" cy="3416320"/>
          </a:xfrm>
          <a:prstGeom prst="rect">
            <a:avLst/>
          </a:prstGeom>
          <a:noFill/>
        </p:spPr>
        <p:txBody>
          <a:bodyPr wrap="square">
            <a:spAutoFit/>
          </a:bodyPr>
          <a:lstStyle/>
          <a:p>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Площадь Казанского кремля равна 15га, что составляет 250% площади Тульского кремля . Площадь Тульского кремля составляет три двадцать восьмых (3/28) площади Вологодского кремля. Какова площадь Вологодского кремля?</a:t>
            </a:r>
            <a:r>
              <a:rPr lang="ru-RU" sz="1600" dirty="0">
                <a:effectLst/>
                <a:latin typeface="Times New Roman" panose="02020603050405020304" pitchFamily="18" charset="0"/>
                <a:ea typeface="Times New Roman" panose="02020603050405020304" pitchFamily="18" charset="0"/>
              </a:rPr>
              <a:t> </a:t>
            </a:r>
            <a:endParaRPr lang="ru-RU" dirty="0"/>
          </a:p>
        </p:txBody>
      </p:sp>
    </p:spTree>
    <p:extLst>
      <p:ext uri="{BB962C8B-B14F-4D97-AF65-F5344CB8AC3E}">
        <p14:creationId xmlns:p14="http://schemas.microsoft.com/office/powerpoint/2010/main" val="292900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55F341C-BD16-4956-80CE-2421A50FDF98}"/>
              </a:ext>
            </a:extLst>
          </p:cNvPr>
          <p:cNvSpPr txBox="1">
            <a:spLocks noGrp="1"/>
          </p:cNvSpPr>
          <p:nvPr>
            <p:ph type="title"/>
          </p:nvPr>
        </p:nvSpPr>
        <p:spPr>
          <a:xfrm>
            <a:off x="1040705" y="332656"/>
            <a:ext cx="8136904" cy="1143000"/>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600" dirty="0">
                <a:latin typeface="Arial" panose="020B0604020202020204" pitchFamily="34" charset="0"/>
                <a:cs typeface="Arial" panose="020B0604020202020204" pitchFamily="34" charset="0"/>
              </a:rPr>
              <a:t>Урок-экскурсия «Тульский кремль»</a:t>
            </a:r>
          </a:p>
        </p:txBody>
      </p:sp>
      <p:pic>
        <p:nvPicPr>
          <p:cNvPr id="5" name="Рисунок 4">
            <a:extLst>
              <a:ext uri="{FF2B5EF4-FFF2-40B4-BE49-F238E27FC236}">
                <a16:creationId xmlns:a16="http://schemas.microsoft.com/office/drawing/2014/main" id="{8B818B26-C581-462A-8E31-8F963555BC19}"/>
              </a:ext>
            </a:extLst>
          </p:cNvPr>
          <p:cNvPicPr/>
          <p:nvPr/>
        </p:nvPicPr>
        <p:blipFill>
          <a:blip r:embed="rId2"/>
          <a:stretch>
            <a:fillRect/>
          </a:stretch>
        </p:blipFill>
        <p:spPr>
          <a:xfrm>
            <a:off x="1537270" y="1124744"/>
            <a:ext cx="3330253" cy="3536365"/>
          </a:xfrm>
          <a:prstGeom prst="rect">
            <a:avLst/>
          </a:prstGeom>
        </p:spPr>
      </p:pic>
      <p:sp>
        <p:nvSpPr>
          <p:cNvPr id="7" name="TextBox 6">
            <a:extLst>
              <a:ext uri="{FF2B5EF4-FFF2-40B4-BE49-F238E27FC236}">
                <a16:creationId xmlns:a16="http://schemas.microsoft.com/office/drawing/2014/main" id="{16AD09DD-A02E-4C22-8B38-C7DDEC429440}"/>
              </a:ext>
            </a:extLst>
          </p:cNvPr>
          <p:cNvSpPr txBox="1"/>
          <p:nvPr/>
        </p:nvSpPr>
        <p:spPr>
          <a:xfrm>
            <a:off x="5364088" y="980728"/>
            <a:ext cx="3513285" cy="4993675"/>
          </a:xfrm>
          <a:prstGeom prst="rect">
            <a:avLst/>
          </a:prstGeom>
          <a:noFill/>
        </p:spPr>
        <p:txBody>
          <a:bodyPr wrap="square">
            <a:spAutoFit/>
          </a:bodyPr>
          <a:lstStyle/>
          <a:p>
            <a:pPr>
              <a:spcAft>
                <a:spcPts val="1500"/>
              </a:spcAft>
            </a:pPr>
            <a:r>
              <a:rPr lang="ru-RU" dirty="0">
                <a:solidFill>
                  <a:srgbClr val="000000"/>
                </a:solidFill>
                <a:latin typeface="Arial" panose="020B0604020202020204" pitchFamily="34" charset="0"/>
                <a:cs typeface="Arial" panose="020B0604020202020204" pitchFamily="34" charset="0"/>
              </a:rPr>
              <a:t>Колокольня Успенского собора в кремле Тулы была построена в 1776 году. Более 150 лет звон 22 колоколов был слышен во всех концах города. В марте 1937 года колокольня была разобрана до основания.</a:t>
            </a:r>
          </a:p>
          <a:p>
            <a:pPr>
              <a:spcAft>
                <a:spcPts val="1500"/>
              </a:spcAft>
            </a:pPr>
            <a:r>
              <a:rPr lang="ru-RU" dirty="0">
                <a:solidFill>
                  <a:srgbClr val="000000"/>
                </a:solidFill>
                <a:latin typeface="Arial" panose="020B0604020202020204" pitchFamily="34" charset="0"/>
                <a:cs typeface="Arial" panose="020B0604020202020204" pitchFamily="34" charset="0"/>
              </a:rPr>
              <a:t>Работы по восстановлению колокольни начались в сентябре 2012 года, при воссоздании стен была использована технология кладки XVIII века. В 2015 году в день города состоялось торжественное открытие колокольни и всего восстановленного собора.</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E7352B-6F80-46EC-AF17-A8EE29AA96A4}"/>
                  </a:ext>
                </a:extLst>
              </p:cNvPr>
              <p:cNvSpPr txBox="1"/>
              <p:nvPr/>
            </p:nvSpPr>
            <p:spPr>
              <a:xfrm>
                <a:off x="1475656" y="6223909"/>
                <a:ext cx="4572000" cy="369332"/>
              </a:xfrm>
              <a:prstGeom prst="rect">
                <a:avLst/>
              </a:prstGeom>
              <a:noFill/>
            </p:spPr>
            <p:txBody>
              <a:bodyPr wrap="square">
                <a:spAutoFit/>
              </a:bodyPr>
              <a:lstStyle/>
              <a:p>
                <a:r>
                  <a:rPr lang="ru-RU" dirty="0"/>
                  <a:t>5,07</a:t>
                </a:r>
                <a14:m>
                  <m:oMath xmlns:m="http://schemas.openxmlformats.org/officeDocument/2006/math">
                    <m:r>
                      <a:rPr lang="ru-RU" i="1" dirty="0" smtClean="0">
                        <a:latin typeface="Cambria Math" panose="02040503050406030204" pitchFamily="18" charset="0"/>
                      </a:rPr>
                      <m:t>(</m:t>
                    </m:r>
                    <m:r>
                      <a:rPr lang="ru-RU" b="0" i="1" dirty="0" smtClean="0">
                        <a:latin typeface="Cambria Math" panose="02040503050406030204" pitchFamily="18" charset="0"/>
                      </a:rPr>
                      <m:t>х−4,5)</m:t>
                    </m:r>
                    <m:r>
                      <a:rPr lang="ru-RU" i="0">
                        <a:latin typeface="Cambria Math" panose="02040503050406030204" pitchFamily="18" charset="0"/>
                      </a:rPr>
                      <m:t>=</m:t>
                    </m:r>
                    <m:r>
                      <a:rPr lang="ru-RU" b="0" i="0" smtClean="0">
                        <a:latin typeface="Cambria Math" panose="02040503050406030204" pitchFamily="18" charset="0"/>
                      </a:rPr>
                      <m:t>337,155</m:t>
                    </m:r>
                  </m:oMath>
                </a14:m>
                <a:endParaRPr lang="ru-RU" dirty="0"/>
              </a:p>
            </p:txBody>
          </p:sp>
        </mc:Choice>
        <mc:Fallback xmlns="">
          <p:sp>
            <p:nvSpPr>
              <p:cNvPr id="9" name="TextBox 8">
                <a:extLst>
                  <a:ext uri="{FF2B5EF4-FFF2-40B4-BE49-F238E27FC236}">
                    <a16:creationId xmlns:a14="http://schemas.microsoft.com/office/drawing/2010/main" xmlns="" xmlns:a16="http://schemas.microsoft.com/office/drawing/2014/main" id="{45E7352B-6F80-46EC-AF17-A8EE29AA96A4}"/>
                  </a:ext>
                </a:extLst>
              </p:cNvPr>
              <p:cNvSpPr txBox="1">
                <a:spLocks noRot="1" noChangeAspect="1" noMove="1" noResize="1" noEditPoints="1" noAdjustHandles="1" noChangeArrowheads="1" noChangeShapeType="1" noTextEdit="1"/>
              </p:cNvSpPr>
              <p:nvPr/>
            </p:nvSpPr>
            <p:spPr>
              <a:xfrm>
                <a:off x="1475656" y="6223909"/>
                <a:ext cx="4572000" cy="369332"/>
              </a:xfrm>
              <a:prstGeom prst="rect">
                <a:avLst/>
              </a:prstGeom>
              <a:blipFill>
                <a:blip r:embed="rId3"/>
                <a:stretch>
                  <a:fillRect l="-1067" t="-9836" b="-24590"/>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AA73FE3E-BA4D-4986-B582-1E66CF846043}"/>
              </a:ext>
            </a:extLst>
          </p:cNvPr>
          <p:cNvSpPr txBox="1"/>
          <p:nvPr/>
        </p:nvSpPr>
        <p:spPr>
          <a:xfrm>
            <a:off x="1259632" y="4897141"/>
            <a:ext cx="4572000" cy="1200329"/>
          </a:xfrm>
          <a:prstGeom prst="rect">
            <a:avLst/>
          </a:prstGeom>
          <a:noFill/>
        </p:spPr>
        <p:txBody>
          <a:bodyPr wrap="square">
            <a:spAutoFit/>
          </a:bodyPr>
          <a:lstStyle/>
          <a:p>
            <a:r>
              <a:rPr lang="ru-RU"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Вопрос.</a:t>
            </a:r>
          </a:p>
          <a:p>
            <a:r>
              <a:rPr lang="ru-RU" dirty="0">
                <a:solidFill>
                  <a:srgbClr val="000000"/>
                </a:solidFill>
                <a:latin typeface="Arial" panose="020B0604020202020204" pitchFamily="34" charset="0"/>
                <a:cs typeface="Arial" panose="020B0604020202020204" pitchFamily="34" charset="0"/>
              </a:rPr>
              <a:t>Сколько метров высота колокольни? </a:t>
            </a:r>
          </a:p>
          <a:p>
            <a:r>
              <a:rPr lang="ru-RU" dirty="0">
                <a:solidFill>
                  <a:srgbClr val="000000"/>
                </a:solidFill>
                <a:latin typeface="Arial" panose="020B0604020202020204" pitchFamily="34" charset="0"/>
                <a:cs typeface="Arial" panose="020B0604020202020204" pitchFamily="34" charset="0"/>
              </a:rPr>
              <a:t>Чтобы ответить на вопрос, решите уравнение:</a:t>
            </a:r>
          </a:p>
        </p:txBody>
      </p:sp>
    </p:spTree>
    <p:extLst>
      <p:ext uri="{BB962C8B-B14F-4D97-AF65-F5344CB8AC3E}">
        <p14:creationId xmlns:p14="http://schemas.microsoft.com/office/powerpoint/2010/main" val="31412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C5FD95-C4E4-4B3B-9D9D-20B927FE3DB0}"/>
              </a:ext>
            </a:extLst>
          </p:cNvPr>
          <p:cNvSpPr txBox="1"/>
          <p:nvPr/>
        </p:nvSpPr>
        <p:spPr>
          <a:xfrm>
            <a:off x="1403648" y="61539"/>
            <a:ext cx="7668344" cy="6734921"/>
          </a:xfrm>
          <a:prstGeom prst="rect">
            <a:avLst/>
          </a:prstGeom>
          <a:noFill/>
        </p:spPr>
        <p:txBody>
          <a:bodyPr wrap="square">
            <a:spAutoFit/>
          </a:bodyPr>
          <a:lstStyle/>
          <a:p>
            <a:pPr>
              <a:lnSpc>
                <a:spcPct val="107000"/>
              </a:lnSpc>
              <a:spcAft>
                <a:spcPts val="800"/>
              </a:spcAft>
            </a:pPr>
            <a:r>
              <a:rPr lang="ru-RU" sz="3600" dirty="0">
                <a:effectLst/>
                <a:latin typeface="Calibri" panose="020F0502020204030204" pitchFamily="34" charset="0"/>
                <a:ea typeface="Calibri" panose="020F0502020204030204" pitchFamily="34" charset="0"/>
                <a:cs typeface="Times New Roman" panose="02020603050405020304" pitchFamily="18" charset="0"/>
              </a:rPr>
              <a:t>Историко-математический, краеведческий материал</a:t>
            </a:r>
          </a:p>
          <a:p>
            <a:pPr marL="342900" lvl="0" indent="-342900">
              <a:lnSpc>
                <a:spcPct val="107000"/>
              </a:lnSpc>
              <a:spcAft>
                <a:spcPts val="0"/>
              </a:spcAft>
              <a:buFont typeface="+mj-lt"/>
              <a:buAutoNum type="arabicParenR"/>
            </a:pPr>
            <a:r>
              <a:rPr lang="ru-RU" sz="1800" dirty="0">
                <a:effectLst/>
                <a:latin typeface="Calibri" panose="020F0502020204030204" pitchFamily="34" charset="0"/>
                <a:ea typeface="Calibri" panose="020F0502020204030204" pitchFamily="34" charset="0"/>
                <a:cs typeface="Times New Roman" panose="02020603050405020304" pitchFamily="18" charset="0"/>
              </a:rPr>
              <a:t>Кто из великих русских математиков начал изучать математику в раннем детстве по листам бумаги, которыми были оклеены стен в комнате?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(Софья Ковалевская)</a:t>
            </a:r>
          </a:p>
          <a:p>
            <a:pPr marL="342900" lvl="0" indent="-342900">
              <a:lnSpc>
                <a:spcPct val="107000"/>
              </a:lnSpc>
              <a:spcAft>
                <a:spcPts val="0"/>
              </a:spcAft>
              <a:buFont typeface="+mj-lt"/>
              <a:buAutoNum type="arabicParenR"/>
            </a:pPr>
            <a:r>
              <a:rPr lang="ru-RU" sz="1800" dirty="0">
                <a:effectLst/>
                <a:latin typeface="Calibri" panose="020F0502020204030204" pitchFamily="34" charset="0"/>
                <a:ea typeface="Calibri" panose="020F0502020204030204" pitchFamily="34" charset="0"/>
                <a:cs typeface="Times New Roman" panose="02020603050405020304" pitchFamily="18" charset="0"/>
              </a:rPr>
              <a:t>Кого называют дедушкой отечественной космонавтики? Первый проект межпланетной ракеты предложил ещё в 1903 году.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С К.Э. Циолковским </a:t>
            </a:r>
            <a:r>
              <a:rPr lang="ru-RU" sz="1800" dirty="0">
                <a:effectLst/>
                <a:latin typeface="Calibri" panose="020F0502020204030204" pitchFamily="34" charset="0"/>
                <a:ea typeface="Calibri" panose="020F0502020204030204" pitchFamily="34" charset="0"/>
                <a:cs typeface="Times New Roman" panose="02020603050405020304" pitchFamily="18" charset="0"/>
              </a:rPr>
              <a:t>связаны важные идеи, взятые на вооружение современной космонавтики, - многоступенчатые ракеты, использование жидкого топлива. Именно Циолковский создал первую в СССР аэродинамическую трубу, сделав тем самым огромный вклад в развитие авиации).</a:t>
            </a:r>
          </a:p>
          <a:p>
            <a:pPr marL="342900" lvl="0" indent="-342900">
              <a:lnSpc>
                <a:spcPct val="107000"/>
              </a:lnSpc>
              <a:spcAft>
                <a:spcPts val="0"/>
              </a:spcAft>
              <a:buFont typeface="+mj-lt"/>
              <a:buAutoNum type="arabicParenR"/>
            </a:pPr>
            <a:r>
              <a:rPr lang="ru-RU" sz="16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«Как магнит привлекает к себе железо, так он природными и </a:t>
            </a:r>
            <a:r>
              <a:rPr lang="ru-RU" sz="1600" dirty="0" err="1">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самообразованными</a:t>
            </a:r>
            <a:r>
              <a:rPr lang="ru-RU" sz="16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способностями своими обратил внимание на себя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О ком эти слова Петра </a:t>
            </a:r>
            <a:r>
              <a:rPr lang="en-US" sz="16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I</a:t>
            </a:r>
            <a:r>
              <a:rPr lang="ru-RU" sz="16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a:t>
            </a:r>
            <a:r>
              <a:rPr lang="ru-RU" sz="1600" b="1"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(Магницкий Л. Ф.).</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ru-RU" sz="16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Кого из известных русских женщин математиков прозвали «принцессой науки»?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(Софья Ковалевская).</a:t>
            </a:r>
          </a:p>
          <a:p>
            <a:pPr marL="342900" lvl="0" indent="-342900">
              <a:lnSpc>
                <a:spcPct val="107000"/>
              </a:lnSpc>
              <a:spcAft>
                <a:spcPts val="800"/>
              </a:spcAft>
              <a:buFont typeface="+mj-lt"/>
              <a:buAutoNum type="arabicParen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Роль ученых-математиков в укреплении оборонной мощи нашей страны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А. Н. Колмогоров</a:t>
            </a:r>
            <a:r>
              <a:rPr lang="ru-RU" sz="1800" dirty="0">
                <a:effectLst/>
                <a:latin typeface="Calibri" panose="020F0502020204030204" pitchFamily="34" charset="0"/>
                <a:ea typeface="Calibri" panose="020F0502020204030204" pitchFamily="34" charset="0"/>
                <a:cs typeface="Times New Roman" panose="02020603050405020304" pitchFamily="18" charset="0"/>
              </a:rPr>
              <a:t> во время Великой Отечественной войны способствовал созданию теории артиллерийской стрельбы).</a:t>
            </a:r>
          </a:p>
        </p:txBody>
      </p:sp>
      <p:pic>
        <p:nvPicPr>
          <p:cNvPr id="7" name="Рисунок 6">
            <a:extLst>
              <a:ext uri="{FF2B5EF4-FFF2-40B4-BE49-F238E27FC236}">
                <a16:creationId xmlns:a16="http://schemas.microsoft.com/office/drawing/2014/main" id="{9217D526-CBE6-4BF6-B97E-D414DD27EDE0}"/>
              </a:ext>
            </a:extLst>
          </p:cNvPr>
          <p:cNvPicPr>
            <a:picLocks noChangeAspect="1"/>
          </p:cNvPicPr>
          <p:nvPr/>
        </p:nvPicPr>
        <p:blipFill>
          <a:blip r:embed="rId2"/>
          <a:stretch>
            <a:fillRect/>
          </a:stretch>
        </p:blipFill>
        <p:spPr>
          <a:xfrm>
            <a:off x="1403648" y="4653136"/>
            <a:ext cx="2438400" cy="247650"/>
          </a:xfrm>
          <a:prstGeom prst="rect">
            <a:avLst/>
          </a:prstGeom>
        </p:spPr>
      </p:pic>
    </p:spTree>
    <p:extLst>
      <p:ext uri="{BB962C8B-B14F-4D97-AF65-F5344CB8AC3E}">
        <p14:creationId xmlns:p14="http://schemas.microsoft.com/office/powerpoint/2010/main" val="339806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5851" y="500042"/>
            <a:ext cx="4142445" cy="3214710"/>
          </a:xfrm>
          <a:prstGeom prst="rect">
            <a:avLst/>
          </a:prstGeom>
          <a:noFill/>
          <a:ln w="9525">
            <a:noFill/>
            <a:miter lim="800000"/>
            <a:headEnd/>
            <a:tailEnd/>
          </a:ln>
          <a:effectLst/>
        </p:spPr>
      </p:pic>
      <p:sp>
        <p:nvSpPr>
          <p:cNvPr id="5" name="Заголовок 1">
            <a:extLst>
              <a:ext uri="{FF2B5EF4-FFF2-40B4-BE49-F238E27FC236}">
                <a16:creationId xmlns:a16="http://schemas.microsoft.com/office/drawing/2014/main" id="{D55F341C-BD16-4956-80CE-2421A50FDF98}"/>
              </a:ext>
            </a:extLst>
          </p:cNvPr>
          <p:cNvSpPr txBox="1">
            <a:spLocks noGrp="1"/>
          </p:cNvSpPr>
          <p:nvPr>
            <p:ph type="title"/>
          </p:nvPr>
        </p:nvSpPr>
        <p:spPr>
          <a:xfrm>
            <a:off x="3286116" y="214290"/>
            <a:ext cx="3880452" cy="511903"/>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1200" dirty="0">
                <a:solidFill>
                  <a:srgbClr val="FF0000"/>
                </a:solidFill>
                <a:latin typeface="Arial" panose="020B0604020202020204" pitchFamily="34" charset="0"/>
                <a:cs typeface="Arial" panose="020B0604020202020204" pitchFamily="34" charset="0"/>
              </a:rPr>
              <a:t>Учебник: математика, 6 класс, А.Г. Мерзляк</a:t>
            </a:r>
          </a:p>
        </p:txBody>
      </p:sp>
      <p:pic>
        <p:nvPicPr>
          <p:cNvPr id="1027" name="Picture 3"/>
          <p:cNvPicPr>
            <a:picLocks noChangeAspect="1" noChangeArrowheads="1"/>
          </p:cNvPicPr>
          <p:nvPr/>
        </p:nvPicPr>
        <p:blipFill>
          <a:blip r:embed="rId3"/>
          <a:srcRect/>
          <a:stretch>
            <a:fillRect/>
          </a:stretch>
        </p:blipFill>
        <p:spPr bwMode="auto">
          <a:xfrm>
            <a:off x="1285853" y="4714884"/>
            <a:ext cx="3929090" cy="1656291"/>
          </a:xfrm>
          <a:prstGeom prst="rect">
            <a:avLst/>
          </a:prstGeom>
          <a:noFill/>
          <a:ln w="9525">
            <a:noFill/>
            <a:miter lim="800000"/>
            <a:headEnd/>
            <a:tailEnd/>
          </a:ln>
          <a:effectLst/>
        </p:spPr>
      </p:pic>
      <p:sp>
        <p:nvSpPr>
          <p:cNvPr id="7" name="Заголовок 1">
            <a:extLst>
              <a:ext uri="{FF2B5EF4-FFF2-40B4-BE49-F238E27FC236}">
                <a16:creationId xmlns:a16="http://schemas.microsoft.com/office/drawing/2014/main" id="{D55F341C-BD16-4956-80CE-2421A50FDF98}"/>
              </a:ext>
            </a:extLst>
          </p:cNvPr>
          <p:cNvSpPr txBox="1">
            <a:spLocks/>
          </p:cNvSpPr>
          <p:nvPr/>
        </p:nvSpPr>
        <p:spPr>
          <a:xfrm>
            <a:off x="1142976" y="4214818"/>
            <a:ext cx="3643338"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200" dirty="0">
                <a:solidFill>
                  <a:srgbClr val="FF0000"/>
                </a:solidFill>
                <a:latin typeface="Arial" panose="020B0604020202020204" pitchFamily="34" charset="0"/>
                <a:cs typeface="Arial" panose="020B0604020202020204" pitchFamily="34" charset="0"/>
              </a:rPr>
              <a:t>П.4 Простые и составные числа</a:t>
            </a: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028" name="Picture 4"/>
          <p:cNvPicPr>
            <a:picLocks noChangeAspect="1" noChangeArrowheads="1"/>
          </p:cNvPicPr>
          <p:nvPr/>
        </p:nvPicPr>
        <p:blipFill>
          <a:blip r:embed="rId4"/>
          <a:srcRect/>
          <a:stretch>
            <a:fillRect/>
          </a:stretch>
        </p:blipFill>
        <p:spPr bwMode="auto">
          <a:xfrm>
            <a:off x="5286380" y="4714884"/>
            <a:ext cx="3714744" cy="1813669"/>
          </a:xfrm>
          <a:prstGeom prst="rect">
            <a:avLst/>
          </a:prstGeom>
          <a:noFill/>
          <a:ln w="9525">
            <a:noFill/>
            <a:miter lim="800000"/>
            <a:headEnd/>
            <a:tailEnd/>
          </a:ln>
          <a:effectLst/>
        </p:spPr>
      </p:pic>
      <p:sp>
        <p:nvSpPr>
          <p:cNvPr id="9" name="Заголовок 1">
            <a:extLst>
              <a:ext uri="{FF2B5EF4-FFF2-40B4-BE49-F238E27FC236}">
                <a16:creationId xmlns:a16="http://schemas.microsoft.com/office/drawing/2014/main" id="{D55F341C-BD16-4956-80CE-2421A50FDF98}"/>
              </a:ext>
            </a:extLst>
          </p:cNvPr>
          <p:cNvSpPr txBox="1">
            <a:spLocks/>
          </p:cNvSpPr>
          <p:nvPr/>
        </p:nvSpPr>
        <p:spPr>
          <a:xfrm>
            <a:off x="5072066" y="4143380"/>
            <a:ext cx="3880452" cy="642942"/>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200" dirty="0">
                <a:solidFill>
                  <a:srgbClr val="FF0000"/>
                </a:solidFill>
                <a:latin typeface="Arial" panose="020B0604020202020204" pitchFamily="34" charset="0"/>
                <a:cs typeface="Arial" panose="020B0604020202020204" pitchFamily="34" charset="0"/>
              </a:rPr>
              <a:t>П.28 Случайные события. Вероятность случайного события</a:t>
            </a: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029" name="Picture 5"/>
          <p:cNvPicPr>
            <a:picLocks noChangeAspect="1" noChangeArrowheads="1"/>
          </p:cNvPicPr>
          <p:nvPr/>
        </p:nvPicPr>
        <p:blipFill>
          <a:blip r:embed="rId5"/>
          <a:srcRect/>
          <a:stretch>
            <a:fillRect/>
          </a:stretch>
        </p:blipFill>
        <p:spPr bwMode="auto">
          <a:xfrm>
            <a:off x="5375588" y="642918"/>
            <a:ext cx="3568394" cy="164307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2090A7AB-3D3D-46AF-8602-A00303E223C6}"/>
              </a:ext>
            </a:extLst>
          </p:cNvPr>
          <p:cNvSpPr/>
          <p:nvPr/>
        </p:nvSpPr>
        <p:spPr>
          <a:xfrm>
            <a:off x="2627784" y="476672"/>
            <a:ext cx="4680520" cy="5544616"/>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Гражданское и духовно-нравственное воспитание характеризуется: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готовностью к выполнению обязанностей гражданина и реализации его прав, представлением о математических основах функционирования различных структур, явлений, процедур</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гражданского общества (выборы, опросы и пр.); готовностью к обсуждению этических проблем, связанных с практическим применением достижений науки, осознанием важности морально-этических принципов в деятельности учёного.</a:t>
            </a:r>
            <a:endPar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3957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D55F341C-BD16-4956-80CE-2421A50FDF98}"/>
              </a:ext>
            </a:extLst>
          </p:cNvPr>
          <p:cNvSpPr txBox="1">
            <a:spLocks/>
          </p:cNvSpPr>
          <p:nvPr/>
        </p:nvSpPr>
        <p:spPr>
          <a:xfrm>
            <a:off x="1428728" y="214290"/>
            <a:ext cx="4799456"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a:t>
            </a:r>
            <a:r>
              <a:rPr lang="ru-RU" sz="1200" dirty="0">
                <a:solidFill>
                  <a:srgbClr val="FF0000"/>
                </a:solidFill>
                <a:latin typeface="Arial" panose="020B0604020202020204" pitchFamily="34" charset="0"/>
                <a:cs typeface="Arial" panose="020B0604020202020204" pitchFamily="34" charset="0"/>
              </a:rPr>
              <a:t>8</a:t>
            </a: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 А.Г. Мерзляк. Повторение.</a:t>
            </a:r>
          </a:p>
        </p:txBody>
      </p:sp>
      <p:pic>
        <p:nvPicPr>
          <p:cNvPr id="3075" name="Picture 3"/>
          <p:cNvPicPr>
            <a:picLocks noChangeAspect="1" noChangeArrowheads="1"/>
          </p:cNvPicPr>
          <p:nvPr/>
        </p:nvPicPr>
        <p:blipFill rotWithShape="1">
          <a:blip r:embed="rId2"/>
          <a:srcRect b="174"/>
          <a:stretch/>
        </p:blipFill>
        <p:spPr bwMode="auto">
          <a:xfrm>
            <a:off x="1443753" y="525848"/>
            <a:ext cx="6972465" cy="699365"/>
          </a:xfrm>
          <a:prstGeom prst="rect">
            <a:avLst/>
          </a:prstGeom>
          <a:noFill/>
          <a:ln w="9525">
            <a:noFill/>
            <a:miter lim="800000"/>
            <a:headEnd/>
            <a:tailEnd/>
          </a:ln>
          <a:effectLst/>
        </p:spPr>
      </p:pic>
      <p:sp>
        <p:nvSpPr>
          <p:cNvPr id="7" name="Заголовок 1">
            <a:extLst>
              <a:ext uri="{FF2B5EF4-FFF2-40B4-BE49-F238E27FC236}">
                <a16:creationId xmlns:a16="http://schemas.microsoft.com/office/drawing/2014/main" id="{D55F341C-BD16-4956-80CE-2421A50FDF98}"/>
              </a:ext>
            </a:extLst>
          </p:cNvPr>
          <p:cNvSpPr txBox="1">
            <a:spLocks/>
          </p:cNvSpPr>
          <p:nvPr/>
        </p:nvSpPr>
        <p:spPr>
          <a:xfrm>
            <a:off x="1115616" y="1297319"/>
            <a:ext cx="7929618"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a:t>
            </a:r>
            <a:r>
              <a:rPr lang="ru-RU" sz="1200" noProof="0" dirty="0">
                <a:solidFill>
                  <a:srgbClr val="FF0000"/>
                </a:solidFill>
                <a:latin typeface="Arial" panose="020B0604020202020204" pitchFamily="34" charset="0"/>
                <a:cs typeface="Arial" panose="020B0604020202020204" pitchFamily="34" charset="0"/>
              </a:rPr>
              <a:t>7</a:t>
            </a: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 А.Г. Мерзляк.П.29 Решение задач с помощью систем линейных</a:t>
            </a:r>
            <a:r>
              <a:rPr kumimoji="0" lang="ru-RU" sz="1200" b="0" i="0"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уравнений</a:t>
            </a: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3076" name="Picture 4"/>
          <p:cNvPicPr>
            <a:picLocks noChangeAspect="1" noChangeArrowheads="1"/>
          </p:cNvPicPr>
          <p:nvPr/>
        </p:nvPicPr>
        <p:blipFill>
          <a:blip r:embed="rId3"/>
          <a:srcRect/>
          <a:stretch>
            <a:fillRect/>
          </a:stretch>
        </p:blipFill>
        <p:spPr bwMode="auto">
          <a:xfrm>
            <a:off x="1472353" y="1577745"/>
            <a:ext cx="6747391" cy="1840197"/>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1673425" y="5602043"/>
            <a:ext cx="6099153" cy="1054470"/>
          </a:xfrm>
          <a:prstGeom prst="rect">
            <a:avLst/>
          </a:prstGeom>
          <a:noFill/>
          <a:ln w="9525">
            <a:noFill/>
            <a:miter lim="800000"/>
            <a:headEnd/>
            <a:tailEnd/>
          </a:ln>
          <a:effectLst/>
        </p:spPr>
      </p:pic>
      <p:sp>
        <p:nvSpPr>
          <p:cNvPr id="12" name="Заголовок 1">
            <a:extLst>
              <a:ext uri="{FF2B5EF4-FFF2-40B4-BE49-F238E27FC236}">
                <a16:creationId xmlns:a16="http://schemas.microsoft.com/office/drawing/2014/main" id="{D55F341C-BD16-4956-80CE-2421A50FDF98}"/>
              </a:ext>
            </a:extLst>
          </p:cNvPr>
          <p:cNvSpPr txBox="1">
            <a:spLocks/>
          </p:cNvSpPr>
          <p:nvPr/>
        </p:nvSpPr>
        <p:spPr>
          <a:xfrm>
            <a:off x="1419264" y="3440059"/>
            <a:ext cx="6000792"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 Упражнения</a:t>
            </a:r>
            <a:r>
              <a:rPr kumimoji="0" lang="ru-RU" sz="1200" b="0" i="0" u="none" strike="noStrike" kern="1200" cap="none" spc="0" normalizeH="0" noProof="0" dirty="0">
                <a:ln>
                  <a:noFill/>
                </a:ln>
                <a:solidFill>
                  <a:srgbClr val="FF0000"/>
                </a:solidFill>
                <a:effectLst/>
                <a:uLnTx/>
                <a:uFillTx/>
                <a:latin typeface="Arial" panose="020B0604020202020204" pitchFamily="34" charset="0"/>
                <a:ea typeface="+mj-ea"/>
                <a:cs typeface="Arial" panose="020B0604020202020204" pitchFamily="34" charset="0"/>
              </a:rPr>
              <a:t> на повторение</a:t>
            </a: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3079" name="Picture 7"/>
          <p:cNvPicPr>
            <a:picLocks noChangeAspect="1" noChangeArrowheads="1"/>
          </p:cNvPicPr>
          <p:nvPr/>
        </p:nvPicPr>
        <p:blipFill>
          <a:blip r:embed="rId5"/>
          <a:srcRect/>
          <a:stretch>
            <a:fillRect/>
          </a:stretch>
        </p:blipFill>
        <p:spPr bwMode="auto">
          <a:xfrm>
            <a:off x="1690358" y="3707219"/>
            <a:ext cx="5913080" cy="181940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rotWithShape="1">
          <a:blip r:embed="rId2"/>
          <a:srcRect r="109"/>
          <a:stretch/>
        </p:blipFill>
        <p:spPr bwMode="auto">
          <a:xfrm>
            <a:off x="6372200" y="2477333"/>
            <a:ext cx="1935004" cy="3016653"/>
          </a:xfrm>
          <a:prstGeom prst="rect">
            <a:avLst/>
          </a:prstGeom>
          <a:noFill/>
          <a:ln w="9525">
            <a:noFill/>
            <a:miter lim="800000"/>
            <a:headEnd/>
            <a:tailEnd/>
          </a:ln>
          <a:effectLst/>
        </p:spPr>
      </p:pic>
      <p:pic>
        <p:nvPicPr>
          <p:cNvPr id="5" name="Picture 5"/>
          <p:cNvPicPr>
            <a:picLocks noChangeAspect="1" noChangeArrowheads="1"/>
          </p:cNvPicPr>
          <p:nvPr/>
        </p:nvPicPr>
        <p:blipFill rotWithShape="1">
          <a:blip r:embed="rId3"/>
          <a:srcRect b="169"/>
          <a:stretch/>
        </p:blipFill>
        <p:spPr bwMode="auto">
          <a:xfrm>
            <a:off x="1259632" y="620688"/>
            <a:ext cx="7630805" cy="1800200"/>
          </a:xfrm>
          <a:prstGeom prst="rect">
            <a:avLst/>
          </a:prstGeom>
          <a:noFill/>
          <a:ln w="9525">
            <a:noFill/>
            <a:miter lim="800000"/>
            <a:headEnd/>
            <a:tailEnd/>
          </a:ln>
          <a:effectLst/>
        </p:spPr>
      </p:pic>
      <p:sp>
        <p:nvSpPr>
          <p:cNvPr id="7" name="Заголовок 1">
            <a:extLst>
              <a:ext uri="{FF2B5EF4-FFF2-40B4-BE49-F238E27FC236}">
                <a16:creationId xmlns:a16="http://schemas.microsoft.com/office/drawing/2014/main" id="{D55F341C-BD16-4956-80CE-2421A50FDF98}"/>
              </a:ext>
            </a:extLst>
          </p:cNvPr>
          <p:cNvSpPr txBox="1">
            <a:spLocks/>
          </p:cNvSpPr>
          <p:nvPr/>
        </p:nvSpPr>
        <p:spPr>
          <a:xfrm>
            <a:off x="971600" y="258963"/>
            <a:ext cx="6000792"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 П.27 Диаграммы</a:t>
            </a:r>
          </a:p>
        </p:txBody>
      </p:sp>
      <p:pic>
        <p:nvPicPr>
          <p:cNvPr id="3" name="Рисунок 2">
            <a:extLst>
              <a:ext uri="{FF2B5EF4-FFF2-40B4-BE49-F238E27FC236}">
                <a16:creationId xmlns:a16="http://schemas.microsoft.com/office/drawing/2014/main" id="{A4C51455-0F85-45E9-98B8-429E1007C4E6}"/>
              </a:ext>
            </a:extLst>
          </p:cNvPr>
          <p:cNvPicPr>
            <a:picLocks noChangeAspect="1"/>
          </p:cNvPicPr>
          <p:nvPr/>
        </p:nvPicPr>
        <p:blipFill>
          <a:blip r:embed="rId4"/>
          <a:stretch>
            <a:fillRect/>
          </a:stretch>
        </p:blipFill>
        <p:spPr>
          <a:xfrm>
            <a:off x="1344893" y="5784003"/>
            <a:ext cx="7460281" cy="790401"/>
          </a:xfrm>
          <a:prstGeom prst="rect">
            <a:avLst/>
          </a:prstGeom>
        </p:spPr>
      </p:pic>
      <p:sp>
        <p:nvSpPr>
          <p:cNvPr id="8" name="Заголовок 1">
            <a:extLst>
              <a:ext uri="{FF2B5EF4-FFF2-40B4-BE49-F238E27FC236}">
                <a16:creationId xmlns:a16="http://schemas.microsoft.com/office/drawing/2014/main" id="{23A87653-3CA4-40E1-A058-F547B50BB4E1}"/>
              </a:ext>
            </a:extLst>
          </p:cNvPr>
          <p:cNvSpPr txBox="1">
            <a:spLocks/>
          </p:cNvSpPr>
          <p:nvPr/>
        </p:nvSpPr>
        <p:spPr>
          <a:xfrm>
            <a:off x="755576" y="5424681"/>
            <a:ext cx="6000792"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 П</a:t>
            </a:r>
            <a:r>
              <a:rPr lang="ru-RU" sz="1400" dirty="0" err="1">
                <a:solidFill>
                  <a:srgbClr val="FF0000"/>
                </a:solidFill>
                <a:latin typeface="Arial" panose="020B0604020202020204" pitchFamily="34" charset="0"/>
                <a:cs typeface="Arial" panose="020B0604020202020204" pitchFamily="34" charset="0"/>
              </a:rPr>
              <a:t>овторение</a:t>
            </a:r>
            <a:endPar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98B05D7-B262-4445-A291-D5C39183E30E}"/>
              </a:ext>
            </a:extLst>
          </p:cNvPr>
          <p:cNvPicPr>
            <a:picLocks noChangeAspect="1"/>
          </p:cNvPicPr>
          <p:nvPr/>
        </p:nvPicPr>
        <p:blipFill>
          <a:blip r:embed="rId2"/>
          <a:stretch>
            <a:fillRect/>
          </a:stretch>
        </p:blipFill>
        <p:spPr>
          <a:xfrm>
            <a:off x="3059832" y="315289"/>
            <a:ext cx="5256584" cy="4330464"/>
          </a:xfrm>
          <a:prstGeom prst="rect">
            <a:avLst/>
          </a:prstGeom>
        </p:spPr>
      </p:pic>
      <p:sp>
        <p:nvSpPr>
          <p:cNvPr id="6" name="Заголовок 1">
            <a:extLst>
              <a:ext uri="{FF2B5EF4-FFF2-40B4-BE49-F238E27FC236}">
                <a16:creationId xmlns:a16="http://schemas.microsoft.com/office/drawing/2014/main" id="{B3C12A9A-209F-474B-A153-DB1441DCC742}"/>
              </a:ext>
            </a:extLst>
          </p:cNvPr>
          <p:cNvSpPr txBox="1">
            <a:spLocks/>
          </p:cNvSpPr>
          <p:nvPr/>
        </p:nvSpPr>
        <p:spPr>
          <a:xfrm>
            <a:off x="1403648" y="315289"/>
            <a:ext cx="1512168"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a:t>
            </a:r>
            <a:r>
              <a:rPr lang="ru-RU" sz="1200" dirty="0">
                <a:solidFill>
                  <a:srgbClr val="FF0000"/>
                </a:solidFill>
                <a:latin typeface="Arial" panose="020B0604020202020204" pitchFamily="34" charset="0"/>
                <a:cs typeface="Arial" panose="020B0604020202020204" pitchFamily="34" charset="0"/>
              </a:rPr>
              <a:t>9</a:t>
            </a: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А.Г. Мерзляк.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П.18 Частота и вероятность случайного события</a:t>
            </a:r>
          </a:p>
        </p:txBody>
      </p:sp>
      <p:pic>
        <p:nvPicPr>
          <p:cNvPr id="8" name="Рисунок 7">
            <a:extLst>
              <a:ext uri="{FF2B5EF4-FFF2-40B4-BE49-F238E27FC236}">
                <a16:creationId xmlns:a16="http://schemas.microsoft.com/office/drawing/2014/main" id="{045476DC-70AD-431E-9E0D-7F508105F396}"/>
              </a:ext>
            </a:extLst>
          </p:cNvPr>
          <p:cNvPicPr>
            <a:picLocks noChangeAspect="1"/>
          </p:cNvPicPr>
          <p:nvPr/>
        </p:nvPicPr>
        <p:blipFill>
          <a:blip r:embed="rId3"/>
          <a:stretch>
            <a:fillRect/>
          </a:stretch>
        </p:blipFill>
        <p:spPr>
          <a:xfrm>
            <a:off x="3131840" y="4761536"/>
            <a:ext cx="5596340" cy="1715599"/>
          </a:xfrm>
          <a:prstGeom prst="rect">
            <a:avLst/>
          </a:prstGeom>
        </p:spPr>
      </p:pic>
      <p:sp>
        <p:nvSpPr>
          <p:cNvPr id="9" name="Заголовок 1">
            <a:extLst>
              <a:ext uri="{FF2B5EF4-FFF2-40B4-BE49-F238E27FC236}">
                <a16:creationId xmlns:a16="http://schemas.microsoft.com/office/drawing/2014/main" id="{F3D02D9D-2F25-4798-9706-F94D256C5AA4}"/>
              </a:ext>
            </a:extLst>
          </p:cNvPr>
          <p:cNvSpPr txBox="1">
            <a:spLocks/>
          </p:cNvSpPr>
          <p:nvPr/>
        </p:nvSpPr>
        <p:spPr>
          <a:xfrm>
            <a:off x="1417667" y="4738574"/>
            <a:ext cx="1512168"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a:t>
            </a:r>
            <a:r>
              <a:rPr lang="ru-RU" sz="1200" dirty="0">
                <a:solidFill>
                  <a:srgbClr val="FF0000"/>
                </a:solidFill>
                <a:latin typeface="Arial" panose="020B0604020202020204" pitchFamily="34" charset="0"/>
                <a:cs typeface="Arial" panose="020B0604020202020204" pitchFamily="34" charset="0"/>
              </a:rPr>
              <a:t>9</a:t>
            </a: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А.Г. Мерзляк.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П.14 Процентные расчеты</a:t>
            </a:r>
          </a:p>
        </p:txBody>
      </p:sp>
    </p:spTree>
    <p:extLst>
      <p:ext uri="{BB962C8B-B14F-4D97-AF65-F5344CB8AC3E}">
        <p14:creationId xmlns:p14="http://schemas.microsoft.com/office/powerpoint/2010/main" val="3980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B0B301AE-01FB-44AE-B828-3419D20BE3FA}"/>
              </a:ext>
            </a:extLst>
          </p:cNvPr>
          <p:cNvSpPr/>
          <p:nvPr/>
        </p:nvSpPr>
        <p:spPr>
          <a:xfrm>
            <a:off x="5076056" y="692696"/>
            <a:ext cx="3665436" cy="5256584"/>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endParaRPr lang="ru-RU" sz="18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Экологическое воспитание характеризуется: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ориентацией на применение математических знаний для решения задач в области сохранности окружающей среды, планирования поступков и оценки их возможных последствий для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окружающей среды; осознанием глобального характера экологических проблем и путей их решения</a:t>
            </a:r>
            <a:r>
              <a:rPr lang="ru-RU" sz="2000" dirty="0">
                <a:solidFill>
                  <a:srgbClr val="231F20"/>
                </a:solidFill>
                <a:effectLst/>
                <a:latin typeface="Times New Roman" panose="02020603050405020304" pitchFamily="18" charset="0"/>
                <a:ea typeface="Times New Roman" panose="02020603050405020304" pitchFamily="18" charset="0"/>
              </a:rPr>
              <a:t>.</a:t>
            </a:r>
            <a:br>
              <a:rPr lang="ru-RU" sz="2000" dirty="0">
                <a:solidFill>
                  <a:srgbClr val="231F20"/>
                </a:solidFill>
                <a:effectLst/>
                <a:latin typeface="Times New Roman" panose="02020603050405020304" pitchFamily="18" charset="0"/>
                <a:ea typeface="Times New Roman" panose="02020603050405020304" pitchFamily="18" charset="0"/>
              </a:rPr>
            </a:br>
            <a:endParaRPr lang="ru-RU" sz="2000" dirty="0"/>
          </a:p>
        </p:txBody>
      </p:sp>
      <p:sp>
        <p:nvSpPr>
          <p:cNvPr id="5" name="Прямоугольник 4">
            <a:extLst>
              <a:ext uri="{FF2B5EF4-FFF2-40B4-BE49-F238E27FC236}">
                <a16:creationId xmlns:a16="http://schemas.microsoft.com/office/drawing/2014/main" id="{89994286-BE53-496E-AABD-9CA3F5AD5B1D}"/>
              </a:ext>
            </a:extLst>
          </p:cNvPr>
          <p:cNvSpPr/>
          <p:nvPr/>
        </p:nvSpPr>
        <p:spPr>
          <a:xfrm>
            <a:off x="1619672" y="625421"/>
            <a:ext cx="2232248" cy="1435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Интегрированные</a:t>
            </a:r>
          </a:p>
          <a:p>
            <a:pPr algn="ctr"/>
            <a:endParaRPr lang="ru-RU" dirty="0"/>
          </a:p>
          <a:p>
            <a:pPr algn="ctr"/>
            <a:r>
              <a:rPr lang="ru-RU" dirty="0"/>
              <a:t>уроки</a:t>
            </a:r>
          </a:p>
        </p:txBody>
      </p:sp>
      <p:sp>
        <p:nvSpPr>
          <p:cNvPr id="6" name="Прямоугольник 5">
            <a:extLst>
              <a:ext uri="{FF2B5EF4-FFF2-40B4-BE49-F238E27FC236}">
                <a16:creationId xmlns:a16="http://schemas.microsoft.com/office/drawing/2014/main" id="{35443A7E-243A-4371-8BF9-5ABDDA37B54D}"/>
              </a:ext>
            </a:extLst>
          </p:cNvPr>
          <p:cNvSpPr/>
          <p:nvPr/>
        </p:nvSpPr>
        <p:spPr>
          <a:xfrm>
            <a:off x="1578227" y="2711287"/>
            <a:ext cx="2232248" cy="1435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Экологические проекты</a:t>
            </a:r>
          </a:p>
        </p:txBody>
      </p:sp>
      <p:sp>
        <p:nvSpPr>
          <p:cNvPr id="7" name="Прямоугольник 6">
            <a:extLst>
              <a:ext uri="{FF2B5EF4-FFF2-40B4-BE49-F238E27FC236}">
                <a16:creationId xmlns:a16="http://schemas.microsoft.com/office/drawing/2014/main" id="{89A746A1-F6E0-4763-A73E-ACE4EF79F86F}"/>
              </a:ext>
            </a:extLst>
          </p:cNvPr>
          <p:cNvSpPr/>
          <p:nvPr/>
        </p:nvSpPr>
        <p:spPr>
          <a:xfrm>
            <a:off x="1601545" y="4655502"/>
            <a:ext cx="2232248" cy="1435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Задачи с экологическим содержанием</a:t>
            </a:r>
          </a:p>
        </p:txBody>
      </p:sp>
      <p:sp>
        <p:nvSpPr>
          <p:cNvPr id="8" name="Стрелка: вверх 7">
            <a:extLst>
              <a:ext uri="{FF2B5EF4-FFF2-40B4-BE49-F238E27FC236}">
                <a16:creationId xmlns:a16="http://schemas.microsoft.com/office/drawing/2014/main" id="{17F1E28A-0F63-478A-AE88-714A37253715}"/>
              </a:ext>
            </a:extLst>
          </p:cNvPr>
          <p:cNvSpPr/>
          <p:nvPr/>
        </p:nvSpPr>
        <p:spPr>
          <a:xfrm rot="17720626">
            <a:off x="4156977" y="121282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a:extLst>
              <a:ext uri="{FF2B5EF4-FFF2-40B4-BE49-F238E27FC236}">
                <a16:creationId xmlns:a16="http://schemas.microsoft.com/office/drawing/2014/main" id="{4FDC23BC-3CE8-41D1-BF75-FBE3E0A3327D}"/>
              </a:ext>
            </a:extLst>
          </p:cNvPr>
          <p:cNvSpPr/>
          <p:nvPr/>
        </p:nvSpPr>
        <p:spPr>
          <a:xfrm rot="16200000">
            <a:off x="4084634" y="306581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a:extLst>
              <a:ext uri="{FF2B5EF4-FFF2-40B4-BE49-F238E27FC236}">
                <a16:creationId xmlns:a16="http://schemas.microsoft.com/office/drawing/2014/main" id="{1C80C81B-3777-4354-8935-7C09523434C7}"/>
              </a:ext>
            </a:extLst>
          </p:cNvPr>
          <p:cNvSpPr/>
          <p:nvPr/>
        </p:nvSpPr>
        <p:spPr>
          <a:xfrm rot="14718267">
            <a:off x="4113860" y="474401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508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998282E8-8570-4E8E-80FC-E6EEC8DBD85A}"/>
              </a:ext>
            </a:extLst>
          </p:cNvPr>
          <p:cNvSpPr>
            <a:spLocks noGrp="1"/>
          </p:cNvSpPr>
          <p:nvPr>
            <p:ph type="title"/>
          </p:nvPr>
        </p:nvSpPr>
        <p:spPr>
          <a:xfrm>
            <a:off x="1012599" y="260648"/>
            <a:ext cx="7920880" cy="513992"/>
          </a:xfrm>
        </p:spPr>
        <p:txBody>
          <a:bodyPr/>
          <a:lstStyle/>
          <a:p>
            <a:r>
              <a:rPr lang="ru-RU" sz="3600" dirty="0">
                <a:latin typeface="Arial" panose="020B0604020202020204" pitchFamily="34" charset="0"/>
                <a:cs typeface="Arial" panose="020B0604020202020204" pitchFamily="34" charset="0"/>
              </a:rPr>
              <a:t>Программа воспитания</a:t>
            </a:r>
          </a:p>
        </p:txBody>
      </p:sp>
      <p:pic>
        <p:nvPicPr>
          <p:cNvPr id="5" name="Рисунок 4">
            <a:extLst>
              <a:ext uri="{FF2B5EF4-FFF2-40B4-BE49-F238E27FC236}">
                <a16:creationId xmlns:a16="http://schemas.microsoft.com/office/drawing/2014/main" id="{5770494A-57A2-4B4D-A17B-E297441A2F68}"/>
              </a:ext>
            </a:extLst>
          </p:cNvPr>
          <p:cNvPicPr>
            <a:picLocks noChangeAspect="1"/>
          </p:cNvPicPr>
          <p:nvPr/>
        </p:nvPicPr>
        <p:blipFill>
          <a:blip r:embed="rId2"/>
          <a:stretch>
            <a:fillRect/>
          </a:stretch>
        </p:blipFill>
        <p:spPr>
          <a:xfrm>
            <a:off x="1408142" y="1268760"/>
            <a:ext cx="7496175" cy="4181475"/>
          </a:xfrm>
          <a:prstGeom prst="rect">
            <a:avLst/>
          </a:prstGeom>
        </p:spPr>
      </p:pic>
    </p:spTree>
    <p:extLst>
      <p:ext uri="{BB962C8B-B14F-4D97-AF65-F5344CB8AC3E}">
        <p14:creationId xmlns:p14="http://schemas.microsoft.com/office/powerpoint/2010/main" val="161114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3;p22">
            <a:extLst>
              <a:ext uri="{FF2B5EF4-FFF2-40B4-BE49-F238E27FC236}">
                <a16:creationId xmlns:a16="http://schemas.microsoft.com/office/drawing/2014/main" id="{73633CE7-489B-4DA2-9691-ABD6EB65C3C0}"/>
              </a:ext>
            </a:extLst>
          </p:cNvPr>
          <p:cNvSpPr txBox="1">
            <a:spLocks noGrp="1"/>
          </p:cNvSpPr>
          <p:nvPr>
            <p:ph type="title"/>
          </p:nvPr>
        </p:nvSpPr>
        <p:spPr>
          <a:xfrm>
            <a:off x="1785918" y="357166"/>
            <a:ext cx="6420119" cy="8572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4000"/>
              <a:buFont typeface="Lucida Sans"/>
              <a:buNone/>
            </a:pPr>
            <a:r>
              <a:rPr lang="en-US" sz="4000" b="0" i="0" u="none" dirty="0">
                <a:solidFill>
                  <a:srgbClr val="002060"/>
                </a:solidFill>
                <a:latin typeface="Lucida Sans"/>
                <a:ea typeface="Lucida Sans"/>
                <a:cs typeface="Lucida Sans"/>
                <a:sym typeface="Lucida Sans"/>
              </a:rPr>
              <a:t>   </a:t>
            </a:r>
            <a:r>
              <a:rPr lang="en-US" sz="2800" b="0" i="0" u="none" dirty="0">
                <a:solidFill>
                  <a:srgbClr val="002060"/>
                </a:solidFill>
                <a:latin typeface="Lucida Sans"/>
                <a:ea typeface="Lucida Sans"/>
                <a:cs typeface="Lucida Sans"/>
                <a:sym typeface="Lucida Sans"/>
              </a:rPr>
              <a:t>ФОРМЫ И МЕТОДЫ РАБОТЫ</a:t>
            </a:r>
            <a:endParaRPr sz="2800" dirty="0"/>
          </a:p>
        </p:txBody>
      </p:sp>
      <p:sp>
        <p:nvSpPr>
          <p:cNvPr id="5" name="Google Shape;174;p22">
            <a:extLst>
              <a:ext uri="{FF2B5EF4-FFF2-40B4-BE49-F238E27FC236}">
                <a16:creationId xmlns:a16="http://schemas.microsoft.com/office/drawing/2014/main" id="{6402A68D-61D3-4910-AA8B-95CAA371DFBF}"/>
              </a:ext>
            </a:extLst>
          </p:cNvPr>
          <p:cNvSpPr txBox="1"/>
          <p:nvPr/>
        </p:nvSpPr>
        <p:spPr>
          <a:xfrm>
            <a:off x="2267744" y="1484784"/>
            <a:ext cx="7632700" cy="1568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2060"/>
              </a:buClr>
              <a:buSzPts val="2400"/>
              <a:buFont typeface="Arial"/>
              <a:buChar char="•"/>
            </a:pPr>
            <a:r>
              <a:rPr lang="en-US" sz="2400" b="0" i="0" u="none" dirty="0" err="1">
                <a:solidFill>
                  <a:srgbClr val="002060"/>
                </a:solidFill>
                <a:latin typeface="Lucida Sans"/>
                <a:ea typeface="Lucida Sans"/>
                <a:cs typeface="Lucida Sans"/>
                <a:sym typeface="Lucida Sans"/>
              </a:rPr>
              <a:t>исслед</a:t>
            </a:r>
            <a:r>
              <a:rPr lang="ru-RU" sz="2400" b="0" i="0" u="none" dirty="0">
                <a:solidFill>
                  <a:srgbClr val="002060"/>
                </a:solidFill>
                <a:latin typeface="Lucida Sans"/>
                <a:ea typeface="Lucida Sans"/>
                <a:cs typeface="Lucida Sans"/>
                <a:sym typeface="Lucida Sans"/>
              </a:rPr>
              <a:t>о</a:t>
            </a:r>
            <a:r>
              <a:rPr lang="en-US" sz="2400" b="0" i="0" u="none" dirty="0" err="1">
                <a:solidFill>
                  <a:srgbClr val="002060"/>
                </a:solidFill>
                <a:latin typeface="Lucida Sans"/>
                <a:ea typeface="Lucida Sans"/>
                <a:cs typeface="Lucida Sans"/>
                <a:sym typeface="Lucida Sans"/>
              </a:rPr>
              <a:t>вательский</a:t>
            </a:r>
            <a:endParaRPr dirty="0"/>
          </a:p>
          <a:p>
            <a:pPr marL="285750" marR="0" lvl="0" indent="-285750" algn="l" rtl="0">
              <a:lnSpc>
                <a:spcPct val="100000"/>
              </a:lnSpc>
              <a:spcBef>
                <a:spcPts val="0"/>
              </a:spcBef>
              <a:spcAft>
                <a:spcPts val="0"/>
              </a:spcAft>
              <a:buClr>
                <a:srgbClr val="002060"/>
              </a:buClr>
              <a:buSzPts val="2400"/>
              <a:buFont typeface="Arial"/>
              <a:buChar char="•"/>
            </a:pPr>
            <a:r>
              <a:rPr lang="en-US" sz="2400" b="0" i="0" u="none" dirty="0" err="1">
                <a:solidFill>
                  <a:srgbClr val="002060"/>
                </a:solidFill>
                <a:latin typeface="Lucida Sans"/>
                <a:ea typeface="Lucida Sans"/>
                <a:cs typeface="Lucida Sans"/>
                <a:sym typeface="Lucida Sans"/>
              </a:rPr>
              <a:t>работа</a:t>
            </a:r>
            <a:r>
              <a:rPr lang="en-US" sz="2400" b="0" i="0" u="none" dirty="0">
                <a:solidFill>
                  <a:srgbClr val="002060"/>
                </a:solidFill>
                <a:latin typeface="Lucida Sans"/>
                <a:ea typeface="Lucida Sans"/>
                <a:cs typeface="Lucida Sans"/>
                <a:sym typeface="Lucida Sans"/>
              </a:rPr>
              <a:t> </a:t>
            </a:r>
            <a:r>
              <a:rPr lang="en-US" sz="2400" b="0" i="0" u="none" dirty="0" err="1">
                <a:solidFill>
                  <a:srgbClr val="002060"/>
                </a:solidFill>
                <a:latin typeface="Lucida Sans"/>
                <a:ea typeface="Lucida Sans"/>
                <a:cs typeface="Lucida Sans"/>
                <a:sym typeface="Lucida Sans"/>
              </a:rPr>
              <a:t>со</a:t>
            </a:r>
            <a:r>
              <a:rPr lang="en-US" sz="2400" b="0" i="0" u="none" dirty="0">
                <a:solidFill>
                  <a:srgbClr val="002060"/>
                </a:solidFill>
                <a:latin typeface="Lucida Sans"/>
                <a:ea typeface="Lucida Sans"/>
                <a:cs typeface="Lucida Sans"/>
                <a:sym typeface="Lucida Sans"/>
              </a:rPr>
              <a:t> </a:t>
            </a:r>
            <a:r>
              <a:rPr lang="en-US" sz="2400" b="0" i="0" u="none" dirty="0" err="1">
                <a:solidFill>
                  <a:srgbClr val="002060"/>
                </a:solidFill>
                <a:latin typeface="Lucida Sans"/>
                <a:ea typeface="Lucida Sans"/>
                <a:cs typeface="Lucida Sans"/>
                <a:sym typeface="Lucida Sans"/>
              </a:rPr>
              <a:t>справочной</a:t>
            </a:r>
            <a:r>
              <a:rPr lang="en-US" sz="2400" b="0" i="0" u="none" dirty="0">
                <a:solidFill>
                  <a:srgbClr val="002060"/>
                </a:solidFill>
                <a:latin typeface="Lucida Sans"/>
                <a:ea typeface="Lucida Sans"/>
                <a:cs typeface="Lucida Sans"/>
                <a:sym typeface="Lucida Sans"/>
              </a:rPr>
              <a:t> </a:t>
            </a:r>
            <a:r>
              <a:rPr lang="en-US" sz="2400" b="0" i="0" u="none" dirty="0" err="1">
                <a:solidFill>
                  <a:srgbClr val="002060"/>
                </a:solidFill>
                <a:latin typeface="Lucida Sans"/>
                <a:ea typeface="Lucida Sans"/>
                <a:cs typeface="Lucida Sans"/>
                <a:sym typeface="Lucida Sans"/>
              </a:rPr>
              <a:t>литературой</a:t>
            </a:r>
            <a:endParaRPr dirty="0"/>
          </a:p>
          <a:p>
            <a:pPr marL="285750" marR="0" lvl="0" indent="-285750" algn="l" rtl="0">
              <a:lnSpc>
                <a:spcPct val="100000"/>
              </a:lnSpc>
              <a:spcBef>
                <a:spcPts val="0"/>
              </a:spcBef>
              <a:spcAft>
                <a:spcPts val="0"/>
              </a:spcAft>
              <a:buClr>
                <a:srgbClr val="002060"/>
              </a:buClr>
              <a:buSzPts val="2400"/>
              <a:buFont typeface="Arial"/>
              <a:buChar char="•"/>
            </a:pPr>
            <a:r>
              <a:rPr lang="en-US" sz="2400" b="0" i="0" u="none" dirty="0" err="1">
                <a:solidFill>
                  <a:srgbClr val="002060"/>
                </a:solidFill>
                <a:latin typeface="Lucida Sans"/>
                <a:ea typeface="Lucida Sans"/>
                <a:cs typeface="Lucida Sans"/>
                <a:sym typeface="Lucida Sans"/>
              </a:rPr>
              <a:t>частично-поисковый</a:t>
            </a:r>
            <a:endParaRPr dirty="0"/>
          </a:p>
          <a:p>
            <a:pPr marL="285750" marR="0" lvl="0" indent="-285750" algn="l" rtl="0">
              <a:lnSpc>
                <a:spcPct val="100000"/>
              </a:lnSpc>
              <a:spcBef>
                <a:spcPts val="0"/>
              </a:spcBef>
              <a:spcAft>
                <a:spcPts val="0"/>
              </a:spcAft>
              <a:buClr>
                <a:srgbClr val="002060"/>
              </a:buClr>
              <a:buSzPts val="2400"/>
              <a:buFont typeface="Arial"/>
              <a:buChar char="•"/>
            </a:pPr>
            <a:r>
              <a:rPr lang="en-US" sz="2400" b="0" i="0" u="none" dirty="0" err="1">
                <a:solidFill>
                  <a:srgbClr val="002060"/>
                </a:solidFill>
                <a:latin typeface="Lucida Sans"/>
                <a:ea typeface="Lucida Sans"/>
                <a:cs typeface="Lucida Sans"/>
                <a:sym typeface="Lucida Sans"/>
              </a:rPr>
              <a:t>метод</a:t>
            </a:r>
            <a:r>
              <a:rPr lang="en-US" sz="2400" b="0" i="0" u="none" dirty="0">
                <a:solidFill>
                  <a:srgbClr val="002060"/>
                </a:solidFill>
                <a:latin typeface="Lucida Sans"/>
                <a:ea typeface="Lucida Sans"/>
                <a:cs typeface="Lucida Sans"/>
                <a:sym typeface="Lucida Sans"/>
              </a:rPr>
              <a:t> </a:t>
            </a:r>
            <a:r>
              <a:rPr lang="en-US" sz="2400" b="0" i="0" u="none" dirty="0" err="1">
                <a:solidFill>
                  <a:srgbClr val="002060"/>
                </a:solidFill>
                <a:latin typeface="Lucida Sans"/>
                <a:ea typeface="Lucida Sans"/>
                <a:cs typeface="Lucida Sans"/>
                <a:sym typeface="Lucida Sans"/>
              </a:rPr>
              <a:t>проектов</a:t>
            </a:r>
            <a:endParaRPr dirty="0"/>
          </a:p>
        </p:txBody>
      </p:sp>
      <p:pic>
        <p:nvPicPr>
          <p:cNvPr id="7" name="Рисунок 6">
            <a:extLst>
              <a:ext uri="{FF2B5EF4-FFF2-40B4-BE49-F238E27FC236}">
                <a16:creationId xmlns:a16="http://schemas.microsoft.com/office/drawing/2014/main" id="{96ACA2CA-F9CA-4461-8332-55FEC06A6AF6}"/>
              </a:ext>
            </a:extLst>
          </p:cNvPr>
          <p:cNvPicPr>
            <a:picLocks noChangeAspect="1"/>
          </p:cNvPicPr>
          <p:nvPr/>
        </p:nvPicPr>
        <p:blipFill>
          <a:blip r:embed="rId2"/>
          <a:stretch>
            <a:fillRect/>
          </a:stretch>
        </p:blipFill>
        <p:spPr>
          <a:xfrm>
            <a:off x="2339752" y="3354342"/>
            <a:ext cx="4619030" cy="2998184"/>
          </a:xfrm>
          <a:prstGeom prst="rect">
            <a:avLst/>
          </a:prstGeom>
        </p:spPr>
      </p:pic>
    </p:spTree>
    <p:extLst>
      <p:ext uri="{BB962C8B-B14F-4D97-AF65-F5344CB8AC3E}">
        <p14:creationId xmlns:p14="http://schemas.microsoft.com/office/powerpoint/2010/main" val="409568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3;p22">
            <a:extLst>
              <a:ext uri="{FF2B5EF4-FFF2-40B4-BE49-F238E27FC236}">
                <a16:creationId xmlns:a16="http://schemas.microsoft.com/office/drawing/2014/main" id="{FB5E6E81-6439-4929-A615-B2C30E94D32C}"/>
              </a:ext>
            </a:extLst>
          </p:cNvPr>
          <p:cNvSpPr txBox="1">
            <a:spLocks noGrp="1"/>
          </p:cNvSpPr>
          <p:nvPr>
            <p:ph type="title"/>
          </p:nvPr>
        </p:nvSpPr>
        <p:spPr>
          <a:xfrm>
            <a:off x="2555776" y="260648"/>
            <a:ext cx="5472608"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4000"/>
              <a:buFont typeface="Lucida Sans"/>
              <a:buNone/>
            </a:pPr>
            <a:r>
              <a:rPr lang="en-US" sz="4000" b="0" i="0" u="none" dirty="0">
                <a:solidFill>
                  <a:srgbClr val="002060"/>
                </a:solidFill>
                <a:latin typeface="Lucida Sans"/>
                <a:ea typeface="Lucida Sans"/>
                <a:cs typeface="Lucida Sans"/>
                <a:sym typeface="Lucida Sans"/>
              </a:rPr>
              <a:t>   </a:t>
            </a:r>
            <a:r>
              <a:rPr lang="ru-RU" sz="4000" b="0" i="0" u="none" dirty="0">
                <a:solidFill>
                  <a:srgbClr val="002060"/>
                </a:solidFill>
                <a:latin typeface="Lucida Sans"/>
                <a:ea typeface="Lucida Sans"/>
                <a:cs typeface="Lucida Sans"/>
                <a:sym typeface="Lucida Sans"/>
              </a:rPr>
              <a:t>Классификация </a:t>
            </a:r>
            <a:br>
              <a:rPr lang="ru-RU" sz="4000" b="0" i="0" u="none" dirty="0">
                <a:solidFill>
                  <a:srgbClr val="002060"/>
                </a:solidFill>
                <a:latin typeface="Lucida Sans"/>
                <a:ea typeface="Lucida Sans"/>
                <a:cs typeface="Lucida Sans"/>
                <a:sym typeface="Lucida Sans"/>
              </a:rPr>
            </a:br>
            <a:r>
              <a:rPr lang="ru-RU" sz="4000" b="0" i="0" u="none" dirty="0">
                <a:solidFill>
                  <a:srgbClr val="002060"/>
                </a:solidFill>
                <a:latin typeface="Lucida Sans"/>
                <a:ea typeface="Lucida Sans"/>
                <a:cs typeface="Lucida Sans"/>
                <a:sym typeface="Lucida Sans"/>
              </a:rPr>
              <a:t>экологических задач</a:t>
            </a:r>
            <a:endParaRPr dirty="0"/>
          </a:p>
        </p:txBody>
      </p:sp>
      <p:sp>
        <p:nvSpPr>
          <p:cNvPr id="5" name="Стрелка: вниз 4">
            <a:extLst>
              <a:ext uri="{FF2B5EF4-FFF2-40B4-BE49-F238E27FC236}">
                <a16:creationId xmlns:a16="http://schemas.microsoft.com/office/drawing/2014/main" id="{4EC5FE34-271E-4DE9-8368-4FBE965A3C66}"/>
              </a:ext>
            </a:extLst>
          </p:cNvPr>
          <p:cNvSpPr/>
          <p:nvPr/>
        </p:nvSpPr>
        <p:spPr>
          <a:xfrm rot="2245196">
            <a:off x="2587151" y="174737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a:extLst>
              <a:ext uri="{FF2B5EF4-FFF2-40B4-BE49-F238E27FC236}">
                <a16:creationId xmlns:a16="http://schemas.microsoft.com/office/drawing/2014/main" id="{22641639-62EA-4E4A-A6C6-97D435B18561}"/>
              </a:ext>
            </a:extLst>
          </p:cNvPr>
          <p:cNvSpPr/>
          <p:nvPr/>
        </p:nvSpPr>
        <p:spPr>
          <a:xfrm rot="19072156">
            <a:off x="6871220" y="161821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90D73FF2-CAE1-41DA-884F-25F77445640B}"/>
              </a:ext>
            </a:extLst>
          </p:cNvPr>
          <p:cNvSpPr/>
          <p:nvPr/>
        </p:nvSpPr>
        <p:spPr>
          <a:xfrm>
            <a:off x="1461353" y="2751516"/>
            <a:ext cx="2592289" cy="1396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По содержимому</a:t>
            </a:r>
          </a:p>
        </p:txBody>
      </p:sp>
      <p:sp>
        <p:nvSpPr>
          <p:cNvPr id="8" name="Прямоугольник 7">
            <a:extLst>
              <a:ext uri="{FF2B5EF4-FFF2-40B4-BE49-F238E27FC236}">
                <a16:creationId xmlns:a16="http://schemas.microsoft.com/office/drawing/2014/main" id="{8C774D61-C184-4BAD-BC13-3CAD601077ED}"/>
              </a:ext>
            </a:extLst>
          </p:cNvPr>
          <p:cNvSpPr/>
          <p:nvPr/>
        </p:nvSpPr>
        <p:spPr>
          <a:xfrm>
            <a:off x="5940152" y="2703414"/>
            <a:ext cx="2592288" cy="144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 способу  воздействия при формировании  экологической культуры</a:t>
            </a:r>
          </a:p>
        </p:txBody>
      </p:sp>
      <p:sp>
        <p:nvSpPr>
          <p:cNvPr id="9" name="Google Shape;174;p22">
            <a:extLst>
              <a:ext uri="{FF2B5EF4-FFF2-40B4-BE49-F238E27FC236}">
                <a16:creationId xmlns:a16="http://schemas.microsoft.com/office/drawing/2014/main" id="{5ECC086C-F006-4974-A7DB-8888FF138155}"/>
              </a:ext>
            </a:extLst>
          </p:cNvPr>
          <p:cNvSpPr txBox="1"/>
          <p:nvPr/>
        </p:nvSpPr>
        <p:spPr>
          <a:xfrm>
            <a:off x="1522587" y="3927132"/>
            <a:ext cx="3769493" cy="1568450"/>
          </a:xfrm>
          <a:prstGeom prst="rect">
            <a:avLst/>
          </a:prstGeom>
          <a:noFill/>
          <a:ln>
            <a:noFill/>
          </a:ln>
        </p:spPr>
        <p:txBody>
          <a:bodyPr spcFirstLastPara="1" wrap="square" lIns="91425" tIns="45700" rIns="91425" bIns="45700" anchor="t" anchorCtr="0">
            <a:noAutofit/>
          </a:bodyPr>
          <a:lstStyle/>
          <a:p>
            <a:pPr algn="ctr"/>
            <a:endParaRPr lang="ru-RU" sz="2400" dirty="0"/>
          </a:p>
          <a:p>
            <a:pPr marL="285750" indent="-285750">
              <a:buClr>
                <a:srgbClr val="002060"/>
              </a:buClr>
              <a:buSzPts val="2400"/>
              <a:buFont typeface="Arial"/>
              <a:buChar char="•"/>
            </a:pPr>
            <a:r>
              <a:rPr lang="ru-RU" sz="2400" dirty="0"/>
              <a:t>Практически направленные</a:t>
            </a:r>
          </a:p>
          <a:p>
            <a:pPr marL="285750" indent="-285750">
              <a:buClr>
                <a:srgbClr val="002060"/>
              </a:buClr>
              <a:buSzPts val="2400"/>
              <a:buFont typeface="Arial"/>
              <a:buChar char="•"/>
            </a:pPr>
            <a:r>
              <a:rPr lang="ru-RU" sz="2400" dirty="0"/>
              <a:t>Прикладные</a:t>
            </a:r>
          </a:p>
          <a:p>
            <a:pPr marL="285750" indent="-285750">
              <a:buClr>
                <a:srgbClr val="002060"/>
              </a:buClr>
              <a:buSzPts val="2400"/>
              <a:buFont typeface="Arial"/>
              <a:buChar char="•"/>
            </a:pPr>
            <a:r>
              <a:rPr lang="ru-RU" sz="2400" dirty="0"/>
              <a:t>Информационные</a:t>
            </a:r>
          </a:p>
          <a:p>
            <a:pPr marL="285750" indent="-285750">
              <a:buClr>
                <a:srgbClr val="002060"/>
              </a:buClr>
              <a:buSzPts val="2400"/>
              <a:buFont typeface="Arial"/>
              <a:buChar char="•"/>
            </a:pPr>
            <a:r>
              <a:rPr lang="ru-RU" sz="2400" dirty="0"/>
              <a:t>Исследовательские</a:t>
            </a:r>
          </a:p>
          <a:p>
            <a:pPr>
              <a:buClr>
                <a:srgbClr val="002060"/>
              </a:buClr>
              <a:buSzPts val="2400"/>
            </a:pPr>
            <a:endParaRPr lang="ru-RU" sz="2400" dirty="0"/>
          </a:p>
        </p:txBody>
      </p:sp>
      <p:sp>
        <p:nvSpPr>
          <p:cNvPr id="12" name="Google Shape;174;p22">
            <a:extLst>
              <a:ext uri="{FF2B5EF4-FFF2-40B4-BE49-F238E27FC236}">
                <a16:creationId xmlns:a16="http://schemas.microsoft.com/office/drawing/2014/main" id="{30FFA5C7-12B5-4EA0-B0BE-ED0D537ABDE4}"/>
              </a:ext>
            </a:extLst>
          </p:cNvPr>
          <p:cNvSpPr txBox="1"/>
          <p:nvPr/>
        </p:nvSpPr>
        <p:spPr>
          <a:xfrm>
            <a:off x="5736666" y="4147714"/>
            <a:ext cx="3769493" cy="1568450"/>
          </a:xfrm>
          <a:prstGeom prst="rect">
            <a:avLst/>
          </a:prstGeom>
          <a:noFill/>
          <a:ln>
            <a:noFill/>
          </a:ln>
        </p:spPr>
        <p:txBody>
          <a:bodyPr spcFirstLastPara="1" wrap="square" lIns="91425" tIns="45700" rIns="91425" bIns="45700" anchor="t" anchorCtr="0">
            <a:noAutofit/>
          </a:bodyPr>
          <a:lstStyle/>
          <a:p>
            <a:pPr algn="ctr"/>
            <a:endParaRPr lang="ru-RU" sz="2400" dirty="0"/>
          </a:p>
          <a:p>
            <a:pPr marL="285750" indent="-285750">
              <a:buClr>
                <a:srgbClr val="002060"/>
              </a:buClr>
              <a:buSzPts val="2400"/>
              <a:buFont typeface="Arial"/>
              <a:buChar char="•"/>
            </a:pPr>
            <a:r>
              <a:rPr lang="ru-RU" sz="2400" dirty="0"/>
              <a:t>Демонстрационные</a:t>
            </a:r>
          </a:p>
          <a:p>
            <a:pPr marL="285750" indent="-285750">
              <a:buClr>
                <a:srgbClr val="002060"/>
              </a:buClr>
              <a:buSzPts val="2400"/>
              <a:buFont typeface="Arial"/>
              <a:buChar char="•"/>
            </a:pPr>
            <a:r>
              <a:rPr lang="ru-RU" sz="2400" dirty="0"/>
              <a:t>Проблемные</a:t>
            </a:r>
          </a:p>
          <a:p>
            <a:pPr marL="285750" indent="-285750">
              <a:buClr>
                <a:srgbClr val="002060"/>
              </a:buClr>
              <a:buSzPts val="2400"/>
              <a:buFont typeface="Arial"/>
              <a:buChar char="•"/>
            </a:pPr>
            <a:r>
              <a:rPr lang="ru-RU" sz="2400" dirty="0"/>
              <a:t>Указательные</a:t>
            </a:r>
          </a:p>
          <a:p>
            <a:pPr>
              <a:buClr>
                <a:srgbClr val="002060"/>
              </a:buClr>
              <a:buSzPts val="2400"/>
            </a:pPr>
            <a:endParaRPr lang="ru-RU" sz="2400" dirty="0"/>
          </a:p>
        </p:txBody>
      </p:sp>
    </p:spTree>
    <p:extLst>
      <p:ext uri="{BB962C8B-B14F-4D97-AF65-F5344CB8AC3E}">
        <p14:creationId xmlns:p14="http://schemas.microsoft.com/office/powerpoint/2010/main" val="11458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DB6DCD6-2E7B-4CF4-AC4F-E62A358301FF}"/>
              </a:ext>
            </a:extLst>
          </p:cNvPr>
          <p:cNvPicPr>
            <a:picLocks noChangeAspect="1"/>
          </p:cNvPicPr>
          <p:nvPr/>
        </p:nvPicPr>
        <p:blipFill>
          <a:blip r:embed="rId2"/>
          <a:stretch>
            <a:fillRect/>
          </a:stretch>
        </p:blipFill>
        <p:spPr>
          <a:xfrm>
            <a:off x="3635896" y="292618"/>
            <a:ext cx="5112568" cy="2048385"/>
          </a:xfrm>
          <a:prstGeom prst="rect">
            <a:avLst/>
          </a:prstGeom>
        </p:spPr>
      </p:pic>
      <p:pic>
        <p:nvPicPr>
          <p:cNvPr id="7" name="Рисунок 6">
            <a:extLst>
              <a:ext uri="{FF2B5EF4-FFF2-40B4-BE49-F238E27FC236}">
                <a16:creationId xmlns:a16="http://schemas.microsoft.com/office/drawing/2014/main" id="{00BC38B7-D113-4219-8DF8-A94B8FD3EDE6}"/>
              </a:ext>
            </a:extLst>
          </p:cNvPr>
          <p:cNvPicPr>
            <a:picLocks noChangeAspect="1"/>
          </p:cNvPicPr>
          <p:nvPr/>
        </p:nvPicPr>
        <p:blipFill>
          <a:blip r:embed="rId3"/>
          <a:stretch>
            <a:fillRect/>
          </a:stretch>
        </p:blipFill>
        <p:spPr>
          <a:xfrm>
            <a:off x="3851920" y="2358172"/>
            <a:ext cx="3168352" cy="4214115"/>
          </a:xfrm>
          <a:prstGeom prst="rect">
            <a:avLst/>
          </a:prstGeom>
        </p:spPr>
      </p:pic>
      <p:sp>
        <p:nvSpPr>
          <p:cNvPr id="9" name="Заголовок 1">
            <a:extLst>
              <a:ext uri="{FF2B5EF4-FFF2-40B4-BE49-F238E27FC236}">
                <a16:creationId xmlns:a16="http://schemas.microsoft.com/office/drawing/2014/main" id="{8C78F1E0-4214-47DE-97D6-AF35647A94B0}"/>
              </a:ext>
            </a:extLst>
          </p:cNvPr>
          <p:cNvSpPr txBox="1">
            <a:spLocks/>
          </p:cNvSpPr>
          <p:nvPr/>
        </p:nvSpPr>
        <p:spPr>
          <a:xfrm>
            <a:off x="1259632" y="257222"/>
            <a:ext cx="2293522"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 П.27 Диаграммы</a:t>
            </a:r>
          </a:p>
        </p:txBody>
      </p:sp>
    </p:spTree>
    <p:extLst>
      <p:ext uri="{BB962C8B-B14F-4D97-AF65-F5344CB8AC3E}">
        <p14:creationId xmlns:p14="http://schemas.microsoft.com/office/powerpoint/2010/main" val="2866399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47E7294-E0F0-48D4-AE43-592C3C7901B0}"/>
              </a:ext>
            </a:extLst>
          </p:cNvPr>
          <p:cNvPicPr>
            <a:picLocks noChangeAspect="1"/>
          </p:cNvPicPr>
          <p:nvPr/>
        </p:nvPicPr>
        <p:blipFill>
          <a:blip r:embed="rId2"/>
          <a:stretch>
            <a:fillRect/>
          </a:stretch>
        </p:blipFill>
        <p:spPr>
          <a:xfrm>
            <a:off x="1432375" y="476672"/>
            <a:ext cx="7279076" cy="4984402"/>
          </a:xfrm>
          <a:prstGeom prst="rect">
            <a:avLst/>
          </a:prstGeom>
        </p:spPr>
      </p:pic>
      <p:sp>
        <p:nvSpPr>
          <p:cNvPr id="10" name="Google Shape;173;p22">
            <a:extLst>
              <a:ext uri="{FF2B5EF4-FFF2-40B4-BE49-F238E27FC236}">
                <a16:creationId xmlns:a16="http://schemas.microsoft.com/office/drawing/2014/main" id="{C3352EF0-0367-41B0-B04B-B0BAD3765DC6}"/>
              </a:ext>
            </a:extLst>
          </p:cNvPr>
          <p:cNvSpPr txBox="1">
            <a:spLocks noGrp="1"/>
          </p:cNvSpPr>
          <p:nvPr>
            <p:ph type="title"/>
          </p:nvPr>
        </p:nvSpPr>
        <p:spPr>
          <a:xfrm>
            <a:off x="1403648" y="692696"/>
            <a:ext cx="7454631"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4000"/>
              <a:buFont typeface="Lucida Sans"/>
              <a:buNone/>
            </a:pPr>
            <a:r>
              <a:rPr lang="en-US" sz="4000" b="0" i="0" u="none" dirty="0">
                <a:solidFill>
                  <a:srgbClr val="002060"/>
                </a:solidFill>
                <a:latin typeface="Lucida Sans"/>
                <a:ea typeface="Lucida Sans"/>
                <a:cs typeface="Lucida Sans"/>
                <a:sym typeface="Lucida Sans"/>
              </a:rPr>
              <a:t>  </a:t>
            </a:r>
            <a:r>
              <a:rPr lang="ru-RU" sz="4000" b="0" i="0" u="none" dirty="0">
                <a:solidFill>
                  <a:schemeClr val="bg1"/>
                </a:solidFill>
                <a:latin typeface="Lucida Sans"/>
                <a:ea typeface="Lucida Sans"/>
                <a:cs typeface="Lucida Sans"/>
                <a:sym typeface="Lucida Sans"/>
              </a:rPr>
              <a:t>Интегрированный урок</a:t>
            </a:r>
            <a:br>
              <a:rPr lang="ru-RU" sz="4000" b="0" i="0" u="none" dirty="0">
                <a:solidFill>
                  <a:schemeClr val="bg1"/>
                </a:solidFill>
                <a:latin typeface="Lucida Sans"/>
                <a:ea typeface="Lucida Sans"/>
                <a:cs typeface="Lucida Sans"/>
                <a:sym typeface="Lucida Sans"/>
              </a:rPr>
            </a:br>
            <a:r>
              <a:rPr lang="ru-RU" sz="4000" b="0" i="0" u="none" dirty="0">
                <a:solidFill>
                  <a:schemeClr val="bg1"/>
                </a:solidFill>
                <a:latin typeface="Lucida Sans"/>
                <a:ea typeface="Lucida Sans"/>
                <a:cs typeface="Lucida Sans"/>
                <a:sym typeface="Lucida Sans"/>
              </a:rPr>
              <a:t>по географии и математике </a:t>
            </a:r>
            <a:br>
              <a:rPr lang="ru-RU" sz="4000" b="0" i="0" u="none" dirty="0">
                <a:solidFill>
                  <a:schemeClr val="bg1"/>
                </a:solidFill>
                <a:latin typeface="Lucida Sans"/>
                <a:ea typeface="Lucida Sans"/>
                <a:cs typeface="Lucida Sans"/>
                <a:sym typeface="Lucida Sans"/>
              </a:rPr>
            </a:br>
            <a:r>
              <a:rPr lang="ru-RU" sz="4000" b="0" i="0" u="none" dirty="0">
                <a:solidFill>
                  <a:schemeClr val="bg1"/>
                </a:solidFill>
                <a:latin typeface="Lucida Sans"/>
                <a:ea typeface="Lucida Sans"/>
                <a:cs typeface="Lucida Sans"/>
                <a:sym typeface="Lucida Sans"/>
              </a:rPr>
              <a:t>в 8 классе</a:t>
            </a:r>
            <a:br>
              <a:rPr lang="ru-RU" sz="4000" b="0" i="0" u="none" dirty="0">
                <a:solidFill>
                  <a:schemeClr val="bg1"/>
                </a:solidFill>
                <a:latin typeface="Lucida Sans"/>
                <a:ea typeface="Lucida Sans"/>
                <a:cs typeface="Lucida Sans"/>
                <a:sym typeface="Lucida Sans"/>
              </a:rPr>
            </a:br>
            <a:r>
              <a:rPr lang="ru-RU" sz="4000" b="0" i="0" u="none" dirty="0">
                <a:solidFill>
                  <a:schemeClr val="bg1"/>
                </a:solidFill>
                <a:latin typeface="Lucida Sans"/>
                <a:ea typeface="Lucida Sans"/>
                <a:cs typeface="Lucida Sans"/>
                <a:sym typeface="Lucida Sans"/>
              </a:rPr>
              <a:t>Тема:«Проблема лесных </a:t>
            </a:r>
            <a:br>
              <a:rPr lang="ru-RU" sz="4000" b="0" i="0" u="none" dirty="0">
                <a:solidFill>
                  <a:schemeClr val="bg1"/>
                </a:solidFill>
                <a:latin typeface="Lucida Sans"/>
                <a:ea typeface="Lucida Sans"/>
                <a:cs typeface="Lucida Sans"/>
                <a:sym typeface="Lucida Sans"/>
              </a:rPr>
            </a:br>
            <a:r>
              <a:rPr lang="ru-RU" sz="4000" b="0" i="0" u="none" dirty="0">
                <a:solidFill>
                  <a:schemeClr val="bg1"/>
                </a:solidFill>
                <a:latin typeface="Lucida Sans"/>
                <a:ea typeface="Lucida Sans"/>
                <a:cs typeface="Lucida Sans"/>
                <a:sym typeface="Lucida Sans"/>
              </a:rPr>
              <a:t>ресурсов России»</a:t>
            </a:r>
            <a:endParaRPr dirty="0">
              <a:solidFill>
                <a:schemeClr val="bg1"/>
              </a:solidFill>
            </a:endParaRPr>
          </a:p>
        </p:txBody>
      </p:sp>
    </p:spTree>
    <p:extLst>
      <p:ext uri="{BB962C8B-B14F-4D97-AF65-F5344CB8AC3E}">
        <p14:creationId xmlns:p14="http://schemas.microsoft.com/office/powerpoint/2010/main" val="123238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511402" y="141742"/>
            <a:ext cx="720044" cy="1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8384" tIns="49191" rIns="98384" bIns="49191" anchor="ctr"/>
          <a:lstStyle/>
          <a:p>
            <a:pPr algn="ctr" defTabSz="963376">
              <a:defRPr/>
            </a:pPr>
            <a:endParaRPr lang="ru-RU" sz="643" b="1" dirty="0">
              <a:solidFill>
                <a:prstClr val="black"/>
              </a:solidFill>
              <a:latin typeface="Times New Roman" pitchFamily="18" charset="0"/>
              <a:cs typeface="Times New Roman" pitchFamily="18" charset="0"/>
            </a:endParaRPr>
          </a:p>
        </p:txBody>
      </p:sp>
      <p:sp>
        <p:nvSpPr>
          <p:cNvPr id="13" name="Прямоугольник 12"/>
          <p:cNvSpPr/>
          <p:nvPr/>
        </p:nvSpPr>
        <p:spPr>
          <a:xfrm>
            <a:off x="1142976" y="285728"/>
            <a:ext cx="7858148" cy="1748107"/>
          </a:xfrm>
          <a:prstGeom prst="rect">
            <a:avLst/>
          </a:prstGeom>
        </p:spPr>
        <p:txBody>
          <a:bodyPr wrap="square" lIns="98369" tIns="49181" rIns="98369" bIns="49181">
            <a:spAutoFit/>
            <a:scene3d>
              <a:camera prst="orthographicFront"/>
              <a:lightRig rig="threePt" dir="t"/>
            </a:scene3d>
            <a:sp3d extrusionH="57150">
              <a:bevelT w="38100" h="38100"/>
            </a:sp3d>
          </a:bodyPr>
          <a:lstStyle/>
          <a:p>
            <a:pPr algn="ctr" defTabSz="1037754">
              <a:defRPr/>
            </a:pPr>
            <a:r>
              <a:rPr lang="ru-RU" altLang="ru-RU" sz="1800" b="1" i="1" dirty="0">
                <a:latin typeface="Arial" panose="020B0604020202020204" pitchFamily="34" charset="0"/>
                <a:cs typeface="Arial" panose="020B0604020202020204" pitchFamily="34" charset="0"/>
              </a:rPr>
              <a:t>Цели:</a:t>
            </a:r>
            <a:r>
              <a:rPr lang="ru-RU" altLang="ru-RU" sz="1800" dirty="0">
                <a:latin typeface="Arial" panose="020B0604020202020204" pitchFamily="34" charset="0"/>
                <a:cs typeface="Arial" panose="020B0604020202020204" pitchFamily="34" charset="0"/>
              </a:rPr>
              <a:t> </a:t>
            </a:r>
          </a:p>
          <a:p>
            <a:pPr algn="ctr" defTabSz="1037754">
              <a:defRPr/>
            </a:pPr>
            <a:r>
              <a:rPr lang="ru-RU" sz="1800" b="1" u="sng" dirty="0">
                <a:latin typeface="Arial" panose="020B0604020202020204" pitchFamily="34" charset="0"/>
                <a:cs typeface="Arial" panose="020B0604020202020204" pitchFamily="34" charset="0"/>
              </a:rPr>
              <a:t>география:</a:t>
            </a:r>
            <a:r>
              <a:rPr lang="ru-RU" sz="1800" dirty="0">
                <a:latin typeface="Arial" panose="020B0604020202020204" pitchFamily="34" charset="0"/>
                <a:cs typeface="Arial" panose="020B0604020202020204" pitchFamily="34" charset="0"/>
              </a:rPr>
              <a:t> познакомить учащихся со спецификой лесной</a:t>
            </a:r>
          </a:p>
          <a:p>
            <a:pPr algn="ctr" defTabSz="1037754">
              <a:defRPr/>
            </a:pPr>
            <a:r>
              <a:rPr lang="ru-RU" sz="1800" dirty="0">
                <a:latin typeface="Arial" panose="020B0604020202020204" pitchFamily="34" charset="0"/>
                <a:cs typeface="Arial" panose="020B0604020202020204" pitchFamily="34" charset="0"/>
              </a:rPr>
              <a:t>промышленности России, проблемы вырубки лесов и лесные пожары</a:t>
            </a:r>
          </a:p>
          <a:p>
            <a:pPr algn="ctr" defTabSz="1037754">
              <a:defRPr/>
            </a:pPr>
            <a:r>
              <a:rPr lang="ru-RU" b="1" u="sng" dirty="0">
                <a:latin typeface="Arial" panose="020B0604020202020204" pitchFamily="34" charset="0"/>
                <a:cs typeface="Arial" panose="020B0604020202020204" pitchFamily="34" charset="0"/>
              </a:rPr>
              <a:t> математика:</a:t>
            </a:r>
            <a:r>
              <a:rPr lang="ru-RU" dirty="0">
                <a:latin typeface="Arial" panose="020B0604020202020204" pitchFamily="34" charset="0"/>
                <a:cs typeface="Arial" panose="020B0604020202020204" pitchFamily="34" charset="0"/>
              </a:rPr>
              <a:t> научить применять знания на практике и действовать в нестандартной ситуации </a:t>
            </a:r>
            <a:br>
              <a:rPr lang="ru-RU" sz="1800" dirty="0">
                <a:latin typeface="Arial" panose="020B0604020202020204" pitchFamily="34" charset="0"/>
                <a:cs typeface="Arial" panose="020B0604020202020204" pitchFamily="34" charset="0"/>
              </a:rPr>
            </a:br>
            <a:endParaRPr lang="ru-RU" sz="1714" b="1" kern="0" dirty="0">
              <a:ln w="18000">
                <a:solidFill>
                  <a:srgbClr val="FFFF00"/>
                </a:solidFill>
                <a:prstDash val="solid"/>
                <a:miter lim="800000"/>
              </a:ln>
              <a:solidFill>
                <a:srgbClr val="FFC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12" name="Рисунок 11"/>
          <p:cNvPicPr>
            <a:picLocks/>
          </p:cNvPicPr>
          <p:nvPr/>
        </p:nvPicPr>
        <p:blipFill>
          <a:blip r:embed="rId3">
            <a:extLst>
              <a:ext uri="{28A0092B-C50C-407E-A947-70E740481C1C}">
                <a14:useLocalDpi xmlns:a14="http://schemas.microsoft.com/office/drawing/2010/main" val="0"/>
              </a:ext>
            </a:extLst>
          </a:blip>
          <a:stretch>
            <a:fillRect/>
          </a:stretch>
        </p:blipFill>
        <p:spPr>
          <a:xfrm>
            <a:off x="1594199" y="1844150"/>
            <a:ext cx="3068550" cy="2143359"/>
          </a:xfrm>
          <a:prstGeom prst="rect">
            <a:avLst/>
          </a:prstGeom>
        </p:spPr>
      </p:pic>
      <p:pic>
        <p:nvPicPr>
          <p:cNvPr id="15" name="Рисунок 14"/>
          <p:cNvPicPr>
            <a:picLocks/>
          </p:cNvPicPr>
          <p:nvPr/>
        </p:nvPicPr>
        <p:blipFill rotWithShape="1">
          <a:blip r:embed="rId4">
            <a:extLst>
              <a:ext uri="{28A0092B-C50C-407E-A947-70E740481C1C}">
                <a14:useLocalDpi xmlns:a14="http://schemas.microsoft.com/office/drawing/2010/main" val="0"/>
              </a:ext>
            </a:extLst>
          </a:blip>
          <a:srcRect b="-130"/>
          <a:stretch/>
        </p:blipFill>
        <p:spPr>
          <a:xfrm>
            <a:off x="5135505" y="2090811"/>
            <a:ext cx="3605051" cy="2025107"/>
          </a:xfrm>
          <a:prstGeom prst="rect">
            <a:avLst/>
          </a:prstGeom>
        </p:spPr>
      </p:pic>
      <p:pic>
        <p:nvPicPr>
          <p:cNvPr id="16" name="Рисунок 15"/>
          <p:cNvPicPr>
            <a:picLocks/>
          </p:cNvPicPr>
          <p:nvPr/>
        </p:nvPicPr>
        <p:blipFill>
          <a:blip r:embed="rId5">
            <a:extLst>
              <a:ext uri="{28A0092B-C50C-407E-A947-70E740481C1C}">
                <a14:useLocalDpi xmlns:a14="http://schemas.microsoft.com/office/drawing/2010/main" val="0"/>
              </a:ext>
            </a:extLst>
          </a:blip>
          <a:stretch>
            <a:fillRect/>
          </a:stretch>
        </p:blipFill>
        <p:spPr>
          <a:xfrm>
            <a:off x="3097174" y="4244329"/>
            <a:ext cx="3323366" cy="2231572"/>
          </a:xfrm>
          <a:prstGeom prst="rect">
            <a:avLst/>
          </a:prstGeom>
        </p:spPr>
      </p:pic>
      <p:sp>
        <p:nvSpPr>
          <p:cNvPr id="6" name="Стрелка: изогнутая вниз 5"/>
          <p:cNvSpPr/>
          <p:nvPr/>
        </p:nvSpPr>
        <p:spPr bwMode="auto">
          <a:xfrm>
            <a:off x="4078669" y="1871013"/>
            <a:ext cx="2231571" cy="898071"/>
          </a:xfrm>
          <a:prstGeom prst="curvedDownArrow">
            <a:avLst>
              <a:gd name="adj1" fmla="val 25000"/>
              <a:gd name="adj2" fmla="val 91799"/>
              <a:gd name="adj3" fmla="val 6428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314" tIns="32657" rIns="65314" bIns="32657" numCol="1" rtlCol="0" anchor="t" anchorCtr="0" compatLnSpc="1">
            <a:prstTxWarp prst="textNoShape">
              <a:avLst/>
            </a:prstTxWarp>
          </a:bodyPr>
          <a:lstStyle/>
          <a:p>
            <a:pPr defTabSz="653156" eaLnBrk="0" fontAlgn="base" hangingPunct="0">
              <a:spcBef>
                <a:spcPct val="0"/>
              </a:spcBef>
              <a:spcAft>
                <a:spcPct val="0"/>
              </a:spcAft>
            </a:pPr>
            <a:endParaRPr lang="ru-RU" sz="1286">
              <a:latin typeface="Arial" charset="0"/>
            </a:endParaRPr>
          </a:p>
        </p:txBody>
      </p:sp>
      <p:sp>
        <p:nvSpPr>
          <p:cNvPr id="17" name="Стрелка: изогнутая вниз 16"/>
          <p:cNvSpPr/>
          <p:nvPr/>
        </p:nvSpPr>
        <p:spPr bwMode="auto">
          <a:xfrm rot="5400000">
            <a:off x="5238162" y="4235223"/>
            <a:ext cx="2231571" cy="898071"/>
          </a:xfrm>
          <a:prstGeom prst="curvedDownArrow">
            <a:avLst>
              <a:gd name="adj1" fmla="val 25000"/>
              <a:gd name="adj2" fmla="val 91799"/>
              <a:gd name="adj3" fmla="val 6428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314" tIns="32657" rIns="65314" bIns="32657" numCol="1" rtlCol="0" anchor="t" anchorCtr="0" compatLnSpc="1">
            <a:prstTxWarp prst="textNoShape">
              <a:avLst/>
            </a:prstTxWarp>
          </a:bodyPr>
          <a:lstStyle/>
          <a:p>
            <a:pPr defTabSz="653156" eaLnBrk="0" fontAlgn="base" hangingPunct="0">
              <a:spcBef>
                <a:spcPct val="0"/>
              </a:spcBef>
              <a:spcAft>
                <a:spcPct val="0"/>
              </a:spcAft>
            </a:pPr>
            <a:endParaRPr lang="ru-RU" sz="1286">
              <a:latin typeface="Arial" charset="0"/>
            </a:endParaRPr>
          </a:p>
        </p:txBody>
      </p:sp>
      <p:sp>
        <p:nvSpPr>
          <p:cNvPr id="18" name="Стрелка: изогнутая вниз 17"/>
          <p:cNvSpPr/>
          <p:nvPr/>
        </p:nvSpPr>
        <p:spPr bwMode="auto">
          <a:xfrm rot="16200000">
            <a:off x="2249066" y="4054726"/>
            <a:ext cx="2231571" cy="898071"/>
          </a:xfrm>
          <a:prstGeom prst="curvedDownArrow">
            <a:avLst>
              <a:gd name="adj1" fmla="val 25000"/>
              <a:gd name="adj2" fmla="val 91799"/>
              <a:gd name="adj3" fmla="val 6428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314" tIns="32657" rIns="65314" bIns="32657" numCol="1" rtlCol="0" anchor="t" anchorCtr="0" compatLnSpc="1">
            <a:prstTxWarp prst="textNoShape">
              <a:avLst/>
            </a:prstTxWarp>
          </a:bodyPr>
          <a:lstStyle/>
          <a:p>
            <a:pPr defTabSz="653156" eaLnBrk="0" fontAlgn="base" hangingPunct="0">
              <a:spcBef>
                <a:spcPct val="0"/>
              </a:spcBef>
              <a:spcAft>
                <a:spcPct val="0"/>
              </a:spcAft>
            </a:pPr>
            <a:endParaRPr lang="ru-RU" sz="1286">
              <a:latin typeface="Arial" charset="0"/>
            </a:endParaRPr>
          </a:p>
        </p:txBody>
      </p:sp>
    </p:spTree>
    <p:extLst>
      <p:ext uri="{BB962C8B-B14F-4D97-AF65-F5344CB8AC3E}">
        <p14:creationId xmlns:p14="http://schemas.microsoft.com/office/powerpoint/2010/main" val="2492140617"/>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511402" y="141742"/>
            <a:ext cx="720044" cy="1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8384" tIns="49191" rIns="98384" bIns="49191" anchor="ctr"/>
          <a:lstStyle/>
          <a:p>
            <a:pPr algn="ctr" defTabSz="963376">
              <a:defRPr/>
            </a:pPr>
            <a:endParaRPr lang="ru-RU" sz="643" b="1" dirty="0">
              <a:solidFill>
                <a:prstClr val="black"/>
              </a:solidFill>
              <a:latin typeface="Times New Roman" pitchFamily="18" charset="0"/>
              <a:cs typeface="Times New Roman" pitchFamily="18" charset="0"/>
            </a:endParaRPr>
          </a:p>
        </p:txBody>
      </p:sp>
      <p:sp>
        <p:nvSpPr>
          <p:cNvPr id="13" name="Прямоугольник 12"/>
          <p:cNvSpPr/>
          <p:nvPr/>
        </p:nvSpPr>
        <p:spPr>
          <a:xfrm>
            <a:off x="528411" y="1057956"/>
            <a:ext cx="8004402" cy="363113"/>
          </a:xfrm>
          <a:prstGeom prst="rect">
            <a:avLst/>
          </a:prstGeom>
        </p:spPr>
        <p:txBody>
          <a:bodyPr lIns="98369" tIns="49181" rIns="98369" bIns="49181">
            <a:spAutoFit/>
            <a:scene3d>
              <a:camera prst="orthographicFront"/>
              <a:lightRig rig="threePt" dir="t"/>
            </a:scene3d>
            <a:sp3d extrusionH="57150">
              <a:bevelT w="38100" h="38100"/>
            </a:sp3d>
          </a:bodyPr>
          <a:lstStyle/>
          <a:p>
            <a:pPr algn="ctr" defTabSz="1037754">
              <a:defRPr/>
            </a:pPr>
            <a:endParaRPr lang="ru-RU" sz="1714" b="1" kern="0" dirty="0">
              <a:ln w="18000">
                <a:solidFill>
                  <a:srgbClr val="FFFF00"/>
                </a:solidFill>
                <a:prstDash val="solid"/>
                <a:miter lim="800000"/>
              </a:ln>
              <a:solidFill>
                <a:srgbClr val="FFC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1331640" y="832743"/>
            <a:ext cx="7596336" cy="49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81245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A1767-9A03-43BD-B8E6-A1C9C6B958D2}"/>
              </a:ext>
            </a:extLst>
          </p:cNvPr>
          <p:cNvSpPr txBox="1"/>
          <p:nvPr/>
        </p:nvSpPr>
        <p:spPr>
          <a:xfrm>
            <a:off x="1691680" y="692696"/>
            <a:ext cx="6534472" cy="5632311"/>
          </a:xfrm>
          <a:prstGeom prst="rect">
            <a:avLst/>
          </a:prstGeom>
          <a:noFill/>
        </p:spPr>
        <p:txBody>
          <a:bodyPr wrap="square">
            <a:spAutoFit/>
          </a:bodyPr>
          <a:lstStyle/>
          <a:p>
            <a:pPr algn="l"/>
            <a:r>
              <a:rPr lang="ru-RU" sz="1800" b="0" i="0" u="none" strike="noStrike" baseline="0" dirty="0">
                <a:latin typeface="TimesNewRoman"/>
              </a:rPr>
              <a:t>Станция 1.«Лесная»</a:t>
            </a:r>
          </a:p>
          <a:p>
            <a:pPr algn="l"/>
            <a:r>
              <a:rPr lang="ru-RU" sz="1800" b="0" i="0" u="none" strike="noStrike" baseline="0" dirty="0">
                <a:latin typeface="TimesNewRoman"/>
              </a:rPr>
              <a:t>Станция </a:t>
            </a:r>
            <a:r>
              <a:rPr lang="ru-RU" dirty="0">
                <a:latin typeface="TimesNewRoman"/>
              </a:rPr>
              <a:t>2</a:t>
            </a:r>
            <a:r>
              <a:rPr lang="ru-RU" sz="1800" b="0" i="0" u="none" strike="noStrike" baseline="0" dirty="0">
                <a:latin typeface="TimesNewRoman"/>
              </a:rPr>
              <a:t>. ≪Творческая≫.</a:t>
            </a:r>
          </a:p>
          <a:p>
            <a:pPr algn="l"/>
            <a:r>
              <a:rPr lang="ru-RU" sz="1800" b="0" i="0" u="none" strike="noStrike" baseline="0" dirty="0">
                <a:latin typeface="TimesNewRoman"/>
              </a:rPr>
              <a:t>Задание: как вы понимаете смысл выражения: ≪Чем больше дров – тем дальше в лес≫?</a:t>
            </a:r>
          </a:p>
          <a:p>
            <a:pPr algn="l"/>
            <a:r>
              <a:rPr lang="ru-RU" sz="1800" b="0" i="0" u="none" strike="noStrike" baseline="0" dirty="0">
                <a:latin typeface="TimesNewRoman"/>
              </a:rPr>
              <a:t>Станция 3. ≪Причина вырубки лесов≫.</a:t>
            </a:r>
          </a:p>
          <a:p>
            <a:pPr algn="l"/>
            <a:r>
              <a:rPr lang="ru-RU" sz="1800" b="0" i="0" u="none" strike="noStrike" baseline="0" dirty="0">
                <a:latin typeface="TimesNewRoman"/>
              </a:rPr>
              <a:t>Задание: из одного взрослого дерева можно получить до 60 кг бумаги. На изготовление одного учебника</a:t>
            </a:r>
          </a:p>
          <a:p>
            <a:pPr algn="l"/>
            <a:r>
              <a:rPr lang="ru-RU" sz="1800" b="0" i="0" u="none" strike="noStrike" baseline="0" dirty="0">
                <a:latin typeface="TimesNewRoman"/>
              </a:rPr>
              <a:t>расходуется как минимум 500 г бумаги. Сколько деревьев необходимо срубить для того, чтобы обеспечить</a:t>
            </a:r>
          </a:p>
          <a:p>
            <a:pPr algn="l"/>
            <a:r>
              <a:rPr lang="ru-RU" sz="1800" b="0" i="0" u="none" strike="noStrike" baseline="0" dirty="0">
                <a:latin typeface="TimesNewRoman"/>
              </a:rPr>
              <a:t>учебниками всех учащихся вашего класса, если каждому ученику на учебный год требуется 10 учебников?</a:t>
            </a:r>
          </a:p>
          <a:p>
            <a:pPr algn="l"/>
            <a:r>
              <a:rPr lang="ru-RU" sz="1800" b="0" i="0" u="none" strike="noStrike" baseline="0" dirty="0">
                <a:latin typeface="TimesNewRoman"/>
              </a:rPr>
              <a:t>Вопрос: предложите способы сокращения вырубки живого леса. Как можно вторично использовать</a:t>
            </a:r>
          </a:p>
          <a:p>
            <a:pPr algn="l"/>
            <a:r>
              <a:rPr lang="ru-RU" sz="1800" b="0" i="0" u="none" strike="noStrike" baseline="0" dirty="0">
                <a:latin typeface="TimesNewRoman"/>
              </a:rPr>
              <a:t>бумагу?</a:t>
            </a:r>
          </a:p>
          <a:p>
            <a:pPr algn="l"/>
            <a:r>
              <a:rPr lang="ru-RU" sz="1800" b="0" i="0" u="none" strike="noStrike" baseline="0" dirty="0">
                <a:latin typeface="TimesNewRoman"/>
              </a:rPr>
              <a:t>Станция 4. ≪Лесные пожары≫.</a:t>
            </a:r>
          </a:p>
          <a:p>
            <a:pPr algn="l"/>
            <a:r>
              <a:rPr lang="ru-RU" sz="1800" b="0" i="0" u="none" strike="noStrike" baseline="0" dirty="0">
                <a:latin typeface="TimesNewRoman"/>
              </a:rPr>
              <a:t>Задача: в лесу стеклянная бутылка вызвала пожар. Сколько деревьев погибнет от пожара через 2 часа,</a:t>
            </a:r>
          </a:p>
          <a:p>
            <a:pPr algn="l"/>
            <a:r>
              <a:rPr lang="ru-RU" sz="1800" b="0" i="0" u="none" strike="noStrike" baseline="0" dirty="0">
                <a:latin typeface="TimesNewRoman"/>
              </a:rPr>
              <a:t>если за 10 мин сгорает около 9 деревьев.</a:t>
            </a:r>
          </a:p>
          <a:p>
            <a:pPr algn="l"/>
            <a:r>
              <a:rPr lang="ru-RU" sz="1800" b="0" i="0" u="none" strike="noStrike" baseline="0" dirty="0">
                <a:latin typeface="TimesNewRoman"/>
              </a:rPr>
              <a:t>Вопрос: почему если оставить стекло в лесу, то может случиться пожар?</a:t>
            </a:r>
            <a:endParaRPr lang="ru-RU" dirty="0"/>
          </a:p>
        </p:txBody>
      </p:sp>
    </p:spTree>
    <p:extLst>
      <p:ext uri="{BB962C8B-B14F-4D97-AF65-F5344CB8AC3E}">
        <p14:creationId xmlns:p14="http://schemas.microsoft.com/office/powerpoint/2010/main" val="169235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3DA4E0-2619-495A-8DC3-F8A1A79DCC63}"/>
              </a:ext>
            </a:extLst>
          </p:cNvPr>
          <p:cNvSpPr txBox="1"/>
          <p:nvPr/>
        </p:nvSpPr>
        <p:spPr>
          <a:xfrm>
            <a:off x="1835696" y="566678"/>
            <a:ext cx="6480720" cy="2862322"/>
          </a:xfrm>
          <a:prstGeom prst="rect">
            <a:avLst/>
          </a:prstGeom>
          <a:noFill/>
        </p:spPr>
        <p:txBody>
          <a:bodyPr wrap="square">
            <a:spAutoFit/>
          </a:bodyPr>
          <a:lstStyle/>
          <a:p>
            <a:pPr algn="l"/>
            <a:r>
              <a:rPr lang="ru-RU" sz="1800" b="0" i="0" u="none" strike="noStrike" baseline="0" dirty="0">
                <a:latin typeface="TimesNewRoman"/>
              </a:rPr>
              <a:t>Станция 5. ≪Загрязнение леса≫.</a:t>
            </a:r>
          </a:p>
          <a:p>
            <a:pPr algn="l"/>
            <a:r>
              <a:rPr lang="ru-RU" sz="1800" b="0" i="0" u="none" strike="noStrike" baseline="0" dirty="0">
                <a:latin typeface="TimesNewRoman"/>
              </a:rPr>
              <a:t>Задача: в населенном пункте живёт около 81800 человек. Представим, что каждый двадцатый из них,</a:t>
            </a:r>
          </a:p>
          <a:p>
            <a:pPr algn="l"/>
            <a:r>
              <a:rPr lang="ru-RU" sz="1800" b="0" i="0" u="none" strike="noStrike" baseline="0" dirty="0">
                <a:latin typeface="TimesNewRoman"/>
              </a:rPr>
              <a:t>побывав в соседнем лесу, бросит там пакетик из-под чипсов и пластиковую бутылку. Сколько всего пакетов и</a:t>
            </a:r>
          </a:p>
          <a:p>
            <a:pPr algn="l"/>
            <a:r>
              <a:rPr lang="ru-RU" sz="1800" b="0" i="0" u="none" strike="noStrike" baseline="0" dirty="0">
                <a:latin typeface="TimesNewRoman"/>
              </a:rPr>
              <a:t>бутылок будет под каждым деревом, если в лесу 100 елей, 100 берёз, 100 осин и 100 клёнов.</a:t>
            </a:r>
          </a:p>
          <a:p>
            <a:pPr algn="l"/>
            <a:r>
              <a:rPr lang="ru-RU" sz="1800" b="0" i="0" u="none" strike="noStrike" baseline="0" dirty="0">
                <a:latin typeface="TimesNewRoman"/>
              </a:rPr>
              <a:t>Станция 6. «Предложите решение проблемы загрязнения леса?»</a:t>
            </a:r>
          </a:p>
          <a:p>
            <a:pPr algn="l"/>
            <a:r>
              <a:rPr lang="ru-RU" sz="1800" b="0" i="0" u="none" strike="noStrike" baseline="0" dirty="0">
                <a:latin typeface="TimesNewRoman"/>
              </a:rPr>
              <a:t>Выигрывает команда, которая больше набрала баллов на каждой станции.</a:t>
            </a:r>
            <a:endParaRPr lang="ru-RU" dirty="0"/>
          </a:p>
        </p:txBody>
      </p:sp>
      <p:sp>
        <p:nvSpPr>
          <p:cNvPr id="7" name="TextBox 6">
            <a:extLst>
              <a:ext uri="{FF2B5EF4-FFF2-40B4-BE49-F238E27FC236}">
                <a16:creationId xmlns:a16="http://schemas.microsoft.com/office/drawing/2014/main" id="{0C644B78-A972-421E-B113-5B288F0516DC}"/>
              </a:ext>
            </a:extLst>
          </p:cNvPr>
          <p:cNvSpPr txBox="1"/>
          <p:nvPr/>
        </p:nvSpPr>
        <p:spPr>
          <a:xfrm>
            <a:off x="1619672" y="4454419"/>
            <a:ext cx="6120680" cy="1855893"/>
          </a:xfrm>
          <a:prstGeom prst="rect">
            <a:avLst/>
          </a:prstGeom>
          <a:noFill/>
        </p:spPr>
        <p:txBody>
          <a:bodyPr wrap="square">
            <a:spAutoFit/>
          </a:bodyPr>
          <a:lstStyle/>
          <a:p>
            <a:pPr algn="just">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Домашнее задание:</a:t>
            </a:r>
          </a:p>
          <a:p>
            <a:pPr algn="just">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Математика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составить задачу экологического содержания, используя материал СМИ, средства Интернет.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География: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провести исследование по вычислению площади зеленых насаждений на </a:t>
            </a:r>
            <a:r>
              <a:rPr lang="ru-RU" dirty="0">
                <a:latin typeface="Times New Roman" panose="02020603050405020304" pitchFamily="18" charset="0"/>
                <a:ea typeface="Calibri" panose="020F0502020204030204" pitchFamily="34" charset="0"/>
                <a:cs typeface="Times New Roman" panose="02020603050405020304" pitchFamily="18" charset="0"/>
              </a:rPr>
              <a:t>душу населения в Тульской области.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46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B0B301AE-01FB-44AE-B828-3419D20BE3FA}"/>
              </a:ext>
            </a:extLst>
          </p:cNvPr>
          <p:cNvSpPr/>
          <p:nvPr/>
        </p:nvSpPr>
        <p:spPr>
          <a:xfrm>
            <a:off x="3125639" y="320106"/>
            <a:ext cx="3875335" cy="3108893"/>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i="1" dirty="0">
                <a:solidFill>
                  <a:srgbClr val="231F20"/>
                </a:solidFill>
                <a:effectLst/>
                <a:latin typeface="Times New Roman" panose="02020603050405020304" pitchFamily="18" charset="0"/>
                <a:ea typeface="Times New Roman" panose="02020603050405020304" pitchFamily="18" charset="0"/>
              </a:rPr>
              <a:t>Эстетическое воспитание характеризуется:</a:t>
            </a:r>
            <a:br>
              <a:rPr lang="ru-RU" sz="2000" dirty="0">
                <a:solidFill>
                  <a:srgbClr val="231F20"/>
                </a:solidFill>
                <a:effectLst/>
                <a:latin typeface="Times New Roman" panose="02020603050405020304" pitchFamily="18" charset="0"/>
                <a:ea typeface="Times New Roman" panose="02020603050405020304" pitchFamily="18" charset="0"/>
              </a:rPr>
            </a:br>
            <a:r>
              <a:rPr lang="ru-RU" sz="2000" dirty="0">
                <a:solidFill>
                  <a:srgbClr val="231F20"/>
                </a:solidFill>
                <a:effectLst/>
                <a:latin typeface="Times New Roman" panose="02020603050405020304" pitchFamily="18" charset="0"/>
                <a:ea typeface="Times New Roman" panose="02020603050405020304" pitchFamily="18" charset="0"/>
              </a:rPr>
              <a:t>способностью к эмоциональному и эстетическому восприятию математических объектов, задач, решений, рассуждений; умению видеть математические закономерности в искусстве.</a:t>
            </a:r>
            <a:endParaRPr lang="ru-RU" sz="2000" dirty="0"/>
          </a:p>
        </p:txBody>
      </p:sp>
      <p:sp>
        <p:nvSpPr>
          <p:cNvPr id="5" name="Прямоугольник 4">
            <a:extLst>
              <a:ext uri="{FF2B5EF4-FFF2-40B4-BE49-F238E27FC236}">
                <a16:creationId xmlns:a16="http://schemas.microsoft.com/office/drawing/2014/main" id="{89994286-BE53-496E-AABD-9CA3F5AD5B1D}"/>
              </a:ext>
            </a:extLst>
          </p:cNvPr>
          <p:cNvSpPr/>
          <p:nvPr/>
        </p:nvSpPr>
        <p:spPr>
          <a:xfrm>
            <a:off x="5363784" y="3711282"/>
            <a:ext cx="3274380" cy="2646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ru-RU" dirty="0">
                <a:latin typeface="TimesNewRomanPSMT"/>
              </a:rPr>
              <a:t>ф</a:t>
            </a:r>
            <a:r>
              <a:rPr lang="ru-RU" sz="1800" b="0" i="0" u="none" strike="noStrike" baseline="0" dirty="0">
                <a:latin typeface="TimesNewRomanPSMT"/>
              </a:rPr>
              <a:t>ормы работы:  </a:t>
            </a:r>
          </a:p>
          <a:p>
            <a:pPr marL="285750" indent="-285750" algn="l">
              <a:buFontTx/>
              <a:buChar char="-"/>
            </a:pPr>
            <a:r>
              <a:rPr lang="ru-RU" sz="1800" b="0" i="0" u="none" strike="noStrike" baseline="0" dirty="0" err="1">
                <a:latin typeface="TimesNewRomanPSMT"/>
              </a:rPr>
              <a:t>инсценирование</a:t>
            </a:r>
            <a:r>
              <a:rPr lang="ru-RU" sz="1800" b="0" i="0" u="none" strike="noStrike" baseline="0" dirty="0">
                <a:latin typeface="TimesNewRomanPSMT"/>
              </a:rPr>
              <a:t> сюжетов из истории математики</a:t>
            </a:r>
          </a:p>
          <a:p>
            <a:pPr marL="285750" indent="-285750">
              <a:buFontTx/>
              <a:buChar char="-"/>
            </a:pPr>
            <a:r>
              <a:rPr lang="ru-RU" sz="1800" b="0" i="0" u="none" strike="noStrike" baseline="0" dirty="0">
                <a:latin typeface="TimesNewRomanPSMT"/>
              </a:rPr>
              <a:t>диалоги на темы изучаемых теорем и математических действий</a:t>
            </a:r>
          </a:p>
          <a:p>
            <a:pPr algn="l"/>
            <a:r>
              <a:rPr lang="ru-RU" dirty="0">
                <a:latin typeface="TimesNewRomanPSMT"/>
              </a:rPr>
              <a:t>-   </a:t>
            </a:r>
            <a:r>
              <a:rPr lang="ru-RU" sz="1800" b="0" i="0" u="none" strike="noStrike" baseline="0" dirty="0">
                <a:latin typeface="TimesNewRomanPSMT"/>
              </a:rPr>
              <a:t>составление задач  юмористического характера</a:t>
            </a:r>
          </a:p>
          <a:p>
            <a:pPr algn="l"/>
            <a:r>
              <a:rPr lang="ru-RU" dirty="0">
                <a:latin typeface="TimesNewRomanPSMT"/>
              </a:rPr>
              <a:t>-   конкурсы, олимпиады</a:t>
            </a:r>
            <a:endParaRPr lang="ru-RU" dirty="0"/>
          </a:p>
        </p:txBody>
      </p:sp>
      <p:sp>
        <p:nvSpPr>
          <p:cNvPr id="6" name="Прямоугольник 5">
            <a:extLst>
              <a:ext uri="{FF2B5EF4-FFF2-40B4-BE49-F238E27FC236}">
                <a16:creationId xmlns:a16="http://schemas.microsoft.com/office/drawing/2014/main" id="{35443A7E-243A-4371-8BF9-5ABDDA37B54D}"/>
              </a:ext>
            </a:extLst>
          </p:cNvPr>
          <p:cNvSpPr/>
          <p:nvPr/>
        </p:nvSpPr>
        <p:spPr>
          <a:xfrm>
            <a:off x="1436221" y="3687780"/>
            <a:ext cx="3351803" cy="2693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ru-RU" sz="1800" b="0" i="0" u="none" strike="noStrike" baseline="0" dirty="0">
                <a:latin typeface="TimesNewRomanPSMT"/>
              </a:rPr>
              <a:t>средства эстетизации урока математики: </a:t>
            </a:r>
          </a:p>
          <a:p>
            <a:pPr algn="l"/>
            <a:r>
              <a:rPr lang="ru-RU" sz="1800" b="0" i="0" u="none" strike="noStrike" baseline="0" dirty="0">
                <a:latin typeface="TimesNewRomanPSMT"/>
              </a:rPr>
              <a:t>- цвет</a:t>
            </a:r>
          </a:p>
          <a:p>
            <a:pPr algn="l"/>
            <a:r>
              <a:rPr lang="ru-RU" sz="1800" b="0" i="0" u="none" strike="noStrike" baseline="0" dirty="0">
                <a:latin typeface="TimesNewRomanPSMT"/>
              </a:rPr>
              <a:t>- математические задачи в картинках</a:t>
            </a:r>
          </a:p>
          <a:p>
            <a:pPr algn="l"/>
            <a:r>
              <a:rPr lang="ru-RU" sz="1800" b="0" i="0" u="none" strike="noStrike" baseline="0" dirty="0">
                <a:latin typeface="TimesNewRomanPSMT"/>
              </a:rPr>
              <a:t>- необычная информация об известных понятиях</a:t>
            </a:r>
          </a:p>
          <a:p>
            <a:pPr algn="l"/>
            <a:r>
              <a:rPr lang="ru-RU" sz="1800" b="0" i="0" u="none" strike="noStrike" baseline="0" dirty="0">
                <a:latin typeface="TimesNewRomanPSMT"/>
              </a:rPr>
              <a:t>- шутливые стихотворные миниатюры</a:t>
            </a:r>
            <a:endParaRPr lang="ru-RU" dirty="0"/>
          </a:p>
        </p:txBody>
      </p:sp>
      <p:sp>
        <p:nvSpPr>
          <p:cNvPr id="9" name="Стрелка: вверх 8">
            <a:extLst>
              <a:ext uri="{FF2B5EF4-FFF2-40B4-BE49-F238E27FC236}">
                <a16:creationId xmlns:a16="http://schemas.microsoft.com/office/drawing/2014/main" id="{4FDC23BC-3CE8-41D1-BF75-FBE3E0A3327D}"/>
              </a:ext>
            </a:extLst>
          </p:cNvPr>
          <p:cNvSpPr/>
          <p:nvPr/>
        </p:nvSpPr>
        <p:spPr>
          <a:xfrm rot="12905039">
            <a:off x="2366624" y="275284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a:extLst>
              <a:ext uri="{FF2B5EF4-FFF2-40B4-BE49-F238E27FC236}">
                <a16:creationId xmlns:a16="http://schemas.microsoft.com/office/drawing/2014/main" id="{1C80C81B-3777-4354-8935-7C09523434C7}"/>
              </a:ext>
            </a:extLst>
          </p:cNvPr>
          <p:cNvSpPr/>
          <p:nvPr/>
        </p:nvSpPr>
        <p:spPr>
          <a:xfrm rot="8015836">
            <a:off x="7298832" y="275284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7352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C176B0-DF34-4103-A1D2-419F7A79C5C2}"/>
              </a:ext>
            </a:extLst>
          </p:cNvPr>
          <p:cNvSpPr txBox="1"/>
          <p:nvPr/>
        </p:nvSpPr>
        <p:spPr>
          <a:xfrm>
            <a:off x="2051720" y="260648"/>
            <a:ext cx="6768752" cy="6124754"/>
          </a:xfrm>
          <a:prstGeom prst="rect">
            <a:avLst/>
          </a:prstGeom>
          <a:noFill/>
        </p:spPr>
        <p:txBody>
          <a:bodyPr wrap="square">
            <a:spAutoFit/>
          </a:bodyPr>
          <a:lstStyle/>
          <a:p>
            <a:r>
              <a:rPr lang="ru-RU" sz="2800" b="1" dirty="0">
                <a:solidFill>
                  <a:srgbClr val="000000"/>
                </a:solidFill>
                <a:latin typeface="Times New Roman" panose="02020603050405020304" pitchFamily="18" charset="0"/>
              </a:rPr>
              <a:t>К</a:t>
            </a:r>
            <a:r>
              <a:rPr lang="ru-RU" sz="2800" b="1" i="0" u="none" strike="noStrike" baseline="0" dirty="0">
                <a:solidFill>
                  <a:srgbClr val="000000"/>
                </a:solidFill>
                <a:latin typeface="Times New Roman" panose="02020603050405020304" pitchFamily="18" charset="0"/>
              </a:rPr>
              <a:t>расота математики </a:t>
            </a:r>
            <a:r>
              <a:rPr lang="ru-RU" sz="2800" b="0" i="0" u="none" strike="noStrike" baseline="0" dirty="0">
                <a:solidFill>
                  <a:srgbClr val="000000"/>
                </a:solidFill>
                <a:latin typeface="Times New Roman" panose="02020603050405020304" pitchFamily="18" charset="0"/>
              </a:rPr>
              <a:t>в: </a:t>
            </a:r>
          </a:p>
          <a:p>
            <a:r>
              <a:rPr lang="ru-RU" sz="2800" b="0" i="0" u="none" strike="noStrike" baseline="0" dirty="0">
                <a:solidFill>
                  <a:srgbClr val="000000"/>
                </a:solidFill>
                <a:latin typeface="Times New Roman" panose="02020603050405020304" pitchFamily="18" charset="0"/>
              </a:rPr>
              <a:t>- гармонии чисел и форм; </a:t>
            </a:r>
          </a:p>
          <a:p>
            <a:r>
              <a:rPr lang="ru-RU" sz="2800" b="0" i="0" u="none" strike="noStrike" baseline="0" dirty="0">
                <a:solidFill>
                  <a:srgbClr val="000000"/>
                </a:solidFill>
                <a:latin typeface="Times New Roman" panose="02020603050405020304" pitchFamily="18" charset="0"/>
              </a:rPr>
              <a:t>- геометрической выразительности; </a:t>
            </a:r>
          </a:p>
          <a:p>
            <a:r>
              <a:rPr lang="ru-RU" sz="2800" b="0" i="0" u="none" strike="noStrike" baseline="0" dirty="0">
                <a:solidFill>
                  <a:srgbClr val="000000"/>
                </a:solidFill>
                <a:latin typeface="Times New Roman" panose="02020603050405020304" pitchFamily="18" charset="0"/>
              </a:rPr>
              <a:t>- стройности математических формул; </a:t>
            </a:r>
          </a:p>
          <a:p>
            <a:r>
              <a:rPr lang="ru-RU" sz="2800" b="0" i="0" u="none" strike="noStrike" baseline="0" dirty="0">
                <a:solidFill>
                  <a:srgbClr val="000000"/>
                </a:solidFill>
                <a:latin typeface="Times New Roman" panose="02020603050405020304" pitchFamily="18" charset="0"/>
              </a:rPr>
              <a:t>- изяществе математических доказательств; </a:t>
            </a:r>
          </a:p>
          <a:p>
            <a:r>
              <a:rPr lang="ru-RU" sz="2800" b="0" i="0" u="none" strike="noStrike" baseline="0" dirty="0">
                <a:solidFill>
                  <a:srgbClr val="000000"/>
                </a:solidFill>
                <a:latin typeface="Times New Roman" panose="02020603050405020304" pitchFamily="18" charset="0"/>
              </a:rPr>
              <a:t>- порядке; </a:t>
            </a:r>
          </a:p>
          <a:p>
            <a:r>
              <a:rPr lang="ru-RU" sz="2800" b="0" i="0" u="none" strike="noStrike" baseline="0" dirty="0">
                <a:solidFill>
                  <a:srgbClr val="000000"/>
                </a:solidFill>
                <a:latin typeface="Times New Roman" panose="02020603050405020304" pitchFamily="18" charset="0"/>
              </a:rPr>
              <a:t>- богатстве приложений; </a:t>
            </a:r>
          </a:p>
          <a:p>
            <a:r>
              <a:rPr lang="ru-RU" sz="2800" b="0" i="0" u="none" strike="noStrike" baseline="0" dirty="0">
                <a:solidFill>
                  <a:srgbClr val="000000"/>
                </a:solidFill>
                <a:latin typeface="Times New Roman" panose="02020603050405020304" pitchFamily="18" charset="0"/>
              </a:rPr>
              <a:t>- универсальности математических методов. </a:t>
            </a:r>
          </a:p>
          <a:p>
            <a:r>
              <a:rPr lang="ru-RU" sz="2800" b="0" i="0" u="none" strike="noStrike" baseline="0" dirty="0">
                <a:solidFill>
                  <a:srgbClr val="000000"/>
                </a:solidFill>
                <a:latin typeface="Times New Roman" panose="02020603050405020304" pitchFamily="18" charset="0"/>
              </a:rPr>
              <a:t>Поэтому математику наряду с искусством, считают важнейшим средством приобщения школьников к красоте, формирования у них эстетического вкуса. </a:t>
            </a:r>
            <a:endParaRPr lang="ru-RU" sz="2800" dirty="0"/>
          </a:p>
        </p:txBody>
      </p:sp>
    </p:spTree>
    <p:extLst>
      <p:ext uri="{BB962C8B-B14F-4D97-AF65-F5344CB8AC3E}">
        <p14:creationId xmlns:p14="http://schemas.microsoft.com/office/powerpoint/2010/main" val="30437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a:extLst>
              <a:ext uri="{FF2B5EF4-FFF2-40B4-BE49-F238E27FC236}">
                <a16:creationId xmlns:a16="http://schemas.microsoft.com/office/drawing/2014/main" id="{4DAE0632-AC3C-4443-AE33-813107C539A6}"/>
              </a:ext>
            </a:extLst>
          </p:cNvPr>
          <p:cNvSpPr txBox="1">
            <a:spLocks/>
          </p:cNvSpPr>
          <p:nvPr/>
        </p:nvSpPr>
        <p:spPr>
          <a:xfrm>
            <a:off x="1115616" y="476672"/>
            <a:ext cx="7704856" cy="1512168"/>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r">
              <a:lnSpc>
                <a:spcPct val="115000"/>
              </a:lnSpc>
              <a:spcAft>
                <a:spcPts val="1000"/>
              </a:spcAft>
              <a:buNone/>
            </a:pPr>
            <a:r>
              <a:rPr lang="ru-RU" sz="1500" i="1" dirty="0">
                <a:latin typeface="Times New Roman" panose="02020603050405020304" pitchFamily="18" charset="0"/>
                <a:ea typeface="Times New Roman" panose="02020603050405020304" pitchFamily="18" charset="0"/>
                <a:cs typeface="Times New Roman" panose="02020603050405020304" pitchFamily="18" charset="0"/>
              </a:rPr>
              <a:t>Учение – это лишь один из лепестков того цветка, который называется воспитанием</a:t>
            </a:r>
            <a:br>
              <a:rPr lang="ru-RU" sz="1500" i="1" dirty="0">
                <a:latin typeface="Times New Roman" panose="02020603050405020304" pitchFamily="18" charset="0"/>
                <a:ea typeface="Times New Roman" panose="02020603050405020304" pitchFamily="18" charset="0"/>
                <a:cs typeface="Times New Roman" panose="02020603050405020304" pitchFamily="18" charset="0"/>
              </a:rPr>
            </a:br>
            <a:r>
              <a:rPr lang="ru-RU" sz="1500" i="1" dirty="0">
                <a:latin typeface="Times New Roman" panose="02020603050405020304" pitchFamily="18" charset="0"/>
                <a:ea typeface="Times New Roman" panose="02020603050405020304" pitchFamily="18" charset="0"/>
                <a:cs typeface="Times New Roman" panose="02020603050405020304" pitchFamily="18" charset="0"/>
              </a:rPr>
              <a:t>в широком смысле этого понятия. В воспитании нет главного и второстепенного,</a:t>
            </a:r>
            <a:br>
              <a:rPr lang="ru-RU" sz="1500" i="1" dirty="0">
                <a:latin typeface="Times New Roman" panose="02020603050405020304" pitchFamily="18" charset="0"/>
                <a:ea typeface="Times New Roman" panose="02020603050405020304" pitchFamily="18" charset="0"/>
                <a:cs typeface="Times New Roman" panose="02020603050405020304" pitchFamily="18" charset="0"/>
              </a:rPr>
            </a:br>
            <a:r>
              <a:rPr lang="ru-RU" sz="1500" i="1" dirty="0">
                <a:latin typeface="Times New Roman" panose="02020603050405020304" pitchFamily="18" charset="0"/>
                <a:ea typeface="Times New Roman" panose="02020603050405020304" pitchFamily="18" charset="0"/>
                <a:cs typeface="Times New Roman" panose="02020603050405020304" pitchFamily="18" charset="0"/>
              </a:rPr>
              <a:t>как нет главного лепестка среди многих лепестков, создающих красоту цветка</a:t>
            </a:r>
            <a:r>
              <a:rPr lang="ru-RU" sz="1600" i="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indent="0" algn="r">
              <a:lnSpc>
                <a:spcPct val="150000"/>
              </a:lnSpc>
              <a:spcAft>
                <a:spcPts val="1000"/>
              </a:spcAft>
              <a:buNone/>
            </a:pPr>
            <a:r>
              <a:rPr lang="ru-RU" sz="1600"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ea typeface="Times New Roman" panose="02020603050405020304" pitchFamily="18" charset="0"/>
                <a:cs typeface="Times New Roman" panose="02020603050405020304" pitchFamily="18" charset="0"/>
              </a:rPr>
              <a:t>В. Сухомлинский</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sz="1600" dirty="0"/>
          </a:p>
        </p:txBody>
      </p:sp>
      <p:sp>
        <p:nvSpPr>
          <p:cNvPr id="5" name="Заголовок 1">
            <a:extLst>
              <a:ext uri="{FF2B5EF4-FFF2-40B4-BE49-F238E27FC236}">
                <a16:creationId xmlns:a16="http://schemas.microsoft.com/office/drawing/2014/main" id="{91DF4630-E5E8-4B08-B703-2414E7711DA1}"/>
              </a:ext>
            </a:extLst>
          </p:cNvPr>
          <p:cNvSpPr txBox="1">
            <a:spLocks/>
          </p:cNvSpPr>
          <p:nvPr/>
        </p:nvSpPr>
        <p:spPr>
          <a:xfrm>
            <a:off x="1259632" y="3140968"/>
            <a:ext cx="7416824" cy="2680127"/>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742950" indent="-742950">
              <a:buAutoNum type="arabicPeriod"/>
            </a:pPr>
            <a:r>
              <a:rPr lang="ru-RU" sz="9600" dirty="0"/>
              <a:t>Федеральный государственный образовательный стандарт третьего поколения</a:t>
            </a:r>
          </a:p>
          <a:p>
            <a:endParaRPr lang="ru-RU" sz="9600" dirty="0"/>
          </a:p>
          <a:p>
            <a:endParaRPr lang="ru-RU" sz="9600" dirty="0"/>
          </a:p>
          <a:p>
            <a:pPr marL="742950" indent="-742950">
              <a:buAutoNum type="arabicPeriod" startAt="2"/>
            </a:pPr>
            <a:r>
              <a:rPr lang="ru-RU" sz="9600" dirty="0"/>
              <a:t>Программа воспитания муниципального бюджетного  общеобразовательного учреждения </a:t>
            </a:r>
          </a:p>
          <a:p>
            <a:r>
              <a:rPr lang="ru-RU" sz="9600" dirty="0"/>
              <a:t>             «Центр образования № 58 “Поколение    		будущего "»</a:t>
            </a:r>
          </a:p>
          <a:p>
            <a:endParaRPr lang="ru-RU" sz="9600" dirty="0"/>
          </a:p>
          <a:p>
            <a:pPr marL="742950" indent="-742950">
              <a:buAutoNum type="arabicPeriod" startAt="3"/>
            </a:pPr>
            <a:r>
              <a:rPr lang="ru-RU" sz="9600" dirty="0"/>
              <a:t>Рабочая программа по предмету «Математика»  основного общего образования</a:t>
            </a:r>
          </a:p>
          <a:p>
            <a:pPr indent="540385" algn="just">
              <a:lnSpc>
                <a:spcPct val="107000"/>
              </a:lnSpc>
              <a:spcAft>
                <a:spcPts val="0"/>
              </a:spcAft>
            </a:pPr>
            <a:r>
              <a:rPr lang="ru-RU" sz="9600" dirty="0"/>
              <a:t> </a:t>
            </a:r>
          </a:p>
          <a:p>
            <a:endParaRPr lang="ru-RU" dirty="0"/>
          </a:p>
        </p:txBody>
      </p:sp>
    </p:spTree>
    <p:extLst>
      <p:ext uri="{BB962C8B-B14F-4D97-AF65-F5344CB8AC3E}">
        <p14:creationId xmlns:p14="http://schemas.microsoft.com/office/powerpoint/2010/main" val="340352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3879AE-E2AB-41D1-A451-E89E9B35C725}"/>
              </a:ext>
            </a:extLst>
          </p:cNvPr>
          <p:cNvPicPr>
            <a:picLocks noChangeAspect="1"/>
          </p:cNvPicPr>
          <p:nvPr/>
        </p:nvPicPr>
        <p:blipFill>
          <a:blip r:embed="rId2"/>
          <a:stretch>
            <a:fillRect/>
          </a:stretch>
        </p:blipFill>
        <p:spPr>
          <a:xfrm>
            <a:off x="6587255" y="692696"/>
            <a:ext cx="2162175" cy="1304925"/>
          </a:xfrm>
          <a:prstGeom prst="rect">
            <a:avLst/>
          </a:prstGeom>
        </p:spPr>
      </p:pic>
      <p:pic>
        <p:nvPicPr>
          <p:cNvPr id="7" name="Рисунок 6">
            <a:extLst>
              <a:ext uri="{FF2B5EF4-FFF2-40B4-BE49-F238E27FC236}">
                <a16:creationId xmlns:a16="http://schemas.microsoft.com/office/drawing/2014/main" id="{2D828F42-1473-42BA-BF9F-EB1A6D05CC84}"/>
              </a:ext>
            </a:extLst>
          </p:cNvPr>
          <p:cNvPicPr>
            <a:picLocks noChangeAspect="1"/>
          </p:cNvPicPr>
          <p:nvPr/>
        </p:nvPicPr>
        <p:blipFill>
          <a:blip r:embed="rId3"/>
          <a:stretch>
            <a:fillRect/>
          </a:stretch>
        </p:blipFill>
        <p:spPr>
          <a:xfrm>
            <a:off x="1657350" y="583912"/>
            <a:ext cx="4752527" cy="1522491"/>
          </a:xfrm>
          <a:prstGeom prst="rect">
            <a:avLst/>
          </a:prstGeom>
        </p:spPr>
      </p:pic>
      <p:pic>
        <p:nvPicPr>
          <p:cNvPr id="9" name="Рисунок 8">
            <a:extLst>
              <a:ext uri="{FF2B5EF4-FFF2-40B4-BE49-F238E27FC236}">
                <a16:creationId xmlns:a16="http://schemas.microsoft.com/office/drawing/2014/main" id="{4C40551B-60FA-4F47-B196-44F316FFD4D5}"/>
              </a:ext>
            </a:extLst>
          </p:cNvPr>
          <p:cNvPicPr>
            <a:picLocks noChangeAspect="1"/>
          </p:cNvPicPr>
          <p:nvPr/>
        </p:nvPicPr>
        <p:blipFill>
          <a:blip r:embed="rId4"/>
          <a:stretch>
            <a:fillRect/>
          </a:stretch>
        </p:blipFill>
        <p:spPr>
          <a:xfrm>
            <a:off x="4343596" y="2255025"/>
            <a:ext cx="4487317" cy="1535135"/>
          </a:xfrm>
          <a:prstGeom prst="rect">
            <a:avLst/>
          </a:prstGeom>
        </p:spPr>
      </p:pic>
      <p:pic>
        <p:nvPicPr>
          <p:cNvPr id="11" name="Рисунок 10">
            <a:extLst>
              <a:ext uri="{FF2B5EF4-FFF2-40B4-BE49-F238E27FC236}">
                <a16:creationId xmlns:a16="http://schemas.microsoft.com/office/drawing/2014/main" id="{2BAAE9F9-D0FE-4987-813C-F4E3FF899264}"/>
              </a:ext>
            </a:extLst>
          </p:cNvPr>
          <p:cNvPicPr>
            <a:picLocks noChangeAspect="1"/>
          </p:cNvPicPr>
          <p:nvPr/>
        </p:nvPicPr>
        <p:blipFill>
          <a:blip r:embed="rId5"/>
          <a:stretch>
            <a:fillRect/>
          </a:stretch>
        </p:blipFill>
        <p:spPr>
          <a:xfrm>
            <a:off x="3324943" y="3980565"/>
            <a:ext cx="5328592" cy="2255074"/>
          </a:xfrm>
          <a:prstGeom prst="rect">
            <a:avLst/>
          </a:prstGeom>
        </p:spPr>
      </p:pic>
      <p:pic>
        <p:nvPicPr>
          <p:cNvPr id="13" name="Рисунок 12">
            <a:extLst>
              <a:ext uri="{FF2B5EF4-FFF2-40B4-BE49-F238E27FC236}">
                <a16:creationId xmlns:a16="http://schemas.microsoft.com/office/drawing/2014/main" id="{92A3BEB5-19D1-476E-A73D-13D095A5832A}"/>
              </a:ext>
            </a:extLst>
          </p:cNvPr>
          <p:cNvPicPr>
            <a:picLocks noChangeAspect="1"/>
          </p:cNvPicPr>
          <p:nvPr/>
        </p:nvPicPr>
        <p:blipFill>
          <a:blip r:embed="rId6"/>
          <a:stretch>
            <a:fillRect/>
          </a:stretch>
        </p:blipFill>
        <p:spPr>
          <a:xfrm>
            <a:off x="1259632" y="2208927"/>
            <a:ext cx="3312368" cy="524583"/>
          </a:xfrm>
          <a:prstGeom prst="rect">
            <a:avLst/>
          </a:prstGeom>
        </p:spPr>
      </p:pic>
      <p:sp>
        <p:nvSpPr>
          <p:cNvPr id="14" name="Заголовок 1">
            <a:extLst>
              <a:ext uri="{FF2B5EF4-FFF2-40B4-BE49-F238E27FC236}">
                <a16:creationId xmlns:a16="http://schemas.microsoft.com/office/drawing/2014/main" id="{0F882391-5F3E-4099-BEF9-9C9CDF8CBFF6}"/>
              </a:ext>
            </a:extLst>
          </p:cNvPr>
          <p:cNvSpPr txBox="1">
            <a:spLocks/>
          </p:cNvSpPr>
          <p:nvPr/>
        </p:nvSpPr>
        <p:spPr>
          <a:xfrm>
            <a:off x="1225301" y="264068"/>
            <a:ext cx="7605612"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 П.44 Осевая и центральная симметрии</a:t>
            </a:r>
          </a:p>
        </p:txBody>
      </p:sp>
    </p:spTree>
    <p:extLst>
      <p:ext uri="{BB962C8B-B14F-4D97-AF65-F5344CB8AC3E}">
        <p14:creationId xmlns:p14="http://schemas.microsoft.com/office/powerpoint/2010/main" val="93207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92A9B7-92AC-498E-9E7D-8E3BADE42E8A}"/>
              </a:ext>
            </a:extLst>
          </p:cNvPr>
          <p:cNvPicPr>
            <a:picLocks noChangeAspect="1"/>
          </p:cNvPicPr>
          <p:nvPr/>
        </p:nvPicPr>
        <p:blipFill>
          <a:blip r:embed="rId2"/>
          <a:stretch>
            <a:fillRect/>
          </a:stretch>
        </p:blipFill>
        <p:spPr>
          <a:xfrm>
            <a:off x="1259632" y="620688"/>
            <a:ext cx="7639050" cy="5219700"/>
          </a:xfrm>
          <a:prstGeom prst="rect">
            <a:avLst/>
          </a:prstGeom>
        </p:spPr>
      </p:pic>
    </p:spTree>
    <p:extLst>
      <p:ext uri="{BB962C8B-B14F-4D97-AF65-F5344CB8AC3E}">
        <p14:creationId xmlns:p14="http://schemas.microsoft.com/office/powerpoint/2010/main" val="396995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FDDF774-836E-4C44-B3B1-855D2B6C7F55}"/>
              </a:ext>
            </a:extLst>
          </p:cNvPr>
          <p:cNvPicPr>
            <a:picLocks noChangeAspect="1"/>
          </p:cNvPicPr>
          <p:nvPr/>
        </p:nvPicPr>
        <p:blipFill>
          <a:blip r:embed="rId2"/>
          <a:stretch>
            <a:fillRect/>
          </a:stretch>
        </p:blipFill>
        <p:spPr>
          <a:xfrm>
            <a:off x="1763688" y="548680"/>
            <a:ext cx="6654130" cy="1962508"/>
          </a:xfrm>
          <a:prstGeom prst="rect">
            <a:avLst/>
          </a:prstGeom>
        </p:spPr>
      </p:pic>
      <p:pic>
        <p:nvPicPr>
          <p:cNvPr id="7" name="Рисунок 6">
            <a:extLst>
              <a:ext uri="{FF2B5EF4-FFF2-40B4-BE49-F238E27FC236}">
                <a16:creationId xmlns:a16="http://schemas.microsoft.com/office/drawing/2014/main" id="{4C1B9492-60DC-4584-A8D5-2F1D1C724C31}"/>
              </a:ext>
            </a:extLst>
          </p:cNvPr>
          <p:cNvPicPr>
            <a:picLocks noChangeAspect="1"/>
          </p:cNvPicPr>
          <p:nvPr/>
        </p:nvPicPr>
        <p:blipFill>
          <a:blip r:embed="rId3"/>
          <a:stretch>
            <a:fillRect/>
          </a:stretch>
        </p:blipFill>
        <p:spPr>
          <a:xfrm>
            <a:off x="2339752" y="2708920"/>
            <a:ext cx="5600477" cy="3441357"/>
          </a:xfrm>
          <a:prstGeom prst="rect">
            <a:avLst/>
          </a:prstGeom>
        </p:spPr>
      </p:pic>
    </p:spTree>
    <p:extLst>
      <p:ext uri="{BB962C8B-B14F-4D97-AF65-F5344CB8AC3E}">
        <p14:creationId xmlns:p14="http://schemas.microsoft.com/office/powerpoint/2010/main" val="164635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9621F-F1D5-43EB-95CF-7E43A88AD2FD}"/>
              </a:ext>
            </a:extLst>
          </p:cNvPr>
          <p:cNvSpPr txBox="1"/>
          <p:nvPr/>
        </p:nvSpPr>
        <p:spPr>
          <a:xfrm>
            <a:off x="3995936" y="-210578776"/>
            <a:ext cx="4572000" cy="16158270"/>
          </a:xfrm>
          <a:prstGeom prst="rect">
            <a:avLst/>
          </a:prstGeom>
          <a:noFill/>
        </p:spPr>
        <p:txBody>
          <a:bodyPr wrap="square">
            <a:spAutoFit/>
          </a:bodyPr>
          <a:lstStyle/>
          <a:p>
            <a:pPr algn="l"/>
            <a:r>
              <a:rPr lang="ru-RU" b="0" i="0" dirty="0">
                <a:solidFill>
                  <a:srgbClr val="000000"/>
                </a:solidFill>
                <a:effectLst/>
                <a:latin typeface="Helvetica Neue"/>
              </a:rPr>
              <a:t>О роли и значении уроков математики в воспитании правильного и дисциплинированного мышления говорилось и писалось много. Напротив, о влиянии математических знаний на эстетическое формирование личности учащегося не сказано почти ничего. Всегда предполагалось, что по абстрактности своего предмета математическая наука не может давать учащимся тех непосредственных впечатлений, эстетически воздействующих и формирующих характер образов, картин, эмоций, какими располагает история и литература. А.Г. Мордкович сформулировал мысль: "Математика - это самая главная гуманитарная наука, которая позволяет упорядочить свои мысли, разложить по полочкам нужную информацию".</a:t>
            </a:r>
          </a:p>
          <a:p>
            <a:pPr algn="l"/>
            <a:r>
              <a:rPr lang="ru-RU" b="0" i="0" dirty="0">
                <a:solidFill>
                  <a:srgbClr val="000000"/>
                </a:solidFill>
                <a:effectLst/>
                <a:latin typeface="Helvetica Neue"/>
              </a:rPr>
              <a:t>Математика единственный предмет, который учит учащихся систематизации мышления, точности излагаемого, яркости определения. Действительно, какой другой предмет научит учеников кратко, но точно излагать свою мысль, достоверно передавать описание того или иного предмета. Именно на математике мы применяем такой опыт, как запись условия задачи математическим языком. Поэтому следует обратить внимание на то, что математика, как учебный предмет в школе, играет немалую роль в эстетическом воспитании учащегося в начальных классах.</a:t>
            </a:r>
          </a:p>
          <a:p>
            <a:pPr algn="l"/>
            <a:r>
              <a:rPr lang="ru-RU" b="0" i="0" dirty="0">
                <a:solidFill>
                  <a:srgbClr val="000000"/>
                </a:solidFill>
                <a:effectLst/>
                <a:latin typeface="Helvetica Neue"/>
              </a:rPr>
              <a:t>Глубокая и важная черта математических заданий состоит в присущем им в значительном большинстве случаев творческом характере. В то время как в большинстве других областей знания выполнение задания, за немногими исключениями, требует от учащегося лишь определенных знаний и навыков - в лучшем случае еще умение стройно и стилистически излагать эти знания, - решение математической задачи, как правило, предполагает изобретение специально ведущего к поставленной цели рассуждения и тем самым становиться - пусть весьма скромным - творческим актом. Именно этот творческий, исследовательский характер математических заданий более чем что-либо другое влечет к себе молодые силы растущего и крепнущего </a:t>
            </a:r>
            <a:r>
              <a:rPr lang="ru-RU" b="0" i="0" dirty="0" err="1">
                <a:solidFill>
                  <a:srgbClr val="000000"/>
                </a:solidFill>
                <a:effectLst/>
                <a:latin typeface="Helvetica Neue"/>
              </a:rPr>
              <a:t>атики</a:t>
            </a:r>
            <a:r>
              <a:rPr lang="ru-RU" b="0" i="0" dirty="0">
                <a:solidFill>
                  <a:srgbClr val="000000"/>
                </a:solidFill>
                <a:effectLst/>
                <a:latin typeface="Helvetica Neue"/>
              </a:rPr>
              <a:t>», </a:t>
            </a:r>
            <a:endParaRPr lang="ru-RU" b="0" i="0" dirty="0">
              <a:solidFill>
                <a:srgbClr val="333333"/>
              </a:solidFill>
              <a:effectLst/>
              <a:latin typeface="Helvetica Neue"/>
            </a:endParaRPr>
          </a:p>
        </p:txBody>
      </p:sp>
      <p:pic>
        <p:nvPicPr>
          <p:cNvPr id="5" name="Рисунок 4">
            <a:extLst>
              <a:ext uri="{FF2B5EF4-FFF2-40B4-BE49-F238E27FC236}">
                <a16:creationId xmlns:a16="http://schemas.microsoft.com/office/drawing/2014/main" id="{EF2B31FC-052F-4286-9941-6B503D5D93B6}"/>
              </a:ext>
            </a:extLst>
          </p:cNvPr>
          <p:cNvPicPr>
            <a:picLocks noChangeAspect="1"/>
          </p:cNvPicPr>
          <p:nvPr/>
        </p:nvPicPr>
        <p:blipFill>
          <a:blip r:embed="rId2"/>
          <a:stretch>
            <a:fillRect/>
          </a:stretch>
        </p:blipFill>
        <p:spPr>
          <a:xfrm>
            <a:off x="1619672" y="548680"/>
            <a:ext cx="6734175" cy="1857375"/>
          </a:xfrm>
          <a:prstGeom prst="rect">
            <a:avLst/>
          </a:prstGeom>
        </p:spPr>
      </p:pic>
      <p:pic>
        <p:nvPicPr>
          <p:cNvPr id="7" name="Рисунок 6">
            <a:extLst>
              <a:ext uri="{FF2B5EF4-FFF2-40B4-BE49-F238E27FC236}">
                <a16:creationId xmlns:a16="http://schemas.microsoft.com/office/drawing/2014/main" id="{BDEC347E-F6E6-4D03-83EF-147A9D76355D}"/>
              </a:ext>
            </a:extLst>
          </p:cNvPr>
          <p:cNvPicPr>
            <a:picLocks noChangeAspect="1"/>
          </p:cNvPicPr>
          <p:nvPr/>
        </p:nvPicPr>
        <p:blipFill>
          <a:blip r:embed="rId3"/>
          <a:stretch>
            <a:fillRect/>
          </a:stretch>
        </p:blipFill>
        <p:spPr>
          <a:xfrm>
            <a:off x="1727176" y="3004964"/>
            <a:ext cx="6840760" cy="1498378"/>
          </a:xfrm>
          <a:prstGeom prst="rect">
            <a:avLst/>
          </a:prstGeom>
        </p:spPr>
      </p:pic>
    </p:spTree>
    <p:extLst>
      <p:ext uri="{BB962C8B-B14F-4D97-AF65-F5344CB8AC3E}">
        <p14:creationId xmlns:p14="http://schemas.microsoft.com/office/powerpoint/2010/main" val="537121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15EC15E4-099E-4F4D-95BB-01EEDB45FD1F}"/>
              </a:ext>
            </a:extLst>
          </p:cNvPr>
          <p:cNvSpPr/>
          <p:nvPr/>
        </p:nvSpPr>
        <p:spPr>
          <a:xfrm>
            <a:off x="2627784" y="620688"/>
            <a:ext cx="4758729" cy="5341141"/>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Ценности научного познания характеризуется: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ориентацией в деятельности на современную систему научных представлений об основных закономерностях развития человека, природы и общества, пониманием математической науки как сферы человеческой деятельности, этапов её развития и значимости для развития цивилизации; овладением языком математики и математической культурой как средством познания мира; овладением простейшими навыками исследовательской деятельности</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1588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000CBD7-FA1F-4738-AAD3-336FB95C5709}"/>
              </a:ext>
            </a:extLst>
          </p:cNvPr>
          <p:cNvPicPr>
            <a:picLocks noChangeAspect="1"/>
          </p:cNvPicPr>
          <p:nvPr/>
        </p:nvPicPr>
        <p:blipFill>
          <a:blip r:embed="rId2"/>
          <a:stretch>
            <a:fillRect/>
          </a:stretch>
        </p:blipFill>
        <p:spPr>
          <a:xfrm>
            <a:off x="3347864" y="476672"/>
            <a:ext cx="5482896" cy="1584176"/>
          </a:xfrm>
          <a:prstGeom prst="rect">
            <a:avLst/>
          </a:prstGeom>
        </p:spPr>
      </p:pic>
      <p:pic>
        <p:nvPicPr>
          <p:cNvPr id="10" name="Рисунок 9">
            <a:extLst>
              <a:ext uri="{FF2B5EF4-FFF2-40B4-BE49-F238E27FC236}">
                <a16:creationId xmlns:a16="http://schemas.microsoft.com/office/drawing/2014/main" id="{6B9189DF-BE97-442A-B35F-D113330C0BA3}"/>
              </a:ext>
            </a:extLst>
          </p:cNvPr>
          <p:cNvPicPr>
            <a:picLocks noChangeAspect="1"/>
          </p:cNvPicPr>
          <p:nvPr/>
        </p:nvPicPr>
        <p:blipFill>
          <a:blip r:embed="rId3"/>
          <a:stretch>
            <a:fillRect/>
          </a:stretch>
        </p:blipFill>
        <p:spPr>
          <a:xfrm>
            <a:off x="3182072" y="2348880"/>
            <a:ext cx="5626984" cy="4138365"/>
          </a:xfrm>
          <a:prstGeom prst="rect">
            <a:avLst/>
          </a:prstGeom>
        </p:spPr>
      </p:pic>
      <p:sp>
        <p:nvSpPr>
          <p:cNvPr id="5" name="Заголовок 1">
            <a:extLst>
              <a:ext uri="{FF2B5EF4-FFF2-40B4-BE49-F238E27FC236}">
                <a16:creationId xmlns:a16="http://schemas.microsoft.com/office/drawing/2014/main" id="{933EC1B7-D103-492A-B16B-3A6BF8DDF83F}"/>
              </a:ext>
            </a:extLst>
          </p:cNvPr>
          <p:cNvSpPr txBox="1">
            <a:spLocks/>
          </p:cNvSpPr>
          <p:nvPr/>
        </p:nvSpPr>
        <p:spPr>
          <a:xfrm>
            <a:off x="1218783" y="548680"/>
            <a:ext cx="2160240" cy="574354"/>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400" dirty="0">
                <a:solidFill>
                  <a:srgbClr val="FF0000"/>
                </a:solidFill>
                <a:latin typeface="Arial" panose="020B0604020202020204" pitchFamily="34" charset="0"/>
                <a:cs typeface="Arial" panose="020B0604020202020204" pitchFamily="34" charset="0"/>
              </a:rPr>
              <a:t>5</a:t>
            </a: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 А.Г. Мерзляк. </a:t>
            </a:r>
          </a:p>
        </p:txBody>
      </p:sp>
    </p:spTree>
    <p:extLst>
      <p:ext uri="{BB962C8B-B14F-4D97-AF65-F5344CB8AC3E}">
        <p14:creationId xmlns:p14="http://schemas.microsoft.com/office/powerpoint/2010/main" val="57471897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0AA4366-3289-487B-AB8F-CABB0AD9187D}"/>
              </a:ext>
            </a:extLst>
          </p:cNvPr>
          <p:cNvPicPr>
            <a:picLocks noChangeAspect="1"/>
          </p:cNvPicPr>
          <p:nvPr/>
        </p:nvPicPr>
        <p:blipFill>
          <a:blip r:embed="rId2"/>
          <a:stretch>
            <a:fillRect/>
          </a:stretch>
        </p:blipFill>
        <p:spPr>
          <a:xfrm>
            <a:off x="3491880" y="565993"/>
            <a:ext cx="5351821" cy="5726013"/>
          </a:xfrm>
          <a:prstGeom prst="rect">
            <a:avLst/>
          </a:prstGeom>
        </p:spPr>
      </p:pic>
      <p:sp>
        <p:nvSpPr>
          <p:cNvPr id="4" name="Заголовок 1">
            <a:extLst>
              <a:ext uri="{FF2B5EF4-FFF2-40B4-BE49-F238E27FC236}">
                <a16:creationId xmlns:a16="http://schemas.microsoft.com/office/drawing/2014/main" id="{A7619C92-6BEE-4D2C-8192-F3CF84DBFF69}"/>
              </a:ext>
            </a:extLst>
          </p:cNvPr>
          <p:cNvSpPr txBox="1">
            <a:spLocks/>
          </p:cNvSpPr>
          <p:nvPr/>
        </p:nvSpPr>
        <p:spPr>
          <a:xfrm>
            <a:off x="978941" y="567880"/>
            <a:ext cx="2520280" cy="216024"/>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a:t>
            </a:r>
            <a:r>
              <a:rPr lang="ru-RU" sz="1400" dirty="0">
                <a:solidFill>
                  <a:srgbClr val="FF0000"/>
                </a:solidFill>
                <a:latin typeface="Arial" panose="020B0604020202020204" pitchFamily="34" charset="0"/>
                <a:cs typeface="Arial" panose="020B0604020202020204" pitchFamily="34" charset="0"/>
              </a:rPr>
              <a:t>7</a:t>
            </a: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 А.Г. Мерзляк. </a:t>
            </a:r>
          </a:p>
        </p:txBody>
      </p:sp>
    </p:spTree>
    <p:extLst>
      <p:ext uri="{BB962C8B-B14F-4D97-AF65-F5344CB8AC3E}">
        <p14:creationId xmlns:p14="http://schemas.microsoft.com/office/powerpoint/2010/main" val="214217150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741FC30-72F2-4C39-A75E-8B2C3723BAD4}"/>
              </a:ext>
            </a:extLst>
          </p:cNvPr>
          <p:cNvPicPr>
            <a:picLocks noChangeAspect="1"/>
          </p:cNvPicPr>
          <p:nvPr/>
        </p:nvPicPr>
        <p:blipFill>
          <a:blip r:embed="rId2"/>
          <a:stretch>
            <a:fillRect/>
          </a:stretch>
        </p:blipFill>
        <p:spPr>
          <a:xfrm>
            <a:off x="1719562" y="972259"/>
            <a:ext cx="6957949" cy="1728192"/>
          </a:xfrm>
          <a:prstGeom prst="rect">
            <a:avLst/>
          </a:prstGeom>
        </p:spPr>
      </p:pic>
      <p:pic>
        <p:nvPicPr>
          <p:cNvPr id="8" name="Рисунок 7">
            <a:extLst>
              <a:ext uri="{FF2B5EF4-FFF2-40B4-BE49-F238E27FC236}">
                <a16:creationId xmlns:a16="http://schemas.microsoft.com/office/drawing/2014/main" id="{255278BD-FC4D-43CD-8579-6DC5111865CB}"/>
              </a:ext>
            </a:extLst>
          </p:cNvPr>
          <p:cNvPicPr>
            <a:picLocks noChangeAspect="1"/>
          </p:cNvPicPr>
          <p:nvPr/>
        </p:nvPicPr>
        <p:blipFill>
          <a:blip r:embed="rId3"/>
          <a:stretch>
            <a:fillRect/>
          </a:stretch>
        </p:blipFill>
        <p:spPr>
          <a:xfrm>
            <a:off x="1835696" y="3429000"/>
            <a:ext cx="6553513" cy="2839144"/>
          </a:xfrm>
          <a:prstGeom prst="rect">
            <a:avLst/>
          </a:prstGeom>
        </p:spPr>
      </p:pic>
      <p:pic>
        <p:nvPicPr>
          <p:cNvPr id="10" name="Рисунок 9">
            <a:extLst>
              <a:ext uri="{FF2B5EF4-FFF2-40B4-BE49-F238E27FC236}">
                <a16:creationId xmlns:a16="http://schemas.microsoft.com/office/drawing/2014/main" id="{173FD1E5-74C6-4910-9C87-95E8B7A965B9}"/>
              </a:ext>
            </a:extLst>
          </p:cNvPr>
          <p:cNvPicPr>
            <a:picLocks noChangeAspect="1"/>
          </p:cNvPicPr>
          <p:nvPr/>
        </p:nvPicPr>
        <p:blipFill>
          <a:blip r:embed="rId4"/>
          <a:stretch>
            <a:fillRect/>
          </a:stretch>
        </p:blipFill>
        <p:spPr>
          <a:xfrm>
            <a:off x="1835696" y="2730947"/>
            <a:ext cx="6725682" cy="698053"/>
          </a:xfrm>
          <a:prstGeom prst="rect">
            <a:avLst/>
          </a:prstGeom>
        </p:spPr>
      </p:pic>
      <p:sp>
        <p:nvSpPr>
          <p:cNvPr id="11" name="Заголовок 1">
            <a:extLst>
              <a:ext uri="{FF2B5EF4-FFF2-40B4-BE49-F238E27FC236}">
                <a16:creationId xmlns:a16="http://schemas.microsoft.com/office/drawing/2014/main" id="{B764AA36-649F-4B79-A327-AF1B4D389468}"/>
              </a:ext>
            </a:extLst>
          </p:cNvPr>
          <p:cNvSpPr txBox="1">
            <a:spLocks/>
          </p:cNvSpPr>
          <p:nvPr/>
        </p:nvSpPr>
        <p:spPr>
          <a:xfrm>
            <a:off x="1259632" y="275159"/>
            <a:ext cx="2520280" cy="216024"/>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9 класс, А.Г. Мерзляк. </a:t>
            </a:r>
          </a:p>
        </p:txBody>
      </p:sp>
    </p:spTree>
    <p:extLst>
      <p:ext uri="{BB962C8B-B14F-4D97-AF65-F5344CB8AC3E}">
        <p14:creationId xmlns:p14="http://schemas.microsoft.com/office/powerpoint/2010/main" val="16666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583B125D-34A7-47C1-AA3E-231D7A544252}"/>
              </a:ext>
            </a:extLst>
          </p:cNvPr>
          <p:cNvSpPr/>
          <p:nvPr/>
        </p:nvSpPr>
        <p:spPr>
          <a:xfrm>
            <a:off x="2627784" y="620688"/>
            <a:ext cx="4896544" cy="540060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Физическое воспитание, формирование культуры здоровья и эмоционального благополучия:</a:t>
            </a:r>
            <a:b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готовностью применять математические знания в интересах</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своего здоровья, ведения здорового образа жизни (здоровое питание, сбалансированный режим занятий и отдыха, регулярная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физическая активность); сформированностью навыка рефлексии, признанием своего права на ошибку и такого же права</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другого человека.</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63744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53E5852-0AC2-48E9-BD0B-95DD81F02911}"/>
              </a:ext>
            </a:extLst>
          </p:cNvPr>
          <p:cNvPicPr>
            <a:picLocks noChangeAspect="1"/>
          </p:cNvPicPr>
          <p:nvPr/>
        </p:nvPicPr>
        <p:blipFill>
          <a:blip r:embed="rId2"/>
          <a:stretch>
            <a:fillRect/>
          </a:stretch>
        </p:blipFill>
        <p:spPr>
          <a:xfrm>
            <a:off x="3145513" y="332656"/>
            <a:ext cx="5711273" cy="3960440"/>
          </a:xfrm>
          <a:prstGeom prst="rect">
            <a:avLst/>
          </a:prstGeom>
        </p:spPr>
      </p:pic>
      <p:sp>
        <p:nvSpPr>
          <p:cNvPr id="7" name="Заголовок 1">
            <a:extLst>
              <a:ext uri="{FF2B5EF4-FFF2-40B4-BE49-F238E27FC236}">
                <a16:creationId xmlns:a16="http://schemas.microsoft.com/office/drawing/2014/main" id="{5401892A-15DD-496C-A97E-E6D61426C1C7}"/>
              </a:ext>
            </a:extLst>
          </p:cNvPr>
          <p:cNvSpPr txBox="1">
            <a:spLocks/>
          </p:cNvSpPr>
          <p:nvPr/>
        </p:nvSpPr>
        <p:spPr>
          <a:xfrm>
            <a:off x="1320153" y="420066"/>
            <a:ext cx="1800200"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5 класс,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А.Г. Мерзляк.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П.36 Среднее арифметическое. Среднее значение величины</a:t>
            </a:r>
          </a:p>
        </p:txBody>
      </p:sp>
      <p:pic>
        <p:nvPicPr>
          <p:cNvPr id="9" name="Рисунок 8">
            <a:extLst>
              <a:ext uri="{FF2B5EF4-FFF2-40B4-BE49-F238E27FC236}">
                <a16:creationId xmlns:a16="http://schemas.microsoft.com/office/drawing/2014/main" id="{2670E626-97C5-4F3A-9EC8-203E540DFFB6}"/>
              </a:ext>
            </a:extLst>
          </p:cNvPr>
          <p:cNvPicPr>
            <a:picLocks noChangeAspect="1"/>
          </p:cNvPicPr>
          <p:nvPr/>
        </p:nvPicPr>
        <p:blipFill>
          <a:blip r:embed="rId3"/>
          <a:stretch>
            <a:fillRect/>
          </a:stretch>
        </p:blipFill>
        <p:spPr>
          <a:xfrm>
            <a:off x="2736106" y="4637734"/>
            <a:ext cx="6120680" cy="1800200"/>
          </a:xfrm>
          <a:prstGeom prst="rect">
            <a:avLst/>
          </a:prstGeom>
        </p:spPr>
      </p:pic>
      <p:sp>
        <p:nvSpPr>
          <p:cNvPr id="10" name="Заголовок 1">
            <a:extLst>
              <a:ext uri="{FF2B5EF4-FFF2-40B4-BE49-F238E27FC236}">
                <a16:creationId xmlns:a16="http://schemas.microsoft.com/office/drawing/2014/main" id="{84D6A309-BCA6-443C-948C-A5C2B998B51A}"/>
              </a:ext>
            </a:extLst>
          </p:cNvPr>
          <p:cNvSpPr txBox="1">
            <a:spLocks/>
          </p:cNvSpPr>
          <p:nvPr/>
        </p:nvSpPr>
        <p:spPr>
          <a:xfrm>
            <a:off x="1187624" y="4455114"/>
            <a:ext cx="1523655" cy="108012"/>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9 класс,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А.Г. Мерзляк. </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400" dirty="0">
                <a:solidFill>
                  <a:srgbClr val="FF0000"/>
                </a:solidFill>
                <a:latin typeface="Arial" panose="020B0604020202020204" pitchFamily="34" charset="0"/>
                <a:cs typeface="Arial" panose="020B0604020202020204" pitchFamily="34" charset="0"/>
              </a:rPr>
              <a:t>П.18 Частота и вероятность случайного события</a:t>
            </a:r>
            <a:endPar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077294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D589FBE-42CF-46B9-A250-07E3C1C1C707}"/>
              </a:ext>
            </a:extLst>
          </p:cNvPr>
          <p:cNvPicPr>
            <a:picLocks noChangeAspect="1"/>
          </p:cNvPicPr>
          <p:nvPr/>
        </p:nvPicPr>
        <p:blipFill>
          <a:blip r:embed="rId2"/>
          <a:stretch>
            <a:fillRect/>
          </a:stretch>
        </p:blipFill>
        <p:spPr>
          <a:xfrm>
            <a:off x="1259632" y="476672"/>
            <a:ext cx="7632848" cy="525310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D400FF3-9CD8-489B-8A1F-BE47709B3D18}"/>
              </a:ext>
            </a:extLst>
          </p:cNvPr>
          <p:cNvPicPr>
            <a:picLocks noChangeAspect="1"/>
          </p:cNvPicPr>
          <p:nvPr/>
        </p:nvPicPr>
        <p:blipFill>
          <a:blip r:embed="rId2"/>
          <a:stretch>
            <a:fillRect/>
          </a:stretch>
        </p:blipFill>
        <p:spPr>
          <a:xfrm>
            <a:off x="2832515" y="351574"/>
            <a:ext cx="6027371" cy="2213330"/>
          </a:xfrm>
          <a:prstGeom prst="rect">
            <a:avLst/>
          </a:prstGeom>
        </p:spPr>
      </p:pic>
      <p:pic>
        <p:nvPicPr>
          <p:cNvPr id="8" name="Рисунок 7">
            <a:extLst>
              <a:ext uri="{FF2B5EF4-FFF2-40B4-BE49-F238E27FC236}">
                <a16:creationId xmlns:a16="http://schemas.microsoft.com/office/drawing/2014/main" id="{6625B3A7-51F8-41E6-99F1-2EF3C4213F66}"/>
              </a:ext>
            </a:extLst>
          </p:cNvPr>
          <p:cNvPicPr>
            <a:picLocks noChangeAspect="1"/>
          </p:cNvPicPr>
          <p:nvPr/>
        </p:nvPicPr>
        <p:blipFill>
          <a:blip r:embed="rId3"/>
          <a:stretch>
            <a:fillRect/>
          </a:stretch>
        </p:blipFill>
        <p:spPr>
          <a:xfrm>
            <a:off x="4666977" y="2492896"/>
            <a:ext cx="3933437" cy="4104456"/>
          </a:xfrm>
          <a:prstGeom prst="rect">
            <a:avLst/>
          </a:prstGeom>
        </p:spPr>
      </p:pic>
      <p:sp>
        <p:nvSpPr>
          <p:cNvPr id="10" name="Заголовок 1">
            <a:extLst>
              <a:ext uri="{FF2B5EF4-FFF2-40B4-BE49-F238E27FC236}">
                <a16:creationId xmlns:a16="http://schemas.microsoft.com/office/drawing/2014/main" id="{E95C7CCC-D9E7-463D-AA9A-42B2CE17899F}"/>
              </a:ext>
            </a:extLst>
          </p:cNvPr>
          <p:cNvSpPr txBox="1">
            <a:spLocks/>
          </p:cNvSpPr>
          <p:nvPr/>
        </p:nvSpPr>
        <p:spPr>
          <a:xfrm>
            <a:off x="1187624" y="351574"/>
            <a:ext cx="1717458"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П.27 Диаграммы</a:t>
            </a:r>
          </a:p>
        </p:txBody>
      </p:sp>
    </p:spTree>
    <p:extLst>
      <p:ext uri="{BB962C8B-B14F-4D97-AF65-F5344CB8AC3E}">
        <p14:creationId xmlns:p14="http://schemas.microsoft.com/office/powerpoint/2010/main" val="196812324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A95ADD-4024-411E-84B1-996DF5AE0FA4}"/>
              </a:ext>
            </a:extLst>
          </p:cNvPr>
          <p:cNvSpPr txBox="1"/>
          <p:nvPr/>
        </p:nvSpPr>
        <p:spPr>
          <a:xfrm>
            <a:off x="1403648" y="692696"/>
            <a:ext cx="7416824" cy="5688632"/>
          </a:xfrm>
          <a:prstGeom prst="rect">
            <a:avLst/>
          </a:prstGeom>
          <a:noFill/>
        </p:spPr>
        <p:txBody>
          <a:bodyPr wrap="square">
            <a:spAutoFit/>
          </a:bodyPr>
          <a:lstStyle/>
          <a:p>
            <a:pPr algn="just">
              <a:lnSpc>
                <a:spcPct val="115000"/>
              </a:lnSpc>
              <a:spcAft>
                <a:spcPts val="920"/>
              </a:spcAft>
            </a:pPr>
            <a:r>
              <a:rPr lang="ru-RU" sz="1800" b="1"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Задача 1</a:t>
            </a:r>
            <a:r>
              <a:rPr lang="ru-RU" sz="1800"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 После курения одной сигареты в кровь поступает 3 мг никотина. Сколько никотина поступит в кровь, если человек выкурит 14 сигарет?</a:t>
            </a:r>
          </a:p>
          <a:p>
            <a:pPr algn="just">
              <a:lnSpc>
                <a:spcPct val="115000"/>
              </a:lnSpc>
              <a:spcAft>
                <a:spcPts val="920"/>
              </a:spcAft>
            </a:pPr>
            <a:r>
              <a:rPr lang="ru-RU" sz="1800" b="1"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Задача 2. </a:t>
            </a:r>
            <a:r>
              <a:rPr lang="ru-RU" sz="1800"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Одно число в два раза больше другого. Если большее из этих чисел умножить на два, а меньшее умножить на четыре, то их сумма будет равна 48. Найдите эти числа. Меньшее из них покажет вам, сколько минут жизни забирает одна сигарета.</a:t>
            </a:r>
          </a:p>
          <a:p>
            <a:pPr algn="just">
              <a:lnSpc>
                <a:spcPct val="115000"/>
              </a:lnSpc>
              <a:spcAft>
                <a:spcPts val="920"/>
              </a:spcAft>
            </a:pPr>
            <a:r>
              <a:rPr lang="ru-RU" sz="1800" b="1"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Задача 3. </a:t>
            </a:r>
            <a:r>
              <a:rPr lang="ru-RU" dirty="0">
                <a:solidFill>
                  <a:srgbClr val="5C5C5C"/>
                </a:solidFill>
                <a:latin typeface="Times New Roman" panose="02020603050405020304" pitchFamily="18" charset="0"/>
                <a:cs typeface="Times New Roman" panose="02020603050405020304" pitchFamily="18" charset="0"/>
              </a:rPr>
              <a:t>Реакция на раздражение у человека наступает через 0,5 секунды, при курении это время удваивается. Определите, какой путь пройдёт машина, идущая со скоростью 60 км/час, после того, как водитель увидел выскочившего впереди на дорогу человека. Решите задачу для курящего и некурящего водителя.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920"/>
              </a:spcAft>
            </a:pPr>
            <a:r>
              <a:rPr lang="ru-RU" sz="1800" b="1"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Задача 4. </a:t>
            </a:r>
            <a:r>
              <a:rPr lang="ru-RU" sz="1800" dirty="0">
                <a:solidFill>
                  <a:srgbClr val="5C5C5C"/>
                </a:solidFill>
                <a:effectLst/>
                <a:latin typeface="Times New Roman" panose="02020603050405020304" pitchFamily="18" charset="0"/>
                <a:ea typeface="Times New Roman" panose="02020603050405020304" pitchFamily="18" charset="0"/>
                <a:cs typeface="Times New Roman" panose="02020603050405020304" pitchFamily="18" charset="0"/>
              </a:rPr>
              <a:t>Каждая выкуренная сигарета сокращает жизнь курильщика на 6 минут. В общем, курящие дети сокращают себе жизнь на 15 %. На сколько лет уменьшают свою жизнь курящие дети, если средняя продолжительность жизни в России 73 года?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16478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583B125D-34A7-47C1-AA3E-231D7A544252}"/>
              </a:ext>
            </a:extLst>
          </p:cNvPr>
          <p:cNvSpPr/>
          <p:nvPr/>
        </p:nvSpPr>
        <p:spPr>
          <a:xfrm>
            <a:off x="2627784" y="620688"/>
            <a:ext cx="4896544" cy="540060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Физическое воспитание, формирование культуры здоровья и эмоционального благополучия:</a:t>
            </a:r>
            <a:b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готовностью применять математические знания в интересах</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своего здоровья, ведения здорового образа жизни (здоровое питание, сбалансированный режим занятий и отдыха, регулярная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физическая активность); сформированностью навыка рефлексии, признанием своего права на ошибку и такого же права</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другого человека.</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20861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7587C7E6-B516-4627-9E31-358B5703E4A9}"/>
              </a:ext>
            </a:extLst>
          </p:cNvPr>
          <p:cNvSpPr/>
          <p:nvPr/>
        </p:nvSpPr>
        <p:spPr>
          <a:xfrm>
            <a:off x="2339752" y="978151"/>
            <a:ext cx="5544616" cy="4572881"/>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CF5A5DA-275C-48BD-8D5D-9D6427C576E9}"/>
              </a:ext>
            </a:extLst>
          </p:cNvPr>
          <p:cNvSpPr txBox="1"/>
          <p:nvPr/>
        </p:nvSpPr>
        <p:spPr>
          <a:xfrm>
            <a:off x="2699792" y="1063988"/>
            <a:ext cx="5256583" cy="4401205"/>
          </a:xfrm>
          <a:prstGeom prst="rect">
            <a:avLst/>
          </a:prstGeom>
          <a:noFill/>
        </p:spPr>
        <p:txBody>
          <a:bodyPr wrap="square">
            <a:spAutoFit/>
          </a:bodyPr>
          <a:lstStyle/>
          <a:p>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Трудовое воспитание характеризуется: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установкой на активное участие в решении практических задач математической направленности, осознанием важности математического образования на протяжении всей жизни для успешной профессиональной деятельности и развитием необходимых умений; осознанным выбором и построением индивидуальной траектории образования и жизненных планов с учётом личных интересов и общественных потребностей.</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7585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5192EEC-C037-4681-8949-0B21D19000A5}"/>
              </a:ext>
            </a:extLst>
          </p:cNvPr>
          <p:cNvPicPr>
            <a:picLocks noChangeAspect="1"/>
          </p:cNvPicPr>
          <p:nvPr/>
        </p:nvPicPr>
        <p:blipFill rotWithShape="1">
          <a:blip r:embed="rId2"/>
          <a:srcRect b="150"/>
          <a:stretch/>
        </p:blipFill>
        <p:spPr>
          <a:xfrm>
            <a:off x="2765690" y="448369"/>
            <a:ext cx="6052276" cy="943626"/>
          </a:xfrm>
          <a:prstGeom prst="rect">
            <a:avLst/>
          </a:prstGeom>
        </p:spPr>
      </p:pic>
      <p:sp>
        <p:nvSpPr>
          <p:cNvPr id="7" name="Заголовок 1">
            <a:extLst>
              <a:ext uri="{FF2B5EF4-FFF2-40B4-BE49-F238E27FC236}">
                <a16:creationId xmlns:a16="http://schemas.microsoft.com/office/drawing/2014/main" id="{36BD2C2F-F71F-4BD4-B0A9-A11239C5950C}"/>
              </a:ext>
            </a:extLst>
          </p:cNvPr>
          <p:cNvSpPr txBox="1">
            <a:spLocks/>
          </p:cNvSpPr>
          <p:nvPr/>
        </p:nvSpPr>
        <p:spPr>
          <a:xfrm>
            <a:off x="1233519" y="232218"/>
            <a:ext cx="1717458"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6 класс,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А.Г. Мерзляк. Повторение</a:t>
            </a:r>
          </a:p>
        </p:txBody>
      </p:sp>
      <p:pic>
        <p:nvPicPr>
          <p:cNvPr id="9" name="Рисунок 8">
            <a:extLst>
              <a:ext uri="{FF2B5EF4-FFF2-40B4-BE49-F238E27FC236}">
                <a16:creationId xmlns:a16="http://schemas.microsoft.com/office/drawing/2014/main" id="{BCED3B45-6FC5-4A5F-AD58-9B7A9BFB33B4}"/>
              </a:ext>
            </a:extLst>
          </p:cNvPr>
          <p:cNvPicPr>
            <a:picLocks noChangeAspect="1"/>
          </p:cNvPicPr>
          <p:nvPr/>
        </p:nvPicPr>
        <p:blipFill>
          <a:blip r:embed="rId3"/>
          <a:stretch>
            <a:fillRect/>
          </a:stretch>
        </p:blipFill>
        <p:spPr>
          <a:xfrm>
            <a:off x="2915815" y="1828987"/>
            <a:ext cx="5980857" cy="398724"/>
          </a:xfrm>
          <a:prstGeom prst="rect">
            <a:avLst/>
          </a:prstGeom>
        </p:spPr>
      </p:pic>
      <p:pic>
        <p:nvPicPr>
          <p:cNvPr id="11" name="Рисунок 10">
            <a:extLst>
              <a:ext uri="{FF2B5EF4-FFF2-40B4-BE49-F238E27FC236}">
                <a16:creationId xmlns:a16="http://schemas.microsoft.com/office/drawing/2014/main" id="{06903596-C1E2-48BE-B8BE-AAAFFB83CD89}"/>
              </a:ext>
            </a:extLst>
          </p:cNvPr>
          <p:cNvPicPr>
            <a:picLocks noChangeAspect="1"/>
          </p:cNvPicPr>
          <p:nvPr/>
        </p:nvPicPr>
        <p:blipFill>
          <a:blip r:embed="rId4"/>
          <a:stretch>
            <a:fillRect/>
          </a:stretch>
        </p:blipFill>
        <p:spPr>
          <a:xfrm>
            <a:off x="3345045" y="2227711"/>
            <a:ext cx="5548406" cy="1164480"/>
          </a:xfrm>
          <a:prstGeom prst="rect">
            <a:avLst/>
          </a:prstGeom>
        </p:spPr>
      </p:pic>
      <p:sp>
        <p:nvSpPr>
          <p:cNvPr id="12" name="Заголовок 1">
            <a:extLst>
              <a:ext uri="{FF2B5EF4-FFF2-40B4-BE49-F238E27FC236}">
                <a16:creationId xmlns:a16="http://schemas.microsoft.com/office/drawing/2014/main" id="{35675A29-87D6-4087-B8B2-688038ED3C09}"/>
              </a:ext>
            </a:extLst>
          </p:cNvPr>
          <p:cNvSpPr txBox="1">
            <a:spLocks/>
          </p:cNvSpPr>
          <p:nvPr/>
        </p:nvSpPr>
        <p:spPr>
          <a:xfrm>
            <a:off x="1187624" y="1787423"/>
            <a:ext cx="1789466"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a:t>
            </a:r>
            <a:r>
              <a:rPr lang="ru-RU" sz="1400" dirty="0">
                <a:solidFill>
                  <a:srgbClr val="FF0000"/>
                </a:solidFill>
                <a:latin typeface="Arial" panose="020B0604020202020204" pitchFamily="34" charset="0"/>
                <a:cs typeface="Arial" panose="020B0604020202020204" pitchFamily="34" charset="0"/>
              </a:rPr>
              <a:t>7</a:t>
            </a: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класс,</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А.Г. Мерзляк. Повторение</a:t>
            </a:r>
          </a:p>
        </p:txBody>
      </p:sp>
      <p:pic>
        <p:nvPicPr>
          <p:cNvPr id="14" name="Рисунок 13">
            <a:extLst>
              <a:ext uri="{FF2B5EF4-FFF2-40B4-BE49-F238E27FC236}">
                <a16:creationId xmlns:a16="http://schemas.microsoft.com/office/drawing/2014/main" id="{B6AE512C-7154-4954-92D5-E7DCDE7015DF}"/>
              </a:ext>
            </a:extLst>
          </p:cNvPr>
          <p:cNvPicPr>
            <a:picLocks noChangeAspect="1"/>
          </p:cNvPicPr>
          <p:nvPr/>
        </p:nvPicPr>
        <p:blipFill>
          <a:blip r:embed="rId5"/>
          <a:stretch>
            <a:fillRect/>
          </a:stretch>
        </p:blipFill>
        <p:spPr>
          <a:xfrm>
            <a:off x="2865547" y="3566765"/>
            <a:ext cx="5980857" cy="790857"/>
          </a:xfrm>
          <a:prstGeom prst="rect">
            <a:avLst/>
          </a:prstGeom>
        </p:spPr>
      </p:pic>
      <p:pic>
        <p:nvPicPr>
          <p:cNvPr id="16" name="Рисунок 15">
            <a:extLst>
              <a:ext uri="{FF2B5EF4-FFF2-40B4-BE49-F238E27FC236}">
                <a16:creationId xmlns:a16="http://schemas.microsoft.com/office/drawing/2014/main" id="{F1231296-85A8-4133-ABEE-9C7930618681}"/>
              </a:ext>
            </a:extLst>
          </p:cNvPr>
          <p:cNvPicPr>
            <a:picLocks noChangeAspect="1"/>
          </p:cNvPicPr>
          <p:nvPr/>
        </p:nvPicPr>
        <p:blipFill>
          <a:blip r:embed="rId6"/>
          <a:stretch>
            <a:fillRect/>
          </a:stretch>
        </p:blipFill>
        <p:spPr>
          <a:xfrm>
            <a:off x="2865547" y="4680326"/>
            <a:ext cx="6052670" cy="1579816"/>
          </a:xfrm>
          <a:prstGeom prst="rect">
            <a:avLst/>
          </a:prstGeom>
        </p:spPr>
      </p:pic>
      <p:sp>
        <p:nvSpPr>
          <p:cNvPr id="17" name="Заголовок 1">
            <a:extLst>
              <a:ext uri="{FF2B5EF4-FFF2-40B4-BE49-F238E27FC236}">
                <a16:creationId xmlns:a16="http://schemas.microsoft.com/office/drawing/2014/main" id="{2C16C13D-6182-469E-AC4C-C48974F9687D}"/>
              </a:ext>
            </a:extLst>
          </p:cNvPr>
          <p:cNvSpPr txBox="1">
            <a:spLocks/>
          </p:cNvSpPr>
          <p:nvPr/>
        </p:nvSpPr>
        <p:spPr>
          <a:xfrm>
            <a:off x="1163134" y="3533566"/>
            <a:ext cx="1789466" cy="428628"/>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алгебра, 9 класс,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А.Г. Мерзляк.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П.14 Математическое моделирование</a:t>
            </a:r>
          </a:p>
        </p:txBody>
      </p:sp>
    </p:spTree>
    <p:extLst>
      <p:ext uri="{BB962C8B-B14F-4D97-AF65-F5344CB8AC3E}">
        <p14:creationId xmlns:p14="http://schemas.microsoft.com/office/powerpoint/2010/main" val="191209664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2C2C1DAA-AA6C-4870-AEFB-5BDB3D7ECF4D}"/>
              </a:ext>
            </a:extLst>
          </p:cNvPr>
          <p:cNvSpPr/>
          <p:nvPr/>
        </p:nvSpPr>
        <p:spPr>
          <a:xfrm>
            <a:off x="1403648" y="404664"/>
            <a:ext cx="7416824" cy="6048672"/>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indent="450215" algn="ctr">
              <a:spcBef>
                <a:spcPts val="385"/>
              </a:spcBef>
              <a:spcAft>
                <a:spcPts val="0"/>
              </a:spcAft>
              <a:tabLst>
                <a:tab pos="6570980" algn="l"/>
              </a:tabLst>
            </a:pPr>
            <a:r>
              <a:rPr lang="ru-RU"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Личностные результаты, обеспечивающие адаптацию обучающегося к изменяющимся условиям социальной и природной среды:</a:t>
            </a:r>
            <a:b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готовностью к действиям в условиях неопределённости, повышению уровня своей компетентности через практическую деятельность, в том числе умение учиться у других людей, приобретать в совместной деятельности новые знания, навыки и компетенции из опыта других;</a:t>
            </a:r>
            <a:b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необходимостью в формировании новых знаний, в том числе формулировать идеи, понятия, гипотезы об объектах и явлениях, в том числе ранее не известных, осознавать дефициты</a:t>
            </a:r>
            <a:b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собственных знаний и компетентностей, планировать своё развитие;</a:t>
            </a:r>
            <a:b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способностью осознавать стрессовую ситуацию, воспринимать стрессовую ситуацию как вызов, требующий контрмер,</a:t>
            </a:r>
            <a:b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корректировать принимаемые решения и действия, формулировать и оценивать риски и последствия, формировать опыт.</a:t>
            </a:r>
            <a:endParaRPr lang="ru-RU"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11752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154F70-A7BB-4AD0-896A-36A70B4E5796}"/>
              </a:ext>
            </a:extLst>
          </p:cNvPr>
          <p:cNvSpPr>
            <a:spLocks noGrp="1"/>
          </p:cNvSpPr>
          <p:nvPr>
            <p:ph type="title"/>
          </p:nvPr>
        </p:nvSpPr>
        <p:spPr>
          <a:xfrm>
            <a:off x="1259632" y="332656"/>
            <a:ext cx="6995120" cy="1143000"/>
          </a:xfrm>
        </p:spPr>
        <p:txBody>
          <a:bodyPr/>
          <a:lstStyle/>
          <a:p>
            <a:r>
              <a:rPr lang="ru-RU" sz="4000" dirty="0">
                <a:latin typeface="Arial" panose="020B0604020202020204" pitchFamily="34" charset="0"/>
                <a:cs typeface="Arial" panose="020B0604020202020204" pitchFamily="34" charset="0"/>
              </a:rPr>
              <a:t>Факторы воспитания</a:t>
            </a:r>
            <a:endParaRPr lang="ru-RU" dirty="0">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B1759B37-CAF6-4FF6-831A-B0414EE3E09F}"/>
              </a:ext>
            </a:extLst>
          </p:cNvPr>
          <p:cNvSpPr/>
          <p:nvPr/>
        </p:nvSpPr>
        <p:spPr>
          <a:xfrm>
            <a:off x="2750088" y="1707403"/>
            <a:ext cx="4014208" cy="80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образования</a:t>
            </a:r>
          </a:p>
        </p:txBody>
      </p:sp>
      <p:sp>
        <p:nvSpPr>
          <p:cNvPr id="5" name="Прямоугольник 4">
            <a:extLst>
              <a:ext uri="{FF2B5EF4-FFF2-40B4-BE49-F238E27FC236}">
                <a16:creationId xmlns:a16="http://schemas.microsoft.com/office/drawing/2014/main" id="{3C26FFF2-E9BE-44DE-99D2-93CCBA0EEB3C}"/>
              </a:ext>
            </a:extLst>
          </p:cNvPr>
          <p:cNvSpPr/>
          <p:nvPr/>
        </p:nvSpPr>
        <p:spPr>
          <a:xfrm>
            <a:off x="2750088" y="2706411"/>
            <a:ext cx="4014208" cy="70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Методы и формы обучения</a:t>
            </a:r>
          </a:p>
        </p:txBody>
      </p:sp>
      <p:sp>
        <p:nvSpPr>
          <p:cNvPr id="6" name="Прямоугольник 5">
            <a:extLst>
              <a:ext uri="{FF2B5EF4-FFF2-40B4-BE49-F238E27FC236}">
                <a16:creationId xmlns:a16="http://schemas.microsoft.com/office/drawing/2014/main" id="{A66EE11B-B4D9-44E9-913E-8B979C633A76}"/>
              </a:ext>
            </a:extLst>
          </p:cNvPr>
          <p:cNvSpPr/>
          <p:nvPr/>
        </p:nvSpPr>
        <p:spPr>
          <a:xfrm>
            <a:off x="2742630" y="3674928"/>
            <a:ext cx="4014208" cy="70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Воспитывающие ситуаци</a:t>
            </a:r>
            <a:r>
              <a:rPr lang="ru-RU" sz="2101" dirty="0"/>
              <a:t>и</a:t>
            </a:r>
          </a:p>
        </p:txBody>
      </p:sp>
      <p:sp>
        <p:nvSpPr>
          <p:cNvPr id="7" name="Прямоугольник 6">
            <a:extLst>
              <a:ext uri="{FF2B5EF4-FFF2-40B4-BE49-F238E27FC236}">
                <a16:creationId xmlns:a16="http://schemas.microsoft.com/office/drawing/2014/main" id="{E4495045-2782-4EB2-BBC3-6A28202FCCAE}"/>
              </a:ext>
            </a:extLst>
          </p:cNvPr>
          <p:cNvSpPr/>
          <p:nvPr/>
        </p:nvSpPr>
        <p:spPr>
          <a:xfrm>
            <a:off x="2754761" y="4661308"/>
            <a:ext cx="4014208" cy="70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Личность учителя</a:t>
            </a:r>
          </a:p>
        </p:txBody>
      </p:sp>
    </p:spTree>
    <p:extLst>
      <p:ext uri="{BB962C8B-B14F-4D97-AF65-F5344CB8AC3E}">
        <p14:creationId xmlns:p14="http://schemas.microsoft.com/office/powerpoint/2010/main" val="186293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412E0-85C6-4BFB-BB7B-9B4DBBBF3034}"/>
              </a:ext>
            </a:extLst>
          </p:cNvPr>
          <p:cNvSpPr>
            <a:spLocks noGrp="1"/>
          </p:cNvSpPr>
          <p:nvPr>
            <p:ph type="title"/>
          </p:nvPr>
        </p:nvSpPr>
        <p:spPr>
          <a:xfrm>
            <a:off x="1357290" y="285728"/>
            <a:ext cx="7595228" cy="1143000"/>
          </a:xfrm>
        </p:spPr>
        <p:txBody>
          <a:bodyPr/>
          <a:lstStyle/>
          <a:p>
            <a:r>
              <a:rPr lang="ru-RU" sz="3600" b="1" i="0" dirty="0">
                <a:solidFill>
                  <a:srgbClr val="4C4C4C"/>
                </a:solidFill>
                <a:effectLst/>
                <a:latin typeface="AGLettericaCRegular"/>
              </a:rPr>
              <a:t>«Три кита» результативного воспитания</a:t>
            </a:r>
            <a:br>
              <a:rPr lang="ru-RU" b="0" i="0" dirty="0">
                <a:solidFill>
                  <a:srgbClr val="4C4C4C"/>
                </a:solidFill>
                <a:effectLst/>
                <a:latin typeface="AGLettericaCRegular"/>
              </a:rPr>
            </a:br>
            <a:endParaRPr lang="ru-RU" dirty="0"/>
          </a:p>
        </p:txBody>
      </p:sp>
      <p:sp>
        <p:nvSpPr>
          <p:cNvPr id="5" name="TextBox 4">
            <a:extLst>
              <a:ext uri="{FF2B5EF4-FFF2-40B4-BE49-F238E27FC236}">
                <a16:creationId xmlns:a16="http://schemas.microsoft.com/office/drawing/2014/main" id="{5147FC45-259F-4EB7-9D16-F86C12E6DDDE}"/>
              </a:ext>
            </a:extLst>
          </p:cNvPr>
          <p:cNvSpPr txBox="1"/>
          <p:nvPr/>
        </p:nvSpPr>
        <p:spPr>
          <a:xfrm>
            <a:off x="2286000" y="1734134"/>
            <a:ext cx="4572000" cy="830997"/>
          </a:xfrm>
          <a:prstGeom prst="rect">
            <a:avLst/>
          </a:prstGeom>
          <a:noFill/>
        </p:spPr>
        <p:txBody>
          <a:bodyPr wrap="square">
            <a:spAutoFit/>
          </a:bodyPr>
          <a:lstStyle/>
          <a:p>
            <a:r>
              <a:rPr lang="ru-RU" sz="2400" b="1" i="0" dirty="0">
                <a:effectLst/>
                <a:latin typeface="AGLettericaCRegular"/>
                <a:hlinkClick r:id="rId2"/>
              </a:rPr>
              <a:t>1) </a:t>
            </a:r>
            <a:r>
              <a:rPr lang="ru-RU" sz="2400" b="0" i="0" dirty="0">
                <a:effectLst/>
                <a:latin typeface="AGLettericaCRegular"/>
                <a:hlinkClick r:id="rId2"/>
              </a:rPr>
              <a:t>установить уважительные и доверительные отношения</a:t>
            </a:r>
            <a:r>
              <a:rPr lang="ru-RU" sz="2400" b="0" i="0" dirty="0">
                <a:solidFill>
                  <a:srgbClr val="4C4C4C"/>
                </a:solidFill>
                <a:effectLst/>
                <a:latin typeface="AGLettericaCRegular"/>
              </a:rPr>
              <a:t> </a:t>
            </a:r>
            <a:endParaRPr lang="ru-RU" sz="2400" dirty="0"/>
          </a:p>
        </p:txBody>
      </p:sp>
      <p:sp>
        <p:nvSpPr>
          <p:cNvPr id="7" name="TextBox 6">
            <a:extLst>
              <a:ext uri="{FF2B5EF4-FFF2-40B4-BE49-F238E27FC236}">
                <a16:creationId xmlns:a16="http://schemas.microsoft.com/office/drawing/2014/main" id="{87FA8958-67C9-4AC0-9B64-5DD9C6B25DF7}"/>
              </a:ext>
            </a:extLst>
          </p:cNvPr>
          <p:cNvSpPr txBox="1"/>
          <p:nvPr/>
        </p:nvSpPr>
        <p:spPr>
          <a:xfrm>
            <a:off x="2339752" y="4221088"/>
            <a:ext cx="4572000" cy="1200329"/>
          </a:xfrm>
          <a:prstGeom prst="rect">
            <a:avLst/>
          </a:prstGeom>
          <a:noFill/>
        </p:spPr>
        <p:txBody>
          <a:bodyPr wrap="square">
            <a:spAutoFit/>
          </a:bodyPr>
          <a:lstStyle/>
          <a:p>
            <a:r>
              <a:rPr lang="ru-RU" sz="2400" b="1" i="0" dirty="0">
                <a:effectLst/>
                <a:latin typeface="AGLettericaCRegular"/>
                <a:hlinkClick r:id="rId3"/>
              </a:rPr>
              <a:t>3) </a:t>
            </a:r>
            <a:r>
              <a:rPr lang="ru-RU" sz="2400" b="0" i="0" dirty="0">
                <a:effectLst/>
                <a:latin typeface="AGLettericaCRegular"/>
                <a:hlinkClick r:id="rId3"/>
              </a:rPr>
              <a:t>наполнить коммуникацию на уроке ценностно-ориентированным содержанием</a:t>
            </a:r>
            <a:endParaRPr lang="ru-RU" sz="2400" dirty="0"/>
          </a:p>
        </p:txBody>
      </p:sp>
      <p:sp>
        <p:nvSpPr>
          <p:cNvPr id="9" name="TextBox 8">
            <a:extLst>
              <a:ext uri="{FF2B5EF4-FFF2-40B4-BE49-F238E27FC236}">
                <a16:creationId xmlns:a16="http://schemas.microsoft.com/office/drawing/2014/main" id="{0DE608B0-0FED-4A4D-89ED-AA80F3133AA3}"/>
              </a:ext>
            </a:extLst>
          </p:cNvPr>
          <p:cNvSpPr txBox="1"/>
          <p:nvPr/>
        </p:nvSpPr>
        <p:spPr>
          <a:xfrm>
            <a:off x="2307922" y="2973995"/>
            <a:ext cx="4572000" cy="830997"/>
          </a:xfrm>
          <a:prstGeom prst="rect">
            <a:avLst/>
          </a:prstGeom>
          <a:noFill/>
        </p:spPr>
        <p:txBody>
          <a:bodyPr wrap="square">
            <a:spAutoFit/>
          </a:bodyPr>
          <a:lstStyle/>
          <a:p>
            <a:r>
              <a:rPr lang="ru-RU" sz="2400" b="1" i="0" dirty="0">
                <a:effectLst/>
                <a:latin typeface="AGLettericaCRegular"/>
                <a:hlinkClick r:id="rId4"/>
              </a:rPr>
              <a:t>2) </a:t>
            </a:r>
            <a:r>
              <a:rPr lang="ru-RU" sz="2400" b="0" i="0" dirty="0">
                <a:effectLst/>
                <a:latin typeface="AGLettericaCRegular"/>
                <a:hlinkClick r:id="rId4"/>
              </a:rPr>
              <a:t>увлечь ребят совместной деятельностью на уроке</a:t>
            </a:r>
            <a:endParaRPr lang="ru-RU" sz="2400" dirty="0"/>
          </a:p>
        </p:txBody>
      </p:sp>
    </p:spTree>
    <p:extLst>
      <p:ext uri="{BB962C8B-B14F-4D97-AF65-F5344CB8AC3E}">
        <p14:creationId xmlns:p14="http://schemas.microsoft.com/office/powerpoint/2010/main" val="251124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5C82BDF0-5127-4500-8413-1502A2673203}"/>
              </a:ext>
            </a:extLst>
          </p:cNvPr>
          <p:cNvSpPr/>
          <p:nvPr/>
        </p:nvSpPr>
        <p:spPr>
          <a:xfrm>
            <a:off x="5019960" y="1119436"/>
            <a:ext cx="3800512" cy="425378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1800" b="1" i="1" dirty="0">
              <a:solidFill>
                <a:srgbClr val="231F20"/>
              </a:solidFill>
              <a:effectLst/>
              <a:latin typeface="Times New Roman" panose="02020603050405020304" pitchFamily="18" charset="0"/>
              <a:ea typeface="Times New Roman" panose="02020603050405020304" pitchFamily="18" charset="0"/>
            </a:endParaRPr>
          </a:p>
          <a:p>
            <a:pPr algn="ctr"/>
            <a:r>
              <a:rPr lang="ru-RU" sz="2000" b="1" i="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Патриотическое воспитание характеризуется:</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проявлением интереса к прошлому и настоящему российской математики, ценностным отношением к достижениям российских математиков и российской математической школы, к использованию этих достижений в других науках и прикладных сферах.</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02136885-F6F7-406C-8DB6-BB693DCF885E}"/>
              </a:ext>
            </a:extLst>
          </p:cNvPr>
          <p:cNvSpPr/>
          <p:nvPr/>
        </p:nvSpPr>
        <p:spPr>
          <a:xfrm>
            <a:off x="1619672" y="476672"/>
            <a:ext cx="1944216" cy="12914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p>
          <a:p>
            <a:pPr algn="ctr"/>
            <a:r>
              <a:rPr lang="ru-RU" dirty="0"/>
              <a:t>Историко-математический, краеведческий материал</a:t>
            </a:r>
          </a:p>
          <a:p>
            <a:pPr algn="ctr"/>
            <a:endParaRPr lang="ru-RU" dirty="0"/>
          </a:p>
        </p:txBody>
      </p:sp>
      <p:sp>
        <p:nvSpPr>
          <p:cNvPr id="7" name="Прямоугольник 6">
            <a:extLst>
              <a:ext uri="{FF2B5EF4-FFF2-40B4-BE49-F238E27FC236}">
                <a16:creationId xmlns:a16="http://schemas.microsoft.com/office/drawing/2014/main" id="{4831DBD1-8C73-41E4-834E-5EC041EE1E96}"/>
              </a:ext>
            </a:extLst>
          </p:cNvPr>
          <p:cNvSpPr/>
          <p:nvPr/>
        </p:nvSpPr>
        <p:spPr>
          <a:xfrm>
            <a:off x="1619672" y="2027208"/>
            <a:ext cx="1944216" cy="10086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Нестандартные уроки</a:t>
            </a:r>
          </a:p>
          <a:p>
            <a:pPr algn="ctr"/>
            <a:endParaRPr lang="ru-RU" dirty="0"/>
          </a:p>
        </p:txBody>
      </p:sp>
      <p:sp>
        <p:nvSpPr>
          <p:cNvPr id="9" name="Прямоугольник 8">
            <a:extLst>
              <a:ext uri="{FF2B5EF4-FFF2-40B4-BE49-F238E27FC236}">
                <a16:creationId xmlns:a16="http://schemas.microsoft.com/office/drawing/2014/main" id="{2344FDD3-B839-4A8A-B974-2159D49C6059}"/>
              </a:ext>
            </a:extLst>
          </p:cNvPr>
          <p:cNvSpPr/>
          <p:nvPr/>
        </p:nvSpPr>
        <p:spPr>
          <a:xfrm>
            <a:off x="1638940" y="3306813"/>
            <a:ext cx="1944216" cy="15121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p>
          <a:p>
            <a:pPr algn="ctr"/>
            <a:r>
              <a:rPr lang="ru-RU" dirty="0"/>
              <a:t>Задачи прикладного характера и идейной направленности</a:t>
            </a:r>
          </a:p>
          <a:p>
            <a:pPr algn="ctr"/>
            <a:endParaRPr lang="ru-RU" dirty="0"/>
          </a:p>
        </p:txBody>
      </p:sp>
      <p:sp>
        <p:nvSpPr>
          <p:cNvPr id="12" name="Стрелка: вверх 11">
            <a:extLst>
              <a:ext uri="{FF2B5EF4-FFF2-40B4-BE49-F238E27FC236}">
                <a16:creationId xmlns:a16="http://schemas.microsoft.com/office/drawing/2014/main" id="{E0C4F762-68C3-4A6B-B140-ADDA54984C1D}"/>
              </a:ext>
            </a:extLst>
          </p:cNvPr>
          <p:cNvSpPr/>
          <p:nvPr/>
        </p:nvSpPr>
        <p:spPr>
          <a:xfrm rot="17459730">
            <a:off x="4153151" y="67547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верх 12">
            <a:extLst>
              <a:ext uri="{FF2B5EF4-FFF2-40B4-BE49-F238E27FC236}">
                <a16:creationId xmlns:a16="http://schemas.microsoft.com/office/drawing/2014/main" id="{7C03D167-6CCE-497E-A983-1964EF030126}"/>
              </a:ext>
            </a:extLst>
          </p:cNvPr>
          <p:cNvSpPr/>
          <p:nvPr/>
        </p:nvSpPr>
        <p:spPr>
          <a:xfrm rot="16200000">
            <a:off x="4060518" y="204233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583320FB-1A09-454E-B40F-1C0BE38479A4}"/>
              </a:ext>
            </a:extLst>
          </p:cNvPr>
          <p:cNvSpPr/>
          <p:nvPr/>
        </p:nvSpPr>
        <p:spPr>
          <a:xfrm>
            <a:off x="1619672" y="5089918"/>
            <a:ext cx="1960636" cy="1416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Создание</a:t>
            </a:r>
          </a:p>
          <a:p>
            <a:pPr algn="ctr"/>
            <a:r>
              <a:rPr lang="ru-RU" dirty="0"/>
              <a:t>ситуаций </a:t>
            </a:r>
          </a:p>
          <a:p>
            <a:pPr algn="ctr"/>
            <a:endParaRPr lang="ru-RU" dirty="0"/>
          </a:p>
        </p:txBody>
      </p:sp>
      <p:sp>
        <p:nvSpPr>
          <p:cNvPr id="11" name="Стрелка: вверх 10">
            <a:extLst>
              <a:ext uri="{FF2B5EF4-FFF2-40B4-BE49-F238E27FC236}">
                <a16:creationId xmlns:a16="http://schemas.microsoft.com/office/drawing/2014/main" id="{8C196C86-F0A6-4C3F-B6C9-20B74A65E228}"/>
              </a:ext>
            </a:extLst>
          </p:cNvPr>
          <p:cNvSpPr/>
          <p:nvPr/>
        </p:nvSpPr>
        <p:spPr>
          <a:xfrm rot="16200000">
            <a:off x="4056851" y="353897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верх 14">
            <a:extLst>
              <a:ext uri="{FF2B5EF4-FFF2-40B4-BE49-F238E27FC236}">
                <a16:creationId xmlns:a16="http://schemas.microsoft.com/office/drawing/2014/main" id="{193249AD-F80B-4183-AB16-1EE2C1421905}"/>
              </a:ext>
            </a:extLst>
          </p:cNvPr>
          <p:cNvSpPr/>
          <p:nvPr/>
        </p:nvSpPr>
        <p:spPr>
          <a:xfrm rot="13974457">
            <a:off x="4337640" y="4857842"/>
            <a:ext cx="484632" cy="880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8263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57C1DC7-DAB8-48F0-A1C1-3D39B5A7B860}"/>
              </a:ext>
            </a:extLst>
          </p:cNvPr>
          <p:cNvSpPr>
            <a:spLocks noGrp="1"/>
          </p:cNvSpPr>
          <p:nvPr>
            <p:ph type="title"/>
          </p:nvPr>
        </p:nvSpPr>
        <p:spPr>
          <a:xfrm>
            <a:off x="1223120" y="260648"/>
            <a:ext cx="7920880" cy="1143000"/>
          </a:xfrm>
        </p:spPr>
        <p:txBody>
          <a:bodyPr/>
          <a:lstStyle/>
          <a:p>
            <a:r>
              <a:rPr lang="ru-RU" sz="3600" dirty="0">
                <a:latin typeface="Arial" panose="020B0604020202020204" pitchFamily="34" charset="0"/>
                <a:cs typeface="Arial" panose="020B0604020202020204" pitchFamily="34" charset="0"/>
              </a:rPr>
              <a:t>Задачи прикладного характера и идейной направленности</a:t>
            </a:r>
            <a:br>
              <a:rPr lang="ru-RU" dirty="0"/>
            </a:br>
            <a:endParaRPr lang="ru-RU" dirty="0"/>
          </a:p>
        </p:txBody>
      </p:sp>
      <p:sp>
        <p:nvSpPr>
          <p:cNvPr id="6" name="TextBox 5">
            <a:extLst>
              <a:ext uri="{FF2B5EF4-FFF2-40B4-BE49-F238E27FC236}">
                <a16:creationId xmlns:a16="http://schemas.microsoft.com/office/drawing/2014/main" id="{F1013453-640B-4189-AA35-B677C2704D33}"/>
              </a:ext>
            </a:extLst>
          </p:cNvPr>
          <p:cNvSpPr txBox="1"/>
          <p:nvPr/>
        </p:nvSpPr>
        <p:spPr>
          <a:xfrm>
            <a:off x="1428728" y="1357298"/>
            <a:ext cx="7383702" cy="3293209"/>
          </a:xfrm>
          <a:prstGeom prst="rect">
            <a:avLst/>
          </a:prstGeom>
          <a:noFill/>
        </p:spPr>
        <p:txBody>
          <a:bodyPr wrap="square">
            <a:spAutoFit/>
          </a:bodyPr>
          <a:lstStyle/>
          <a:p>
            <a:pPr marL="342900" indent="-342900">
              <a:buAutoNum type="arabicParenR"/>
            </a:pPr>
            <a:r>
              <a:rPr lang="ru-RU" altLang="ru-RU" sz="1600" dirty="0">
                <a:latin typeface="Arial" panose="020B0604020202020204" pitchFamily="34" charset="0"/>
                <a:cs typeface="Arial" panose="020B0604020202020204" pitchFamily="34" charset="0"/>
              </a:rPr>
              <a:t>Во время Великой Отечественной войны погибло примерно 20 млн. советских граждан. Это составляет 40% от общего количества погибших во время второй мировой войны. Сколько человек погибло во время второй мировой войны?</a:t>
            </a:r>
          </a:p>
          <a:p>
            <a:endParaRPr lang="ru-RU" altLang="ru-RU" sz="1600" dirty="0">
              <a:latin typeface="Arial" panose="020B0604020202020204" pitchFamily="34" charset="0"/>
              <a:cs typeface="Arial" panose="020B0604020202020204" pitchFamily="34" charset="0"/>
            </a:endParaRPr>
          </a:p>
          <a:p>
            <a:r>
              <a:rPr lang="ru-RU" altLang="ru-RU" sz="1600" dirty="0">
                <a:latin typeface="Arial" panose="020B0604020202020204" pitchFamily="34" charset="0"/>
                <a:cs typeface="Arial" panose="020B0604020202020204" pitchFamily="34" charset="0"/>
              </a:rPr>
              <a:t>2) Подсчитайте, сколько граммов весит 1/8 часть буханки хлеба  массой в   1 кг? Какую часть буханки составляет одна треть от восьмушки? </a:t>
            </a:r>
          </a:p>
          <a:p>
            <a:endParaRPr lang="ru-RU" altLang="ru-RU" sz="1600" dirty="0">
              <a:latin typeface="Arial" panose="020B0604020202020204" pitchFamily="34" charset="0"/>
              <a:cs typeface="Arial" panose="020B0604020202020204" pitchFamily="34" charset="0"/>
            </a:endParaRPr>
          </a:p>
          <a:p>
            <a:r>
              <a:rPr lang="ru-RU" altLang="ru-RU" sz="1600" dirty="0">
                <a:latin typeface="Arial" panose="020B0604020202020204" pitchFamily="34" charset="0"/>
                <a:cs typeface="Arial" panose="020B0604020202020204" pitchFamily="34" charset="0"/>
              </a:rPr>
              <a:t>3) Сколько граммов приходится на 1/24 часть буханки? </a:t>
            </a:r>
          </a:p>
          <a:p>
            <a:endParaRPr lang="ru-RU" altLang="ru-RU" sz="1600" dirty="0">
              <a:latin typeface="Arial" panose="020B0604020202020204" pitchFamily="34" charset="0"/>
              <a:cs typeface="Arial" panose="020B0604020202020204" pitchFamily="34" charset="0"/>
            </a:endParaRPr>
          </a:p>
          <a:p>
            <a:r>
              <a:rPr lang="ru-RU" altLang="ru-RU" sz="1600" dirty="0">
                <a:latin typeface="Arial" panose="020B0604020202020204" pitchFamily="34" charset="0"/>
                <a:cs typeface="Arial" panose="020B0604020202020204" pitchFamily="34" charset="0"/>
              </a:rPr>
              <a:t>4) Что больше: 1/24 или 1/16? Представьте, что этими дробями выражаются доли хлебного пайка. В каком пайке больше хлеба? На сколько граммов? </a:t>
            </a:r>
          </a:p>
        </p:txBody>
      </p:sp>
      <p:pic>
        <p:nvPicPr>
          <p:cNvPr id="4098" name="Picture 2"/>
          <p:cNvPicPr>
            <a:picLocks noChangeAspect="1" noChangeArrowheads="1"/>
          </p:cNvPicPr>
          <p:nvPr/>
        </p:nvPicPr>
        <p:blipFill>
          <a:blip r:embed="rId2"/>
          <a:srcRect/>
          <a:stretch>
            <a:fillRect/>
          </a:stretch>
        </p:blipFill>
        <p:spPr bwMode="auto">
          <a:xfrm>
            <a:off x="3071802" y="4786322"/>
            <a:ext cx="5729535" cy="1581352"/>
          </a:xfrm>
          <a:prstGeom prst="rect">
            <a:avLst/>
          </a:prstGeom>
          <a:noFill/>
          <a:ln w="9525">
            <a:noFill/>
            <a:miter lim="800000"/>
            <a:headEnd/>
            <a:tailEnd/>
          </a:ln>
          <a:effectLst/>
        </p:spPr>
      </p:pic>
      <p:sp>
        <p:nvSpPr>
          <p:cNvPr id="5" name="Заголовок 1">
            <a:extLst>
              <a:ext uri="{FF2B5EF4-FFF2-40B4-BE49-F238E27FC236}">
                <a16:creationId xmlns:a16="http://schemas.microsoft.com/office/drawing/2014/main" id="{D55F341C-BD16-4956-80CE-2421A50FDF98}"/>
              </a:ext>
            </a:extLst>
          </p:cNvPr>
          <p:cNvSpPr txBox="1">
            <a:spLocks/>
          </p:cNvSpPr>
          <p:nvPr/>
        </p:nvSpPr>
        <p:spPr>
          <a:xfrm>
            <a:off x="1285852" y="4857760"/>
            <a:ext cx="1714512" cy="928694"/>
          </a:xfrm>
          <a:prstGeom prst="rect">
            <a:avLst/>
          </a:prstGeom>
        </p:spPr>
        <p:txBody>
          <a:bodyPr/>
          <a:lstStyle>
            <a:lvl1pPr algn="ctr" rtl="0" eaLnBrk="0" fontAlgn="base" hangingPunct="0">
              <a:spcBef>
                <a:spcPct val="0"/>
              </a:spcBef>
              <a:spcAft>
                <a:spcPct val="0"/>
              </a:spcAft>
              <a:defRPr sz="4400" kern="1200">
                <a:solidFill>
                  <a:schemeClr val="accent5">
                    <a:lumMod val="50000"/>
                  </a:schemeClr>
                </a:solidFill>
                <a:latin typeface="Matilda"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Учебник: математика, 6 класс, А.Г. Мерзляк.</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1200" dirty="0">
                <a:solidFill>
                  <a:srgbClr val="FF0000"/>
                </a:solidFill>
                <a:latin typeface="Arial" panose="020B0604020202020204" pitchFamily="34" charset="0"/>
                <a:cs typeface="Arial" panose="020B0604020202020204" pitchFamily="34" charset="0"/>
              </a:rPr>
              <a:t>Повторение</a:t>
            </a: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8222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F3C432-3FD1-4C67-9ED2-476A6C4A319E}"/>
              </a:ext>
            </a:extLst>
          </p:cNvPr>
          <p:cNvSpPr>
            <a:spLocks noGrp="1"/>
          </p:cNvSpPr>
          <p:nvPr>
            <p:ph type="title"/>
          </p:nvPr>
        </p:nvSpPr>
        <p:spPr>
          <a:xfrm>
            <a:off x="1115616" y="466736"/>
            <a:ext cx="7920880" cy="1143000"/>
          </a:xfrm>
        </p:spPr>
        <p:txBody>
          <a:bodyPr/>
          <a:lstStyle/>
          <a:p>
            <a:r>
              <a:rPr lang="ru-RU" sz="3600" dirty="0">
                <a:latin typeface="Arial" panose="020B0604020202020204" pitchFamily="34" charset="0"/>
                <a:cs typeface="Arial" panose="020B0604020202020204" pitchFamily="34" charset="0"/>
              </a:rPr>
              <a:t>Урок-экскурсия «Тульский кремль»</a:t>
            </a:r>
          </a:p>
        </p:txBody>
      </p:sp>
      <p:pic>
        <p:nvPicPr>
          <p:cNvPr id="4" name="Объект 3" descr="Картинки по запросу &quot;древняя тула&quot;">
            <a:extLst>
              <a:ext uri="{FF2B5EF4-FFF2-40B4-BE49-F238E27FC236}">
                <a16:creationId xmlns:a16="http://schemas.microsoft.com/office/drawing/2014/main" id="{2C165CD8-6275-4161-8995-C9FF909885C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169" y="1196752"/>
            <a:ext cx="3810000" cy="2400300"/>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E3BE4F-86E1-4E68-A902-92DF9B45777A}"/>
                  </a:ext>
                </a:extLst>
              </p:cNvPr>
              <p:cNvSpPr txBox="1"/>
              <p:nvPr/>
            </p:nvSpPr>
            <p:spPr>
              <a:xfrm>
                <a:off x="1691680" y="6100709"/>
                <a:ext cx="25165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ru-RU" i="1" smtClean="0">
                              <a:latin typeface="Cambria Math" panose="02040503050406030204" pitchFamily="18" charset="0"/>
                            </a:rPr>
                          </m:ctrlPr>
                        </m:dPr>
                        <m:e>
                          <m:r>
                            <a:rPr lang="ru-RU">
                              <a:latin typeface="Cambria Math" panose="02040503050406030204" pitchFamily="18" charset="0"/>
                            </a:rPr>
                            <m:t>7013</m:t>
                          </m:r>
                          <m:r>
                            <a:rPr lang="ru-RU" i="0">
                              <a:latin typeface="Cambria Math" panose="02040503050406030204" pitchFamily="18" charset="0"/>
                            </a:rPr>
                            <m:t>−</m:t>
                          </m:r>
                          <m:r>
                            <a:rPr lang="ru-RU" i="1">
                              <a:latin typeface="Cambria Math" panose="02040503050406030204" pitchFamily="18" charset="0"/>
                            </a:rPr>
                            <m:t>𝜒</m:t>
                          </m:r>
                        </m:e>
                      </m:d>
                      <m:r>
                        <a:rPr lang="ru-RU" i="0">
                          <a:latin typeface="Cambria Math" panose="02040503050406030204" pitchFamily="18" charset="0"/>
                        </a:rPr>
                        <m:t>:</m:t>
                      </m:r>
                      <m:r>
                        <a:rPr lang="ru-RU" b="0" i="1" smtClean="0">
                          <a:latin typeface="Cambria Math" panose="02040503050406030204" pitchFamily="18" charset="0"/>
                        </a:rPr>
                        <m:t>35,06</m:t>
                      </m:r>
                      <m:r>
                        <a:rPr lang="ru-RU" i="0">
                          <a:latin typeface="Cambria Math" panose="02040503050406030204" pitchFamily="18" charset="0"/>
                        </a:rPr>
                        <m:t>=200</m:t>
                      </m:r>
                    </m:oMath>
                  </m:oMathPara>
                </a14:m>
                <a:endParaRPr lang="ru-RU" dirty="0"/>
              </a:p>
            </p:txBody>
          </p:sp>
        </mc:Choice>
        <mc:Fallback xmlns="">
          <p:sp>
            <p:nvSpPr>
              <p:cNvPr id="5" name="TextBox 4">
                <a:extLst>
                  <a:ext uri="{FF2B5EF4-FFF2-40B4-BE49-F238E27FC236}">
                    <a16:creationId xmlns:a14="http://schemas.microsoft.com/office/drawing/2010/main" xmlns="" xmlns:a16="http://schemas.microsoft.com/office/drawing/2014/main" id="{39E3BE4F-86E1-4E68-A902-92DF9B45777A}"/>
                  </a:ext>
                </a:extLst>
              </p:cNvPr>
              <p:cNvSpPr txBox="1">
                <a:spLocks noRot="1" noChangeAspect="1" noMove="1" noResize="1" noEditPoints="1" noAdjustHandles="1" noChangeArrowheads="1" noChangeShapeType="1" noTextEdit="1"/>
              </p:cNvSpPr>
              <p:nvPr/>
            </p:nvSpPr>
            <p:spPr>
              <a:xfrm>
                <a:off x="1691680" y="6100709"/>
                <a:ext cx="2516586" cy="276999"/>
              </a:xfrm>
              <a:prstGeom prst="rect">
                <a:avLst/>
              </a:prstGeom>
              <a:blipFill>
                <a:blip r:embed="rId3"/>
                <a:stretch>
                  <a:fillRect r="-1942" b="-22222"/>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55AEE91E-2FD8-493C-A0B7-F17778A4E441}"/>
              </a:ext>
            </a:extLst>
          </p:cNvPr>
          <p:cNvSpPr txBox="1"/>
          <p:nvPr/>
        </p:nvSpPr>
        <p:spPr>
          <a:xfrm>
            <a:off x="5462722" y="1038236"/>
            <a:ext cx="3384376" cy="3970318"/>
          </a:xfrm>
          <a:prstGeom prst="rect">
            <a:avLst/>
          </a:prstGeom>
          <a:noFill/>
        </p:spPr>
        <p:txBody>
          <a:bodyPr wrap="square">
            <a:spAutoFit/>
          </a:bodyPr>
          <a:lstStyle/>
          <a:p>
            <a:pPr>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О возникновении первоначального поселения Туляков впервые упоминается в Никоновской летописи в </a:t>
            </a:r>
            <a:r>
              <a:rPr lang="en-US" sz="1800" dirty="0">
                <a:effectLst/>
                <a:latin typeface="Arial" panose="020B0604020202020204" pitchFamily="34" charset="0"/>
                <a:ea typeface="Times New Roman" panose="02020603050405020304" pitchFamily="18" charset="0"/>
                <a:cs typeface="Arial" panose="020B0604020202020204" pitchFamily="34" charset="0"/>
              </a:rPr>
              <a:t>XVI</a:t>
            </a:r>
            <a:r>
              <a:rPr lang="ru-RU" sz="1800" dirty="0">
                <a:effectLst/>
                <a:latin typeface="Arial" panose="020B0604020202020204" pitchFamily="34" charset="0"/>
                <a:ea typeface="Times New Roman" panose="02020603050405020304" pitchFamily="18" charset="0"/>
                <a:cs typeface="Arial" panose="020B0604020202020204" pitchFamily="34" charset="0"/>
              </a:rPr>
              <a:t> веке, где говорится, что история города начинает свой отчет с 1146 года.</a:t>
            </a:r>
          </a:p>
          <a:p>
            <a:pPr>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История города многообразна и неоднозначна, а главное архитектурная  историческая достопримечательность – это Тульский кремль.</a:t>
            </a:r>
          </a:p>
        </p:txBody>
      </p:sp>
      <p:sp>
        <p:nvSpPr>
          <p:cNvPr id="9" name="TextBox 8">
            <a:extLst>
              <a:ext uri="{FF2B5EF4-FFF2-40B4-BE49-F238E27FC236}">
                <a16:creationId xmlns:a16="http://schemas.microsoft.com/office/drawing/2014/main" id="{10B89E7B-C224-4739-9EF9-4F3CFBB7C6E1}"/>
              </a:ext>
            </a:extLst>
          </p:cNvPr>
          <p:cNvSpPr txBox="1"/>
          <p:nvPr/>
        </p:nvSpPr>
        <p:spPr>
          <a:xfrm>
            <a:off x="1434857" y="4797152"/>
            <a:ext cx="4572000" cy="1200329"/>
          </a:xfrm>
          <a:prstGeom prst="rect">
            <a:avLst/>
          </a:prstGeom>
          <a:noFill/>
        </p:spPr>
        <p:txBody>
          <a:bodyPr wrap="square">
            <a:spAutoFit/>
          </a:bodyPr>
          <a:lstStyle/>
          <a:p>
            <a:r>
              <a:rPr lang="ru-RU" sz="1800" b="1" u="sng" dirty="0">
                <a:latin typeface="Arial" panose="020B0604020202020204" pitchFamily="34" charset="0"/>
                <a:ea typeface="Calibri" panose="020F0502020204030204" pitchFamily="34" charset="0"/>
                <a:cs typeface="Arial" panose="020B0604020202020204" pitchFamily="34" charset="0"/>
              </a:rPr>
              <a:t>Вопрос.</a:t>
            </a:r>
          </a:p>
          <a:p>
            <a:r>
              <a:rPr lang="ru-RU" sz="1800" dirty="0">
                <a:latin typeface="Arial" panose="020B0604020202020204" pitchFamily="34" charset="0"/>
                <a:ea typeface="Calibri" panose="020F0502020204030204" pitchFamily="34" charset="0"/>
                <a:cs typeface="Arial" panose="020B0604020202020204" pitchFamily="34" charset="0"/>
              </a:rPr>
              <a:t>На сколько лет Тула старше Москвы?</a:t>
            </a:r>
          </a:p>
          <a:p>
            <a:r>
              <a:rPr lang="ru-RU" dirty="0">
                <a:effectLst/>
                <a:latin typeface="Arial" panose="020B0604020202020204" pitchFamily="34" charset="0"/>
                <a:ea typeface="Calibri" panose="020F0502020204030204" pitchFamily="34" charset="0"/>
                <a:cs typeface="Arial" panose="020B0604020202020204" pitchFamily="34" charset="0"/>
              </a:rPr>
              <a:t>Чтобы ответить на вопрос, решите уравнение:</a:t>
            </a:r>
            <a:endParaRPr lang="ru-RU"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109120"/>
      </p:ext>
    </p:extLst>
  </p:cSld>
  <p:clrMapOvr>
    <a:masterClrMapping/>
  </p:clrMapOvr>
</p:sld>
</file>

<file path=ppt/theme/theme1.xml><?xml version="1.0" encoding="utf-8"?>
<a:theme xmlns:a="http://schemas.openxmlformats.org/drawingml/2006/main" name="1_Тема Office">
  <a:themeElements>
    <a:clrScheme name="Другая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05867"/>
      </a:hlink>
      <a:folHlink>
        <a:srgbClr val="20586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TotalTime>
  <Words>2587</Words>
  <Application>Microsoft Office PowerPoint</Application>
  <PresentationFormat>Экран (4:3)</PresentationFormat>
  <Paragraphs>197</Paragraphs>
  <Slides>45</Slides>
  <Notes>3</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45</vt:i4>
      </vt:variant>
    </vt:vector>
  </HeadingPairs>
  <TitlesOfParts>
    <vt:vector size="60" baseType="lpstr">
      <vt:lpstr>Lucida Sans</vt:lpstr>
      <vt:lpstr>AGLettericaCRegular</vt:lpstr>
      <vt:lpstr>Cambria Math</vt:lpstr>
      <vt:lpstr>Arial Black</vt:lpstr>
      <vt:lpstr>Times New Roman</vt:lpstr>
      <vt:lpstr>Helvetica</vt:lpstr>
      <vt:lpstr>Comic Sans MS</vt:lpstr>
      <vt:lpstr>Euphemia</vt:lpstr>
      <vt:lpstr>TimesNewRomanPSMT</vt:lpstr>
      <vt:lpstr>Helvetica Neue</vt:lpstr>
      <vt:lpstr>Arial</vt:lpstr>
      <vt:lpstr>TimesNewRoman</vt:lpstr>
      <vt:lpstr>Matilda</vt:lpstr>
      <vt:lpstr>Calibri</vt:lpstr>
      <vt:lpstr>1_Тема Office</vt:lpstr>
      <vt:lpstr>Презентация PowerPoint</vt:lpstr>
      <vt:lpstr>Программа воспитания</vt:lpstr>
      <vt:lpstr>Презентация PowerPoint</vt:lpstr>
      <vt:lpstr>Презентация PowerPoint</vt:lpstr>
      <vt:lpstr>Факторы воспитания</vt:lpstr>
      <vt:lpstr>«Три кита» результативного воспитания </vt:lpstr>
      <vt:lpstr>Презентация PowerPoint</vt:lpstr>
      <vt:lpstr>Задачи прикладного характера и идейной направленности </vt:lpstr>
      <vt:lpstr>Урок-экскурсия «Тульский кремль»</vt:lpstr>
      <vt:lpstr>Презентация PowerPoint</vt:lpstr>
      <vt:lpstr>Урок-экскурсия «Тульский кремль»</vt:lpstr>
      <vt:lpstr>Урок-экскурсия «Тульский кремль»</vt:lpstr>
      <vt:lpstr>Презентация PowerPoint</vt:lpstr>
      <vt:lpstr>Учебник: математика, 6 класс, А.Г. Мерзляк</vt:lpstr>
      <vt:lpstr>Презентация PowerPoint</vt:lpstr>
      <vt:lpstr>Презентация PowerPoint</vt:lpstr>
      <vt:lpstr>Презентация PowerPoint</vt:lpstr>
      <vt:lpstr>Презентация PowerPoint</vt:lpstr>
      <vt:lpstr>Презентация PowerPoint</vt:lpstr>
      <vt:lpstr>   ФОРМЫ И МЕТОДЫ РАБОТЫ</vt:lpstr>
      <vt:lpstr>   Классификация  экологических задач</vt:lpstr>
      <vt:lpstr>Презентация PowerPoint</vt:lpstr>
      <vt:lpstr>  Интегрированный урок по географии и математике  в 8 классе Тема:«Проблема лесных  ресурсов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 на спирали</dc:title>
  <dc:creator>Фокина Лидия Петровна</dc:creator>
  <cp:keywords>Шаблон презентации</cp:keywords>
  <cp:lastModifiedBy>Алексей Дмитриевич</cp:lastModifiedBy>
  <cp:revision>105</cp:revision>
  <dcterms:created xsi:type="dcterms:W3CDTF">2014-07-06T18:18:01Z</dcterms:created>
  <dcterms:modified xsi:type="dcterms:W3CDTF">2022-05-30T04:19:12Z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3391695</vt:lpwstr>
  </property>
  <property fmtid="{D5CDD505-2E9C-101B-9397-08002B2CF9AE}" pid="3" name="NXPowerLiteSettings">
    <vt:lpwstr>F7000400038000</vt:lpwstr>
  </property>
  <property fmtid="{D5CDD505-2E9C-101B-9397-08002B2CF9AE}" pid="4" name="NXPowerLiteVersion">
    <vt:lpwstr>S9.1.4</vt:lpwstr>
  </property>
  <property fmtid="{D5CDD505-2E9C-101B-9397-08002B2CF9AE}" pid="5" name="_MarkAsFinal">
    <vt:bool>true</vt:bool>
  </property>
</Properties>
</file>