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7" r:id="rId8"/>
    <p:sldId id="261" r:id="rId9"/>
    <p:sldId id="273" r:id="rId10"/>
    <p:sldId id="269" r:id="rId11"/>
    <p:sldId id="264" r:id="rId12"/>
    <p:sldId id="265" r:id="rId13"/>
    <p:sldId id="274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4D5D26-B7DA-4D2B-BA42-8561E9B57A8A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B694AB-057A-4085-8106-B1D6A62E5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6672"/>
            <a:ext cx="6400800" cy="1473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Формирование навыков смыслового чтения на уроках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английского языка</a:t>
            </a:r>
          </a:p>
          <a:p>
            <a:r>
              <a:rPr lang="de-DE" sz="4800" dirty="0" smtClean="0"/>
              <a:t>     </a:t>
            </a:r>
          </a:p>
          <a:p>
            <a:pPr algn="r"/>
            <a:r>
              <a:rPr lang="ru-RU" sz="2400" dirty="0" smtClean="0"/>
              <a:t>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Автор: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английского языка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            МОУ </a:t>
            </a:r>
            <a:r>
              <a:rPr lang="ru-RU" dirty="0" err="1" smtClean="0">
                <a:solidFill>
                  <a:schemeClr val="tx1"/>
                </a:solidFill>
              </a:rPr>
              <a:t>Рыбненская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Петухова Н.М.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IMG_096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09595"/>
            <a:ext cx="2736304" cy="3648405"/>
          </a:xfrm>
          <a:prstGeom prst="rect">
            <a:avLst/>
          </a:prstGeom>
          <a:noFill/>
        </p:spPr>
      </p:pic>
      <p:pic>
        <p:nvPicPr>
          <p:cNvPr id="1027" name="Picture 3" descr="C:\Users\USER\Desktop\IMG_0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808312" cy="3744416"/>
          </a:xfrm>
          <a:prstGeom prst="rect">
            <a:avLst/>
          </a:prstGeom>
          <a:noFill/>
        </p:spPr>
      </p:pic>
      <p:pic>
        <p:nvPicPr>
          <p:cNvPr id="1028" name="Picture 4" descr="C:\Users\USER\Desktop\IMG_0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0648"/>
            <a:ext cx="2160240" cy="2880320"/>
          </a:xfrm>
          <a:prstGeom prst="rect">
            <a:avLst/>
          </a:prstGeom>
          <a:noFill/>
        </p:spPr>
      </p:pic>
      <p:pic>
        <p:nvPicPr>
          <p:cNvPr id="1029" name="Picture 5" descr="C:\Users\USER\Desktop\IMG_09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0648"/>
            <a:ext cx="2895786" cy="3861048"/>
          </a:xfrm>
          <a:prstGeom prst="rect">
            <a:avLst/>
          </a:prstGeom>
          <a:noFill/>
        </p:spPr>
      </p:pic>
      <p:sp>
        <p:nvSpPr>
          <p:cNvPr id="1031" name="AutoShape 7" descr="Экология сознания»: ЮУрГУ начал реализацию проекта по улучшению  экологического образа Челябинска и региона - Южно-Уральский государственный  университ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Экология сознания»: ЮУрГУ начал реализацию проекта по улучшению  экологического образа Челябинска и региона - Южно-Уральский государственный  университ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581128"/>
            <a:ext cx="2709331" cy="1800200"/>
          </a:xfrm>
          <a:prstGeom prst="rect">
            <a:avLst/>
          </a:prstGeom>
          <a:noFill/>
        </p:spPr>
      </p:pic>
      <p:pic>
        <p:nvPicPr>
          <p:cNvPr id="1035" name="Picture 11" descr="Мировая общественность отмечает День экологических знаний — «Ингушетия» —  интернет-газе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365104"/>
            <a:ext cx="3165187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62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Цели:</a:t>
            </a:r>
          </a:p>
          <a:p>
            <a:r>
              <a:rPr lang="ru-RU" dirty="0" smtClean="0"/>
              <a:t>контроль понимания прочитанного, </a:t>
            </a:r>
          </a:p>
          <a:p>
            <a:r>
              <a:rPr lang="ru-RU" dirty="0" smtClean="0"/>
              <a:t>обучение использованию материала в различных речевых ситуациях.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Послетекстовый</a:t>
            </a:r>
            <a:r>
              <a:rPr lang="ru-RU" dirty="0" smtClean="0"/>
              <a:t> этап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25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организация дискуссий в парах или группах;</a:t>
            </a:r>
          </a:p>
          <a:p>
            <a:r>
              <a:rPr lang="ru-RU" dirty="0" smtClean="0"/>
              <a:t>организация ролевых игр;</a:t>
            </a:r>
            <a:endParaRPr lang="ru-RU" dirty="0"/>
          </a:p>
          <a:p>
            <a:r>
              <a:rPr lang="ru-RU" dirty="0" smtClean="0"/>
              <a:t>выполнение творческих заданий (придумать продолжение, нарисовать иллюстрацию, написать отзыв, подобрать пословицы, которые наиболее точно подходят по смыслу к данной ситуации и наиболее точно передают идею текста, написать рекламную брошюру); </a:t>
            </a:r>
          </a:p>
          <a:p>
            <a:r>
              <a:rPr lang="ru-RU" dirty="0" smtClean="0"/>
              <a:t>написание писем, эссе;</a:t>
            </a:r>
          </a:p>
          <a:p>
            <a:r>
              <a:rPr lang="ru-RU" dirty="0" smtClean="0"/>
              <a:t>проведение опроса мнений среди обучающихся и составление таблиц и графиков;</a:t>
            </a:r>
          </a:p>
          <a:p>
            <a:r>
              <a:rPr lang="ru-RU" dirty="0" smtClean="0"/>
              <a:t>пересказ текста по ключевым словам или от лица различных персонажей.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51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Таким образом, приобретение навыков смыслового чтения, несомненно, играет положительную роль в освоении английского языка, как средства коммуникации и расширения кругозора детей.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1447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При обучении иностранному языку, чтение рассматривается, как самостоятельный вид речевой деятельности и занимает ведущее место по своей важности и доступности. Оно выполняет сразу несколько функций: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Прививает навыки самостоятельной работы;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Текст часто выступает основой для письма, говорения и </a:t>
            </a:r>
            <a:r>
              <a:rPr lang="ru-RU" dirty="0" err="1" smtClean="0">
                <a:solidFill>
                  <a:schemeClr val="tx1"/>
                </a:solidFill>
              </a:rPr>
              <a:t>аудирования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Осуществляет воспитательные цели (нравственность, мировоззрение, ценности);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Расширяет кругозор;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Смысловое чтение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17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5400" dirty="0" err="1" smtClean="0"/>
              <a:t>Предтекстовый</a:t>
            </a:r>
            <a:endParaRPr lang="ru-RU" sz="5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5400" dirty="0" smtClean="0"/>
              <a:t>Текстовый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400" dirty="0" err="1" smtClean="0"/>
              <a:t>Послетекстовый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с текстом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8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Цели:</a:t>
            </a:r>
          </a:p>
          <a:p>
            <a:r>
              <a:rPr lang="ru-RU" sz="2800" dirty="0" smtClean="0"/>
              <a:t>постановка цели и задач чтения,</a:t>
            </a:r>
          </a:p>
          <a:p>
            <a:r>
              <a:rPr lang="ru-RU" sz="2800" dirty="0" smtClean="0"/>
              <a:t> актуализация или знакомство с важными понятиями , </a:t>
            </a:r>
          </a:p>
          <a:p>
            <a:r>
              <a:rPr lang="ru-RU" sz="2800" dirty="0" smtClean="0"/>
              <a:t>формирование установки на чтение с помощью вопросов или заданий, </a:t>
            </a:r>
          </a:p>
          <a:p>
            <a:r>
              <a:rPr lang="ru-RU" sz="2800" dirty="0" smtClean="0"/>
              <a:t>мотивирование читателя, </a:t>
            </a:r>
          </a:p>
          <a:p>
            <a:r>
              <a:rPr lang="ru-RU" sz="2800" dirty="0" smtClean="0"/>
              <a:t>прогнозирование содержания,</a:t>
            </a:r>
          </a:p>
          <a:p>
            <a:r>
              <a:rPr lang="ru-RU" sz="2800" dirty="0" smtClean="0"/>
              <a:t>формирование умения и привычки думать над текстом на английском языке до чтения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Предтекстовый</a:t>
            </a:r>
            <a:r>
              <a:rPr lang="ru-RU" dirty="0" smtClean="0"/>
              <a:t>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56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Мозговой штурм (</a:t>
            </a:r>
            <a:r>
              <a:rPr lang="en-US" dirty="0" smtClean="0"/>
              <a:t>Word Web</a:t>
            </a:r>
            <a:r>
              <a:rPr lang="ru-RU" dirty="0" smtClean="0"/>
              <a:t>, </a:t>
            </a:r>
            <a:r>
              <a:rPr lang="en-US" dirty="0" err="1" smtClean="0"/>
              <a:t>Spidergram</a:t>
            </a:r>
            <a:r>
              <a:rPr lang="ru-RU" dirty="0" smtClean="0"/>
              <a:t>);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Прогнозирование содержания текста по заголовку и иллюстрациям;</a:t>
            </a:r>
            <a:endParaRPr lang="ru-RU" dirty="0"/>
          </a:p>
          <a:p>
            <a:r>
              <a:rPr lang="ru-RU" dirty="0" smtClean="0"/>
              <a:t>Прогнозирование содержания текста </a:t>
            </a:r>
            <a:r>
              <a:rPr lang="ru-RU" dirty="0"/>
              <a:t>по ключевым </a:t>
            </a:r>
            <a:r>
              <a:rPr lang="ru-RU" dirty="0" smtClean="0"/>
              <a:t>словам;</a:t>
            </a:r>
            <a:endParaRPr lang="ru-RU" dirty="0"/>
          </a:p>
          <a:p>
            <a:r>
              <a:rPr lang="ru-RU" dirty="0" smtClean="0"/>
              <a:t>Формулировка </a:t>
            </a:r>
            <a:r>
              <a:rPr lang="ru-RU" dirty="0"/>
              <a:t>вопросов, ответы на которые нужно найти в </a:t>
            </a:r>
            <a:r>
              <a:rPr lang="ru-RU" dirty="0" smtClean="0"/>
              <a:t>тексте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</a:t>
            </a:r>
            <a:endParaRPr lang="ru-RU" dirty="0"/>
          </a:p>
        </p:txBody>
      </p:sp>
      <p:pic>
        <p:nvPicPr>
          <p:cNvPr id="4" name="Рисунок 3" descr="https://urok.1sept.ru/articles/522483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267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42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“Thin” questions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“Thick” questions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 …?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…?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…?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…?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 it …?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was the name …?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you agree that …? etc.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Why …?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Explain why …?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Why do you think that …?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 his/her choice right or wrong to your mind?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the most important idea of the story?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the difference between …?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you were … would you …? etc.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Тонкие (</a:t>
            </a:r>
            <a:r>
              <a:rPr lang="en-US" dirty="0" smtClean="0"/>
              <a:t>thin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и толстые (</a:t>
            </a:r>
            <a:r>
              <a:rPr lang="en-US" dirty="0" smtClean="0"/>
              <a:t>thick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вопросы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</a:t>
            </a:r>
            <a:r>
              <a:rPr lang="en-US" sz="3200" dirty="0" smtClean="0"/>
              <a:t>Spotlight 7</a:t>
            </a:r>
            <a:endParaRPr lang="ru-RU" sz="3200" dirty="0"/>
          </a:p>
        </p:txBody>
      </p:sp>
      <p:pic>
        <p:nvPicPr>
          <p:cNvPr id="9218" name="Picture 2" descr="Учебник Spotlight 7. Student Book. Страница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121259" cy="3960440"/>
          </a:xfrm>
          <a:prstGeom prst="rect">
            <a:avLst/>
          </a:prstGeom>
          <a:noFill/>
        </p:spPr>
      </p:pic>
      <p:pic>
        <p:nvPicPr>
          <p:cNvPr id="9227" name="Picture 11" descr="Методическая разработка &amp;quot;Спасите Землю&amp;quot; 7 класс Spot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240360" cy="3755871"/>
          </a:xfrm>
          <a:prstGeom prst="rect">
            <a:avLst/>
          </a:prstGeom>
          <a:noFill/>
        </p:spPr>
      </p:pic>
      <p:pic>
        <p:nvPicPr>
          <p:cNvPr id="9229" name="Picture 13" descr="hello_html_427c3f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77680"/>
            <a:ext cx="4259677" cy="2880320"/>
          </a:xfrm>
          <a:prstGeom prst="rect">
            <a:avLst/>
          </a:prstGeom>
          <a:noFill/>
        </p:spPr>
      </p:pic>
      <p:pic>
        <p:nvPicPr>
          <p:cNvPr id="9231" name="Picture 15" descr="hello_html_m6cb725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81128"/>
            <a:ext cx="2638834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73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7408333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Цели:</a:t>
            </a:r>
            <a:r>
              <a:rPr lang="ru-RU" sz="2800" b="1" dirty="0"/>
              <a:t> </a:t>
            </a:r>
            <a:r>
              <a:rPr lang="ru-RU" sz="2800" dirty="0"/>
              <a:t>   </a:t>
            </a:r>
            <a:endParaRPr lang="ru-RU" sz="2800" dirty="0" smtClean="0"/>
          </a:p>
          <a:p>
            <a:r>
              <a:rPr lang="ru-RU" sz="2800" dirty="0" smtClean="0"/>
              <a:t>обеспечение полного восприятия текста;</a:t>
            </a:r>
            <a:endParaRPr lang="ru-RU" sz="2800" dirty="0"/>
          </a:p>
          <a:p>
            <a:r>
              <a:rPr lang="ru-RU" sz="2800" dirty="0" smtClean="0"/>
              <a:t>решение конкретной коммуникативной задачи, сформулированной в задании к тексту и поставленной обучающимися перед чтением самого текста</a:t>
            </a:r>
            <a:r>
              <a:rPr lang="en-US" sz="2800" dirty="0" smtClean="0"/>
              <a:t>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Текстовый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39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95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788</TotalTime>
  <Words>391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Слайд 1</vt:lpstr>
      <vt:lpstr>Смысловое чтение</vt:lpstr>
      <vt:lpstr>Этапы работы с текстом </vt:lpstr>
      <vt:lpstr>Предтекстовый этап</vt:lpstr>
      <vt:lpstr>Задания </vt:lpstr>
      <vt:lpstr>Тонкие (thin) и толстые (thick) вопросы</vt:lpstr>
      <vt:lpstr>                                                   Spotlight 7</vt:lpstr>
      <vt:lpstr>Текстовый этап</vt:lpstr>
      <vt:lpstr>Работа с текстом</vt:lpstr>
      <vt:lpstr>Слайд 10</vt:lpstr>
      <vt:lpstr>Послетекстовый этап </vt:lpstr>
      <vt:lpstr>Задания</vt:lpstr>
      <vt:lpstr>Вывод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2019-10-08T14:48:41Z</dcterms:created>
  <dcterms:modified xsi:type="dcterms:W3CDTF">2021-09-28T13:31:41Z</dcterms:modified>
</cp:coreProperties>
</file>