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57" r:id="rId5"/>
    <p:sldId id="258" r:id="rId6"/>
    <p:sldId id="269" r:id="rId7"/>
    <p:sldId id="266" r:id="rId8"/>
    <p:sldId id="267" r:id="rId9"/>
    <p:sldId id="268" r:id="rId10"/>
    <p:sldId id="271" r:id="rId11"/>
    <p:sldId id="273" r:id="rId12"/>
    <p:sldId id="274" r:id="rId13"/>
    <p:sldId id="276" r:id="rId14"/>
    <p:sldId id="277" r:id="rId15"/>
    <p:sldId id="278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3571876"/>
            <a:ext cx="6400800" cy="24288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7421" y="1357299"/>
            <a:ext cx="6137291" cy="164307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Методика эффективной подготовки выпускников к успешному прохождению государственной итоговой аттестации в формате </a:t>
            </a:r>
          </a:p>
          <a:p>
            <a:pPr algn="ctr"/>
            <a:r>
              <a:rPr lang="ru-RU" b="1" dirty="0" smtClean="0"/>
              <a:t>ОГЭ и ЕГЭ по географии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500438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Тендитнык</a:t>
            </a:r>
            <a:r>
              <a:rPr lang="ru-RU" b="1" dirty="0" smtClean="0"/>
              <a:t> Л.М., учитель географии </a:t>
            </a:r>
          </a:p>
          <a:p>
            <a:r>
              <a:rPr lang="ru-RU" b="1" dirty="0" smtClean="0"/>
              <a:t>МБОУ «СОШ №26» г. Зимы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285731"/>
          <a:ext cx="7499350" cy="608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576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Периоды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 раннего до современного)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Прием запоминания (выучить)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ембрийский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аждый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рдовикский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тличный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илурийский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тудент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евонский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олжен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аменноугольный (карбон)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ушать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ермский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ончики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риасовый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рский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еловой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алеогеновый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ринеси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еогеновый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етвертичный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ебурек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Городская агломерация: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4140200" y="2997200"/>
            <a:ext cx="1295400" cy="134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М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877050" y="20605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900113" y="4292600"/>
            <a:ext cx="863600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235825" y="48688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2124075" y="18446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3419475" y="5157788"/>
            <a:ext cx="91440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4500563" y="1700213"/>
            <a:ext cx="6477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5435600" y="3860800"/>
            <a:ext cx="18732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V="1">
            <a:off x="5364163" y="2636838"/>
            <a:ext cx="15128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4787900" y="22764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2987675" y="2492375"/>
            <a:ext cx="13684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V="1">
            <a:off x="1763713" y="3716338"/>
            <a:ext cx="24479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V="1">
            <a:off x="3995738" y="4292600"/>
            <a:ext cx="5048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Мегалополис</a:t>
            </a:r>
            <a:r>
              <a:rPr lang="ru-RU" i="1"/>
              <a:t>: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1258888" y="2997200"/>
            <a:ext cx="576262" cy="5540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Г</a:t>
            </a:r>
            <a:endParaRPr lang="ru-RU" sz="3200" dirty="0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900113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042988" y="4437063"/>
            <a:ext cx="433387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484438" y="34290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268538" y="1628775"/>
            <a:ext cx="431800" cy="409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0" y="3068638"/>
            <a:ext cx="3952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6156325" y="3789363"/>
            <a:ext cx="576263" cy="5540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Г</a:t>
            </a:r>
            <a:endParaRPr lang="ru-RU" sz="3200" dirty="0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7524750" y="2349500"/>
            <a:ext cx="431800" cy="409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8172450" y="5445125"/>
            <a:ext cx="431800" cy="409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5940425" y="1916113"/>
            <a:ext cx="431800" cy="409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6300788" y="537368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7956550" y="37893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4932363" y="45085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3851275" y="2781300"/>
            <a:ext cx="503238" cy="5048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6156325" y="2349500"/>
            <a:ext cx="287338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 flipH="1">
            <a:off x="6659563" y="2708275"/>
            <a:ext cx="10080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6732588" y="40767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V="1">
            <a:off x="5435600" y="4149725"/>
            <a:ext cx="7921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>
            <a:off x="6443663" y="4292600"/>
            <a:ext cx="730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2" name="Line 72"/>
          <p:cNvSpPr>
            <a:spLocks noChangeShapeType="1"/>
          </p:cNvSpPr>
          <p:nvPr/>
        </p:nvSpPr>
        <p:spPr bwMode="auto">
          <a:xfrm>
            <a:off x="6732588" y="4221163"/>
            <a:ext cx="15843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4356100" y="3141663"/>
            <a:ext cx="18716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 flipV="1">
            <a:off x="1258888" y="3500438"/>
            <a:ext cx="2174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1835150" y="3357563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 flipV="1">
            <a:off x="395288" y="3213100"/>
            <a:ext cx="8636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1116013" y="1557338"/>
            <a:ext cx="3603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 flipV="1">
            <a:off x="1763713" y="2997200"/>
            <a:ext cx="20875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 flipH="1">
            <a:off x="1619250" y="2060575"/>
            <a:ext cx="7921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2" name="Oval 82"/>
          <p:cNvSpPr>
            <a:spLocks noChangeArrowheads="1"/>
          </p:cNvSpPr>
          <p:nvPr/>
        </p:nvSpPr>
        <p:spPr bwMode="auto">
          <a:xfrm>
            <a:off x="3563938" y="1773238"/>
            <a:ext cx="503237" cy="360362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 flipH="1">
            <a:off x="1692275" y="2060575"/>
            <a:ext cx="18716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4067175" y="1989138"/>
            <a:ext cx="2233613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animBg="1"/>
      <p:bldP spid="103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Интеллект-карты</a:t>
            </a:r>
            <a:endParaRPr lang="ru-RU" dirty="0"/>
          </a:p>
        </p:txBody>
      </p:sp>
      <p:pic>
        <p:nvPicPr>
          <p:cNvPr id="1026" name="Picture 2" descr="E:\ТЕНДитнык\ГЕОГРАФИЯ\интеллект карты\интеллект-карты 2016\20161026_102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396" y="1447800"/>
            <a:ext cx="6788757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27 (ОГЭ)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Землетрясение в Непале.</a:t>
            </a:r>
            <a:r>
              <a:rPr lang="ru-RU" dirty="0" smtClean="0"/>
              <a:t>15 января 1934 года в Непале произошло землетрясение магнитудой 8,2, приведшее к крупным разрушениям в стране и в соседней Индии (на территории современного штата </a:t>
            </a:r>
            <a:r>
              <a:rPr lang="ru-RU" dirty="0" err="1" smtClean="0"/>
              <a:t>Бихар</a:t>
            </a:r>
            <a:r>
              <a:rPr lang="ru-RU" dirty="0" smtClean="0"/>
              <a:t>). Эпицентр располагался в 10 км к югу от горы Эверест на глубине 33 км. Погибли, в общей сложности, от 18 до 20 тыс. человек. В результате землетрясения сильно пострадал город Катманду — в частности, обрушились две смотровые башни, </a:t>
            </a:r>
            <a:r>
              <a:rPr lang="ru-RU" dirty="0" err="1" smtClean="0"/>
              <a:t>Бхисмен</a:t>
            </a:r>
            <a:r>
              <a:rPr lang="ru-RU" dirty="0" smtClean="0"/>
              <a:t> и </a:t>
            </a:r>
            <a:r>
              <a:rPr lang="ru-RU" dirty="0" err="1" smtClean="0"/>
              <a:t>Дхарахара</a:t>
            </a:r>
            <a:r>
              <a:rPr lang="ru-RU" dirty="0" smtClean="0"/>
              <a:t>, построенные в 1824−1832 годах, поврежден дворец в </a:t>
            </a:r>
            <a:r>
              <a:rPr lang="ru-RU" dirty="0" err="1" smtClean="0"/>
              <a:t>Бхактапуре</a:t>
            </a:r>
            <a:r>
              <a:rPr lang="ru-RU" dirty="0" smtClean="0"/>
              <a:t>. Только в Непале полностью были разрушены 80,8 тыс. построек. Стоит отметить, что землетрясения на территории страны происходят регулярно, что свидетельствует о том, что процессы горообразования здесь ещё не завершены.</a:t>
            </a:r>
          </a:p>
          <a:p>
            <a:r>
              <a:rPr lang="ru-RU" b="1" dirty="0" smtClean="0"/>
              <a:t>Вопрос. </a:t>
            </a:r>
            <a:r>
              <a:rPr lang="ru-RU" b="1" dirty="0" smtClean="0"/>
              <a:t>В пределах какой горной системы произошло данное землетрясение? Запишите в ответ её название.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 flipV="1">
            <a:off x="2813050" y="2428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endParaRPr lang="ru-RU" sz="3200"/>
          </a:p>
        </p:txBody>
      </p:sp>
      <p:pic>
        <p:nvPicPr>
          <p:cNvPr id="87043" name="Picture 3" descr="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4857760"/>
            <a:ext cx="2143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что похожи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контуры полуостровов Евразии?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Придумайте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ссоциации…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2514600"/>
            <a:ext cx="8893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i="1"/>
              <a:t>«Велика и поразительна область географии…</a:t>
            </a:r>
          </a:p>
          <a:p>
            <a:pPr eaLnBrk="1" hangingPunct="1"/>
            <a:r>
              <a:rPr lang="ru-RU" altLang="ru-RU" sz="3200" i="1"/>
              <a:t>Где найдутся предметы, сильнее говорящие юному </a:t>
            </a:r>
            <a:r>
              <a:rPr lang="ru-RU" altLang="ru-RU" sz="3200" b="1" i="1"/>
              <a:t>воображению</a:t>
            </a:r>
            <a:r>
              <a:rPr lang="ru-RU" altLang="ru-RU" sz="3200" i="1"/>
              <a:t>!</a:t>
            </a:r>
          </a:p>
          <a:p>
            <a:pPr eaLnBrk="1" hangingPunct="1"/>
            <a:r>
              <a:rPr lang="ru-RU" altLang="ru-RU" sz="3200" i="1"/>
              <a:t>Какая другая наука может быть прекраснее для детей, может быстрее возвысить поэзию младенческой души!»</a:t>
            </a:r>
          </a:p>
          <a:p>
            <a:pPr algn="ctr" eaLnBrk="1" hangingPunct="1"/>
            <a:r>
              <a:rPr lang="ru-RU" altLang="ru-RU" sz="3200" i="1"/>
              <a:t>  Н.В. Гоголь</a:t>
            </a:r>
          </a:p>
        </p:txBody>
      </p:sp>
      <p:pic>
        <p:nvPicPr>
          <p:cNvPr id="4" name="Picture 4" descr="http://im2-tub.yandex.net/i?id=114461986&amp;tov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2514600"/>
          </a:xfrm>
          <a:prstGeom prst="rect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6863" cy="1368152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ru-RU" sz="3100" b="1" dirty="0" smtClean="0">
                <a:solidFill>
                  <a:schemeClr val="tx1"/>
                </a:solidFill>
              </a:rPr>
              <a:t>Выявление проблем, которые мы учитываем при планировании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1556793"/>
            <a:ext cx="8242395" cy="462017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2955" y="1749407"/>
            <a:ext cx="2402006" cy="991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ызовы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времени: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2907" y="1624083"/>
            <a:ext cx="2661314" cy="1241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Особенность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современных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детей и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</a:rPr>
              <a:t>родителей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4961" y="3985145"/>
            <a:ext cx="3650776" cy="68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</a:rPr>
              <a:t>Педагогические проблемы: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3582" y="3500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30" y="2974606"/>
            <a:ext cx="2218868" cy="164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2975212"/>
            <a:ext cx="2241110" cy="154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Home\Desktop\im_52-770x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099" y="4788246"/>
            <a:ext cx="3111385" cy="1899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1218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173" y="914400"/>
            <a:ext cx="7618016" cy="624390"/>
          </a:xfrm>
        </p:spPr>
        <p:txBody>
          <a:bodyPr/>
          <a:lstStyle/>
          <a:p>
            <a:r>
              <a:rPr lang="ru-RU" sz="3200" dirty="0"/>
              <a:t>Стереотипы и опасности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46802"/>
            <a:ext cx="1702007" cy="1404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4081" y="3050958"/>
            <a:ext cx="1681007" cy="1402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1917" y="4453272"/>
            <a:ext cx="1802736" cy="1200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1485" y="3247970"/>
            <a:ext cx="1746810" cy="1205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9642" y="1916833"/>
            <a:ext cx="1909185" cy="13217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3050958"/>
            <a:ext cx="1702007" cy="11341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Клиповое мышление: отсутствие системных конструктов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53527" y="4453272"/>
            <a:ext cx="1681560" cy="10279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Подверженность пропаганде: </a:t>
            </a:r>
            <a:r>
              <a:rPr lang="ru-RU" sz="1050" dirty="0" err="1">
                <a:solidFill>
                  <a:schemeClr val="bg1"/>
                </a:solidFill>
              </a:rPr>
              <a:t>некритичность</a:t>
            </a:r>
            <a:r>
              <a:rPr lang="ru-RU" sz="1050" dirty="0">
                <a:solidFill>
                  <a:schemeClr val="bg1"/>
                </a:solidFill>
              </a:rPr>
              <a:t>, упрощение конструктов, </a:t>
            </a:r>
            <a:r>
              <a:rPr lang="ru-RU" sz="1050" dirty="0" err="1">
                <a:solidFill>
                  <a:schemeClr val="bg1"/>
                </a:solidFill>
              </a:rPr>
              <a:t>деконструирование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1917" y="3247970"/>
            <a:ext cx="1802736" cy="120530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Компьютерная зависимость: виртуализация, </a:t>
            </a:r>
            <a:r>
              <a:rPr lang="ru-RU" sz="1050" dirty="0" err="1">
                <a:solidFill>
                  <a:schemeClr val="bg1"/>
                </a:solidFill>
              </a:rPr>
              <a:t>имитационность</a:t>
            </a:r>
            <a:r>
              <a:rPr lang="ru-RU" sz="1050" dirty="0">
                <a:solidFill>
                  <a:schemeClr val="bg1"/>
                </a:solidFill>
              </a:rPr>
              <a:t>, социальная незрелость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71485" y="4453272"/>
            <a:ext cx="1746810" cy="10279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err="1">
                <a:solidFill>
                  <a:schemeClr val="bg1"/>
                </a:solidFill>
              </a:rPr>
              <a:t>Твиттеризация</a:t>
            </a:r>
            <a:r>
              <a:rPr lang="ru-RU" sz="1050" dirty="0">
                <a:solidFill>
                  <a:schemeClr val="bg1"/>
                </a:solidFill>
              </a:rPr>
              <a:t> мышления: упрощение и обеднение языка, языковая неграмотность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18295" y="3247970"/>
            <a:ext cx="1680533" cy="11531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Отсутствие привычки системного чтения: культурные разрывы, обеднение устной и письменной речи, незнание истории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775" y="1590955"/>
            <a:ext cx="2467161" cy="1550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357755" y="1618279"/>
            <a:ext cx="1294163" cy="127066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Учитель как охранитель. Способ защитить – вернуть прошлое. Инструмент – принуждение к труду</a:t>
            </a:r>
          </a:p>
        </p:txBody>
      </p:sp>
    </p:spTree>
    <p:extLst>
      <p:ext uri="{BB962C8B-B14F-4D97-AF65-F5344CB8AC3E}">
        <p14:creationId xmlns="" xmlns:p14="http://schemas.microsoft.com/office/powerpoint/2010/main" val="2042922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Мнемотехника….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система методов и приемов, обеспечивающих эффективное запоминание, сохранение и воспроизведение информации. </a:t>
            </a:r>
          </a:p>
          <a:p>
            <a:endParaRPr lang="ru-RU" dirty="0"/>
          </a:p>
        </p:txBody>
      </p:sp>
      <p:pic>
        <p:nvPicPr>
          <p:cNvPr id="4" name="Picture 2" descr="C:\Users\Любовь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643313"/>
            <a:ext cx="4071966" cy="303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чем секрет мнемотехники?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/>
          <a:lstStyle/>
          <a:p>
            <a:r>
              <a:rPr lang="ru-RU" dirty="0" smtClean="0"/>
              <a:t>Язык мозга – это образы и для </a:t>
            </a:r>
            <a:r>
              <a:rPr lang="ru-RU" dirty="0" err="1" smtClean="0"/>
              <a:t>визуалов</a:t>
            </a:r>
            <a:r>
              <a:rPr lang="ru-RU" dirty="0" smtClean="0"/>
              <a:t>, которых большинство, это зрительные образы.</a:t>
            </a:r>
          </a:p>
          <a:p>
            <a:r>
              <a:rPr lang="ru-RU" dirty="0" smtClean="0"/>
              <a:t> Мнемотехника – это своего рода программа, которая помогает контролировать функцию запоминания.</a:t>
            </a:r>
            <a:endParaRPr lang="ru-RU" dirty="0"/>
          </a:p>
        </p:txBody>
      </p:sp>
      <p:pic>
        <p:nvPicPr>
          <p:cNvPr id="4" name="Picture 2" descr="C:\Users\Любовь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14818"/>
            <a:ext cx="3357586" cy="251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Внутреннее строение Земли</a:t>
            </a:r>
            <a:endParaRPr lang="ru-RU" dirty="0"/>
          </a:p>
        </p:txBody>
      </p:sp>
      <p:pic>
        <p:nvPicPr>
          <p:cNvPr id="4" name="Содержимое 3" descr="C:\Users\KOt\Desktop\img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735811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Параллели. Географическая широта</a:t>
            </a:r>
          </a:p>
        </p:txBody>
      </p:sp>
      <p:pic>
        <p:nvPicPr>
          <p:cNvPr id="3075" name="Picture 2" descr="C:\Users\KOt\Desktop\porezano-gorizontalyami-1-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7625" y="1600200"/>
            <a:ext cx="3968750" cy="4525963"/>
          </a:xfrm>
          <a:noFill/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7162800" y="1828800"/>
            <a:ext cx="12017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/>
              <a:t>С.ш</a:t>
            </a:r>
          </a:p>
        </p:txBody>
      </p:sp>
      <p:sp>
        <p:nvSpPr>
          <p:cNvPr id="6" name="Минус 5"/>
          <p:cNvSpPr/>
          <p:nvPr/>
        </p:nvSpPr>
        <p:spPr>
          <a:xfrm>
            <a:off x="6629400" y="4114800"/>
            <a:ext cx="1981200" cy="460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8534400" y="3962400"/>
            <a:ext cx="48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0 °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6934200" y="5181600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Ю.ш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Меридианы</a:t>
            </a:r>
          </a:p>
        </p:txBody>
      </p:sp>
      <p:pic>
        <p:nvPicPr>
          <p:cNvPr id="4099" name="Picture 2" descr="C:\Users\KOt\Desktop\86938569_3407372_27165930d9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1214422"/>
            <a:ext cx="5929354" cy="5392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 горных пород</a:t>
            </a:r>
          </a:p>
        </p:txBody>
      </p:sp>
      <p:pic>
        <p:nvPicPr>
          <p:cNvPr id="11267" name="Picture 2" descr="C:\Users\KOt\Desktop\unname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524000"/>
            <a:ext cx="6172200" cy="5040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130</TotalTime>
  <Words>355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Выявление проблем, которые мы учитываем при планировании работы </vt:lpstr>
      <vt:lpstr>Стереотипы и опасности</vt:lpstr>
      <vt:lpstr>Мнемотехника….</vt:lpstr>
      <vt:lpstr>В чем секрет мнемотехники?</vt:lpstr>
      <vt:lpstr>Внутреннее строение Земли</vt:lpstr>
      <vt:lpstr>Параллели. Географическая широта</vt:lpstr>
      <vt:lpstr>Меридианы</vt:lpstr>
      <vt:lpstr>Возраст горных пород</vt:lpstr>
      <vt:lpstr>Слайд 10</vt:lpstr>
      <vt:lpstr>Городская агломерация:</vt:lpstr>
      <vt:lpstr>Мегалополис:</vt:lpstr>
      <vt:lpstr>Интеллект-карты</vt:lpstr>
      <vt:lpstr>Задание 27 (ОГЭ)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KOt</dc:creator>
  <cp:lastModifiedBy>KOt</cp:lastModifiedBy>
  <cp:revision>24</cp:revision>
  <dcterms:created xsi:type="dcterms:W3CDTF">2021-11-24T13:40:17Z</dcterms:created>
  <dcterms:modified xsi:type="dcterms:W3CDTF">2022-11-13T11:42:52Z</dcterms:modified>
</cp:coreProperties>
</file>