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83" r:id="rId3"/>
    <p:sldId id="258" r:id="rId4"/>
    <p:sldId id="256" r:id="rId5"/>
    <p:sldId id="257" r:id="rId6"/>
    <p:sldId id="259" r:id="rId7"/>
    <p:sldId id="285" r:id="rId8"/>
    <p:sldId id="28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52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68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4723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595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9014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95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062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0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2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33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42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24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02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17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3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B31D-74F5-449E-9396-D011235BA540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E1918C-9FA8-4E2B-9467-301551CDE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88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1B824-E866-421E-80B6-A35EBEB87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139" y="624109"/>
            <a:ext cx="9605474" cy="4588753"/>
          </a:xfrm>
        </p:spPr>
        <p:txBody>
          <a:bodyPr>
            <a:normAutofit/>
          </a:bodyPr>
          <a:lstStyle/>
          <a:p>
            <a:pPr algn="ctr"/>
            <a:b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ИМЯ ЧИСЛИТЕЛЬНОЕ </a:t>
            </a:r>
            <a:b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КАК ЧАСТЬ РЕЧИ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24ED8-4D9C-49A2-9F4B-D58E7D5D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08" y="211016"/>
            <a:ext cx="10994292" cy="139895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Arial Black" panose="020B0A04020102020204" pitchFamily="34" charset="0"/>
              </a:rPr>
              <a:t>ИМЯ ЧИСЛИТЕЛЬНОЕ </a:t>
            </a:r>
            <a:br>
              <a:rPr lang="ru-RU" sz="44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4400" b="1" dirty="0">
                <a:solidFill>
                  <a:srgbClr val="FF0000"/>
                </a:solidFill>
                <a:latin typeface="Arial Black" panose="020B0A04020102020204" pitchFamily="34" charset="0"/>
              </a:rPr>
              <a:t>КАК ЧАСТЬ 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B973AD-F589-4437-9C7D-1EAC37DB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308" y="1825624"/>
            <a:ext cx="11347938" cy="503237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4000" b="1" dirty="0"/>
              <a:t>Общее значение</a:t>
            </a:r>
          </a:p>
          <a:p>
            <a:pPr marL="0" indent="0">
              <a:buNone/>
            </a:pPr>
            <a:r>
              <a:rPr lang="ru-RU" sz="4000" dirty="0"/>
              <a:t>а) что обозначает</a:t>
            </a:r>
          </a:p>
          <a:p>
            <a:pPr marL="0" indent="0">
              <a:buNone/>
            </a:pPr>
            <a:r>
              <a:rPr lang="ru-RU" sz="4000" dirty="0"/>
              <a:t>б) вопросы</a:t>
            </a:r>
          </a:p>
          <a:p>
            <a:pPr marL="0" indent="0">
              <a:buNone/>
            </a:pPr>
            <a:r>
              <a:rPr lang="ru-RU" sz="4000" b="1" dirty="0"/>
              <a:t>2. Морфологические признаки</a:t>
            </a:r>
          </a:p>
          <a:p>
            <a:pPr marL="0" indent="0">
              <a:buNone/>
            </a:pPr>
            <a:r>
              <a:rPr lang="ru-RU" sz="4000" dirty="0"/>
              <a:t>а) постоянные</a:t>
            </a:r>
          </a:p>
          <a:p>
            <a:pPr marL="0" indent="0">
              <a:buNone/>
            </a:pPr>
            <a:r>
              <a:rPr lang="ru-RU" sz="4000" dirty="0"/>
              <a:t>б) непостоянные</a:t>
            </a:r>
          </a:p>
          <a:p>
            <a:pPr marL="0" indent="0">
              <a:buNone/>
            </a:pPr>
            <a:r>
              <a:rPr lang="ru-RU" sz="4000" b="1" dirty="0"/>
              <a:t>3. Синтаксическая роль в предложении</a:t>
            </a:r>
          </a:p>
        </p:txBody>
      </p:sp>
    </p:spTree>
    <p:extLst>
      <p:ext uri="{BB962C8B-B14F-4D97-AF65-F5344CB8AC3E}">
        <p14:creationId xmlns:p14="http://schemas.microsoft.com/office/powerpoint/2010/main" val="371559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831" y="114178"/>
            <a:ext cx="11769969" cy="90963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+mn-lt"/>
              </a:rPr>
              <a:t>ИМЯ ЧИСЛИТЕЛЬНОЕ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169" y="1023815"/>
            <a:ext cx="11699631" cy="5517661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/>
              <a:t>ОБОЗНАЧАЕТ: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5400" b="1" dirty="0"/>
              <a:t>число (пять, сто);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5400" b="1" dirty="0"/>
              <a:t>количество предметов (пять ябл</a:t>
            </a:r>
            <a:r>
              <a:rPr lang="ru-RU" sz="5400" b="1" dirty="0">
                <a:solidFill>
                  <a:srgbClr val="FF0000"/>
                </a:solidFill>
              </a:rPr>
              <a:t>ок</a:t>
            </a:r>
            <a:r>
              <a:rPr lang="ru-RU" sz="5400" b="1" dirty="0"/>
              <a:t>, сто грамм</a:t>
            </a:r>
            <a:r>
              <a:rPr lang="ru-RU" sz="5400" b="1" dirty="0">
                <a:solidFill>
                  <a:srgbClr val="FF0000"/>
                </a:solidFill>
              </a:rPr>
              <a:t>ов</a:t>
            </a:r>
            <a:r>
              <a:rPr lang="ru-RU" sz="5400" b="1" dirty="0"/>
              <a:t>);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5400" b="1" dirty="0"/>
              <a:t>порядок предметов при счете (пятый этаж, сотый номер)</a:t>
            </a:r>
          </a:p>
        </p:txBody>
      </p:sp>
    </p:spTree>
    <p:extLst>
      <p:ext uri="{BB962C8B-B14F-4D97-AF65-F5344CB8AC3E}">
        <p14:creationId xmlns:p14="http://schemas.microsoft.com/office/powerpoint/2010/main" val="2867035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831" y="114178"/>
            <a:ext cx="11769969" cy="90963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+mn-lt"/>
              </a:rPr>
              <a:t>ИМЯ ЧИСЛИТЕЛЬНОЕ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169" y="1164491"/>
            <a:ext cx="11699631" cy="5376985"/>
          </a:xfrm>
        </p:spPr>
        <p:txBody>
          <a:bodyPr>
            <a:normAutofit fontScale="92500"/>
          </a:bodyPr>
          <a:lstStyle/>
          <a:p>
            <a:pPr algn="l"/>
            <a:r>
              <a:rPr lang="ru-RU" sz="8000" b="1" dirty="0"/>
              <a:t>ОТВЕЧАЕТ НА ВОПРОСЫ:</a:t>
            </a:r>
          </a:p>
          <a:p>
            <a:r>
              <a:rPr lang="ru-RU" sz="8800" b="1" dirty="0">
                <a:solidFill>
                  <a:srgbClr val="FF0000"/>
                </a:solidFill>
              </a:rPr>
              <a:t>КАКОЙ? СКОЛЬКО? </a:t>
            </a:r>
          </a:p>
          <a:p>
            <a:pPr algn="l"/>
            <a:r>
              <a:rPr lang="ru-RU" sz="8800" b="1" dirty="0"/>
              <a:t>И ИХ РАЗНОВИДНОСТИ</a:t>
            </a:r>
          </a:p>
        </p:txBody>
      </p:sp>
    </p:spTree>
    <p:extLst>
      <p:ext uri="{BB962C8B-B14F-4D97-AF65-F5344CB8AC3E}">
        <p14:creationId xmlns:p14="http://schemas.microsoft.com/office/powerpoint/2010/main" val="297999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831" y="114178"/>
            <a:ext cx="11769969" cy="90963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+mn-lt"/>
              </a:rPr>
              <a:t>РАЗРЯДЫ ПО СТРОЕНИЮ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169" y="1164491"/>
            <a:ext cx="11699631" cy="5376985"/>
          </a:xfrm>
        </p:spPr>
        <p:txBody>
          <a:bodyPr>
            <a:normAutofit fontScale="92500"/>
          </a:bodyPr>
          <a:lstStyle/>
          <a:p>
            <a:pPr algn="l"/>
            <a:r>
              <a:rPr lang="ru-RU" sz="5400" b="1" dirty="0">
                <a:solidFill>
                  <a:srgbClr val="FF0000"/>
                </a:solidFill>
              </a:rPr>
              <a:t>ПРОСТЫЕ</a:t>
            </a:r>
            <a:r>
              <a:rPr lang="ru-RU" sz="5400" b="1" dirty="0"/>
              <a:t> – числ. с одним корнем: </a:t>
            </a:r>
            <a:r>
              <a:rPr lang="ru-RU" sz="5400" b="1" dirty="0">
                <a:solidFill>
                  <a:srgbClr val="00B0F0"/>
                </a:solidFill>
              </a:rPr>
              <a:t>пять</a:t>
            </a:r>
            <a:r>
              <a:rPr lang="ru-RU" sz="5400" b="1" dirty="0"/>
              <a:t>, </a:t>
            </a:r>
            <a:r>
              <a:rPr lang="ru-RU" sz="5400" b="1" dirty="0">
                <a:solidFill>
                  <a:srgbClr val="00B0F0"/>
                </a:solidFill>
              </a:rPr>
              <a:t>миллион</a:t>
            </a:r>
            <a:r>
              <a:rPr lang="ru-RU" sz="5400" b="1" dirty="0"/>
              <a:t>;</a:t>
            </a:r>
          </a:p>
          <a:p>
            <a:pPr algn="l"/>
            <a:r>
              <a:rPr lang="ru-RU" sz="5400" b="1" dirty="0">
                <a:solidFill>
                  <a:srgbClr val="FF0000"/>
                </a:solidFill>
              </a:rPr>
              <a:t>СЛОЖНЫЕ</a:t>
            </a:r>
            <a:r>
              <a:rPr lang="ru-RU" sz="5400" b="1" dirty="0"/>
              <a:t> – числ. с двумя (и </a:t>
            </a:r>
            <a:r>
              <a:rPr lang="ru-RU" sz="5400" b="1" dirty="0">
                <a:solidFill>
                  <a:prstClr val="black"/>
                </a:solidFill>
              </a:rPr>
              <a:t>&gt;</a:t>
            </a:r>
            <a:r>
              <a:rPr lang="ru-RU" sz="5400" b="1" dirty="0"/>
              <a:t>) корнями: </a:t>
            </a:r>
            <a:r>
              <a:rPr lang="ru-RU" sz="5400" b="1" dirty="0">
                <a:solidFill>
                  <a:srgbClr val="00B0F0"/>
                </a:solidFill>
              </a:rPr>
              <a:t>пятьдесят</a:t>
            </a:r>
            <a:r>
              <a:rPr lang="ru-RU" sz="5400" b="1" dirty="0"/>
              <a:t>, </a:t>
            </a:r>
            <a:r>
              <a:rPr lang="ru-RU" sz="5400" b="1" dirty="0">
                <a:solidFill>
                  <a:srgbClr val="00B0F0"/>
                </a:solidFill>
              </a:rPr>
              <a:t>пятьсот</a:t>
            </a:r>
            <a:r>
              <a:rPr lang="ru-RU" sz="5400" b="1" dirty="0"/>
              <a:t>;</a:t>
            </a:r>
          </a:p>
          <a:p>
            <a:pPr algn="l"/>
            <a:r>
              <a:rPr lang="ru-RU" sz="5400" b="1" dirty="0">
                <a:solidFill>
                  <a:srgbClr val="FF0000"/>
                </a:solidFill>
              </a:rPr>
              <a:t>СОСТАВНЫЕ</a:t>
            </a:r>
            <a:r>
              <a:rPr lang="ru-RU" sz="5400" b="1" dirty="0"/>
              <a:t> числ. состоят из нескольких слов (</a:t>
            </a:r>
            <a:r>
              <a:rPr lang="ru-RU" sz="5400" b="1" dirty="0">
                <a:solidFill>
                  <a:srgbClr val="00B0F0"/>
                </a:solidFill>
              </a:rPr>
              <a:t>двадцать пять</a:t>
            </a:r>
            <a:r>
              <a:rPr lang="ru-RU" sz="5400" b="1" dirty="0"/>
              <a:t>)</a:t>
            </a:r>
          </a:p>
        </p:txBody>
      </p:sp>
      <p:sp>
        <p:nvSpPr>
          <p:cNvPr id="4" name="Дуга 3"/>
          <p:cNvSpPr/>
          <p:nvPr/>
        </p:nvSpPr>
        <p:spPr>
          <a:xfrm rot="19011222">
            <a:off x="7714630" y="3522444"/>
            <a:ext cx="1453177" cy="143433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rgbClr val="FF0000"/>
                </a:solidFill>
              </a:ln>
            </a:endParaRPr>
          </a:p>
        </p:txBody>
      </p:sp>
      <p:sp>
        <p:nvSpPr>
          <p:cNvPr id="5" name="Дуга 4"/>
          <p:cNvSpPr/>
          <p:nvPr/>
        </p:nvSpPr>
        <p:spPr>
          <a:xfrm rot="19011222">
            <a:off x="6298504" y="3525969"/>
            <a:ext cx="1814945" cy="1716251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rgbClr val="FF0000"/>
                </a:solidFill>
              </a:ln>
            </a:endParaRPr>
          </a:p>
        </p:txBody>
      </p:sp>
      <p:sp>
        <p:nvSpPr>
          <p:cNvPr id="7" name="Дуга 6"/>
          <p:cNvSpPr/>
          <p:nvPr/>
        </p:nvSpPr>
        <p:spPr>
          <a:xfrm rot="19011222">
            <a:off x="1534316" y="1762769"/>
            <a:ext cx="3572802" cy="3436736"/>
          </a:xfrm>
          <a:prstGeom prst="arc">
            <a:avLst>
              <a:gd name="adj1" fmla="val 16200000"/>
              <a:gd name="adj2" fmla="val 27626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rgbClr val="FF0000"/>
                </a:solidFill>
              </a:ln>
            </a:endParaRPr>
          </a:p>
        </p:txBody>
      </p:sp>
      <p:sp>
        <p:nvSpPr>
          <p:cNvPr id="10" name="Дуга 9"/>
          <p:cNvSpPr/>
          <p:nvPr/>
        </p:nvSpPr>
        <p:spPr>
          <a:xfrm rot="19011222">
            <a:off x="3068814" y="3525968"/>
            <a:ext cx="1814945" cy="1716251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rgbClr val="FF0000"/>
                </a:solidFill>
              </a:ln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237" y="3392407"/>
            <a:ext cx="1515978" cy="3779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87" y="1812260"/>
            <a:ext cx="1274174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681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831" y="114178"/>
            <a:ext cx="11769969" cy="90963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Calibri" panose="020F0502020204030204"/>
              </a:rPr>
              <a:t>РАЗРЯДЫ ПО ЗНАЧЕНИЮ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3724" y="1055075"/>
            <a:ext cx="11699631" cy="5376985"/>
          </a:xfrm>
        </p:spPr>
        <p:txBody>
          <a:bodyPr>
            <a:normAutofit/>
          </a:bodyPr>
          <a:lstStyle/>
          <a:p>
            <a:pPr lvl="0"/>
            <a:endParaRPr lang="ru-RU" dirty="0"/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prstClr val="black"/>
                </a:solidFill>
              </a:rPr>
              <a:t>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ru-RU" sz="3600" b="1" dirty="0">
              <a:solidFill>
                <a:prstClr val="black"/>
              </a:solidFill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solidFill>
                  <a:prstClr val="black"/>
                </a:solidFill>
              </a:rPr>
              <a:t>количественные                                   порядковые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solidFill>
                  <a:prstClr val="black"/>
                </a:solidFill>
              </a:rPr>
              <a:t>     (сколько?)                                             (какой?)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solidFill>
                  <a:prstClr val="black"/>
                </a:solidFill>
              </a:rPr>
              <a:t>   </a:t>
            </a:r>
            <a:r>
              <a:rPr lang="ru-RU" sz="3600" b="1" dirty="0">
                <a:solidFill>
                  <a:srgbClr val="00B0F0"/>
                </a:solidFill>
              </a:rPr>
              <a:t>пять, миллион                                    пятый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435556" y="1101555"/>
            <a:ext cx="2016166" cy="9621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321953" y="1055075"/>
            <a:ext cx="2528277" cy="10550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441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D15DE-21BA-4D13-AB8F-DE2CD9364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51692"/>
            <a:ext cx="8911687" cy="93784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Синтаксическая роль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25B3B9-A514-4FFF-A45E-A0CB3AFCE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445845"/>
            <a:ext cx="11231074" cy="5283201"/>
          </a:xfrm>
        </p:spPr>
        <p:txBody>
          <a:bodyPr/>
          <a:lstStyle/>
          <a:p>
            <a:endParaRPr lang="ru-RU" dirty="0"/>
          </a:p>
          <a:p>
            <a:r>
              <a:rPr lang="ru-RU" sz="3600" dirty="0">
                <a:latin typeface="Arial Black" panose="020B0A04020102020204" pitchFamily="34" charset="0"/>
              </a:rPr>
              <a:t>Три девицы под окном пряли поздно вечерком.</a:t>
            </a:r>
          </a:p>
          <a:p>
            <a:r>
              <a:rPr lang="ru-RU" sz="3600" dirty="0">
                <a:latin typeface="Arial Black" panose="020B0A04020102020204" pitchFamily="34" charset="0"/>
              </a:rPr>
              <a:t>Дважды два – четыре.</a:t>
            </a:r>
          </a:p>
          <a:p>
            <a:r>
              <a:rPr lang="ru-RU" sz="3600" dirty="0">
                <a:latin typeface="Arial Black" panose="020B0A04020102020204" pitchFamily="34" charset="0"/>
              </a:rPr>
              <a:t>Разделите шесть на три.</a:t>
            </a:r>
          </a:p>
          <a:p>
            <a:r>
              <a:rPr lang="ru-RU" sz="3600" dirty="0">
                <a:latin typeface="Arial Black" panose="020B0A04020102020204" pitchFamily="34" charset="0"/>
              </a:rPr>
              <a:t>В шестом классе изучается имя числительное.</a:t>
            </a:r>
          </a:p>
          <a:p>
            <a:r>
              <a:rPr lang="ru-RU" sz="3600" dirty="0">
                <a:latin typeface="Arial Black" panose="020B0A04020102020204" pitchFamily="34" charset="0"/>
              </a:rPr>
              <a:t>Занятия начинаются в девять </a:t>
            </a:r>
            <a:r>
              <a:rPr lang="ru-RU" sz="3200" dirty="0">
                <a:latin typeface="Arial Black" panose="020B0A04020102020204" pitchFamily="34" charset="0"/>
              </a:rPr>
              <a:t>часов.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13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2C0203-0060-4D6B-9349-FFA383BCD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215" y="624109"/>
            <a:ext cx="9566397" cy="4549675"/>
          </a:xfrm>
        </p:spPr>
        <p:txBody>
          <a:bodyPr>
            <a:normAutofit fontScale="90000"/>
          </a:bodyPr>
          <a:lstStyle/>
          <a:p>
            <a:br>
              <a:rPr lang="ru-RU" sz="96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96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СПАСИБО</a:t>
            </a:r>
            <a:r>
              <a:rPr lang="ru-RU" sz="96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96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</a:t>
            </a:r>
            <a:r>
              <a:rPr lang="ru-RU" sz="96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96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ВНИМАНИЕ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72922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365</TotalTime>
  <Words>178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Century Gothic</vt:lpstr>
      <vt:lpstr>Wingdings 3</vt:lpstr>
      <vt:lpstr>Легкий дым</vt:lpstr>
      <vt:lpstr> ИМЯ ЧИСЛИТЕЛЬНОЕ  КАК ЧАСТЬ РЕЧИ</vt:lpstr>
      <vt:lpstr>ИМЯ ЧИСЛИТЕЛЬНОЕ  КАК ЧАСТЬ РЕЧИ</vt:lpstr>
      <vt:lpstr>ИМЯ ЧИСЛИТЕЛЬНОЕ</vt:lpstr>
      <vt:lpstr>ИМЯ ЧИСЛИТЕЛЬНОЕ</vt:lpstr>
      <vt:lpstr>РАЗРЯДЫ ПО СТРОЕНИЮ</vt:lpstr>
      <vt:lpstr>РАЗРЯДЫ ПО ЗНАЧЕНИЮ</vt:lpstr>
      <vt:lpstr>Синтаксическая роль</vt:lpstr>
      <vt:lpstr> 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ЧИСЛИТЕЛЬНОЕ</dc:title>
  <dc:creator>Домашний мир</dc:creator>
  <cp:lastModifiedBy>Админ</cp:lastModifiedBy>
  <cp:revision>44</cp:revision>
  <dcterms:created xsi:type="dcterms:W3CDTF">2020-03-29T06:59:18Z</dcterms:created>
  <dcterms:modified xsi:type="dcterms:W3CDTF">2024-01-29T16:30:20Z</dcterms:modified>
</cp:coreProperties>
</file>