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17184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ИСПОЛЬЗОВАНИЕ СЛОВАРНЫХ КЛАСТЕРОВ ПРИ ПОДГОТОВКЕ К ЗАДАНИЮ 27 (СОЧИНЕНИЕ): ОПРЕДЕЛЕНИЕ ПРОБЛЕМЫ ТЕКСТА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4643446"/>
            <a:ext cx="5500726" cy="18573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УЧИТЕЛЬ РУССКОГО ЯЗЫКА  И ЛИТЕРАТУРЫ МБОУ «СОШ№62» Г.ЧЕБОКСАРЫ ЧУПРАКОВА Т.А.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ШАБЛОН</a:t>
            </a:r>
            <a:endParaRPr lang="ru-RU" dirty="0"/>
          </a:p>
        </p:txBody>
      </p:sp>
      <p:pic>
        <p:nvPicPr>
          <p:cNvPr id="20482" name="Picture 2" descr="C:\Users\Людмила\Documents\Пишем сочинение 9,11кл\КЛАСТЕР ДЛЯ ТЕКСТА ГРАНИНА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61791"/>
            <a:ext cx="8001056" cy="5602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dirty="0" smtClean="0"/>
              <a:t>ГОТОВЫЙ КЛАСТЕР</a:t>
            </a:r>
            <a:endParaRPr lang="ru-RU" dirty="0"/>
          </a:p>
        </p:txBody>
      </p:sp>
      <p:pic>
        <p:nvPicPr>
          <p:cNvPr id="4" name="Содержимое 3" descr="КЛАСТЕР ДЛЯ ТЕКСТА ГРАНИН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262" y="861692"/>
            <a:ext cx="8257017" cy="578201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КЛАСТЕР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(от англ. «пучок», «скопление», «созвездие») </a:t>
            </a:r>
          </a:p>
          <a:p>
            <a:pPr>
              <a:buNone/>
            </a:pPr>
            <a:r>
              <a:rPr lang="ru-RU" dirty="0" smtClean="0"/>
              <a:t>с</a:t>
            </a:r>
            <a:r>
              <a:rPr lang="ru-RU" dirty="0" smtClean="0"/>
              <a:t>пособ графической организации материала,</a:t>
            </a:r>
          </a:p>
          <a:p>
            <a:pPr>
              <a:buNone/>
            </a:pPr>
            <a:r>
              <a:rPr lang="ru-RU" dirty="0" smtClean="0"/>
              <a:t>позволяющий сделать наглядными те </a:t>
            </a:r>
          </a:p>
          <a:p>
            <a:pPr>
              <a:buNone/>
            </a:pPr>
            <a:r>
              <a:rPr lang="ru-RU" dirty="0" smtClean="0"/>
              <a:t>мыслительные процессы, которые </a:t>
            </a:r>
          </a:p>
          <a:p>
            <a:pPr>
              <a:buNone/>
            </a:pPr>
            <a:r>
              <a:rPr lang="ru-RU" dirty="0" smtClean="0"/>
              <a:t>происходят при погружении в ту или иную </a:t>
            </a:r>
          </a:p>
          <a:p>
            <a:pPr>
              <a:buNone/>
            </a:pPr>
            <a:r>
              <a:rPr lang="ru-RU" dirty="0" smtClean="0"/>
              <a:t>тему.</a:t>
            </a:r>
          </a:p>
          <a:p>
            <a:pPr>
              <a:buNone/>
            </a:pPr>
            <a:r>
              <a:rPr lang="ru-RU" dirty="0" smtClean="0"/>
              <a:t>Кластер предполагает выделение смысловых </a:t>
            </a:r>
          </a:p>
          <a:p>
            <a:pPr>
              <a:buNone/>
            </a:pPr>
            <a:r>
              <a:rPr lang="ru-RU" dirty="0" smtClean="0"/>
              <a:t>единиц текста и графическое оформление их в виде схемы.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5725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Метод кластера</a:t>
            </a:r>
            <a:endParaRPr lang="ru-RU" sz="3600" dirty="0"/>
          </a:p>
        </p:txBody>
      </p:sp>
      <p:pic>
        <p:nvPicPr>
          <p:cNvPr id="5" name="Содержимое 4" descr="английский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857232"/>
            <a:ext cx="3819156" cy="2643206"/>
          </a:xfrm>
        </p:spPr>
      </p:pic>
      <p:pic>
        <p:nvPicPr>
          <p:cNvPr id="6" name="Содержимое 5" descr="матемтик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785794"/>
            <a:ext cx="4038600" cy="3028950"/>
          </a:xfrm>
        </p:spPr>
      </p:pic>
      <p:pic>
        <p:nvPicPr>
          <p:cNvPr id="1026" name="Picture 2" descr="C:\Users\Людмила\Documents\Scanned Documents\работа с текто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4476749" cy="3357562"/>
          </a:xfrm>
          <a:prstGeom prst="rect">
            <a:avLst/>
          </a:prstGeom>
          <a:noFill/>
        </p:spPr>
      </p:pic>
      <p:pic>
        <p:nvPicPr>
          <p:cNvPr id="1027" name="Picture 3" descr="C:\Users\Людмила\Documents\Scanned Documents\физкультр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643314"/>
            <a:ext cx="4500562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ТЕКСТА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00354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Стадия вызова</a:t>
            </a:r>
          </a:p>
          <a:p>
            <a:endParaRPr lang="ru-RU" dirty="0" smtClean="0"/>
          </a:p>
          <a:p>
            <a:r>
              <a:rPr lang="ru-RU" dirty="0" smtClean="0"/>
              <a:t>Стадия осмысления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Стадия рефлексии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43240" y="1600200"/>
            <a:ext cx="5643602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Систематизация имеющейся информации и выявление </a:t>
            </a:r>
            <a:r>
              <a:rPr lang="ru-RU" dirty="0" err="1" smtClean="0"/>
              <a:t>микротем</a:t>
            </a:r>
            <a:r>
              <a:rPr lang="ru-RU" dirty="0" smtClean="0"/>
              <a:t>, ключевых слов текста</a:t>
            </a:r>
          </a:p>
          <a:p>
            <a:r>
              <a:rPr lang="ru-RU" dirty="0" smtClean="0"/>
              <a:t>Выделение фрагментов информации, её смены, обнаружение новой проблемы текста</a:t>
            </a:r>
          </a:p>
          <a:p>
            <a:r>
              <a:rPr lang="ru-RU" dirty="0" smtClean="0"/>
              <a:t>Группирование ключевых понятий, установление их смысловой связи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Этапы составления кластера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52578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Поиск ключевых слов </a:t>
            </a:r>
            <a:r>
              <a:rPr lang="ru-RU" dirty="0" smtClean="0">
                <a:solidFill>
                  <a:srgbClr val="FF0000"/>
                </a:solidFill>
              </a:rPr>
              <a:t>(«милосердие»-</a:t>
            </a:r>
            <a:r>
              <a:rPr lang="ru-RU" dirty="0" smtClean="0"/>
              <a:t>13;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«нравственность» </a:t>
            </a:r>
            <a:r>
              <a:rPr lang="ru-RU" dirty="0" smtClean="0"/>
              <a:t>– 3);</a:t>
            </a:r>
          </a:p>
          <a:p>
            <a:pPr algn="just"/>
            <a:r>
              <a:rPr lang="ru-RU" dirty="0" smtClean="0"/>
              <a:t>Подбор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близких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00B050"/>
                </a:solidFill>
              </a:rPr>
              <a:t>противоположных</a:t>
            </a:r>
            <a:r>
              <a:rPr lang="ru-RU" dirty="0" smtClean="0"/>
              <a:t> по семантике слов и выражений;</a:t>
            </a:r>
          </a:p>
          <a:p>
            <a:pPr algn="just"/>
            <a:r>
              <a:rPr lang="ru-RU" dirty="0" smtClean="0"/>
              <a:t>Выстраивание схемы-цепи или заполнение шаблона;</a:t>
            </a:r>
          </a:p>
          <a:p>
            <a:pPr algn="just"/>
            <a:r>
              <a:rPr lang="ru-RU" dirty="0" smtClean="0"/>
              <a:t>Поиск логической связи между «облаками мыслей» и выход на проблему.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 fontAlgn="base">
              <a:buNone/>
            </a:pPr>
            <a:r>
              <a:rPr lang="ru-RU" dirty="0" smtClean="0"/>
              <a:t>(1)К сожалению, наши обильные разговоры 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нравственности</a:t>
            </a:r>
            <a:r>
              <a:rPr lang="ru-RU" dirty="0" smtClean="0"/>
              <a:t> часто носят слишком общий характер. (2)А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нравственность</a:t>
            </a:r>
            <a:r>
              <a:rPr lang="ru-RU" dirty="0" smtClean="0"/>
              <a:t>... (3)Она состоит из конкретных вещей — из определённых </a:t>
            </a:r>
            <a:r>
              <a:rPr lang="ru-RU" i="1" u="sng" dirty="0" smtClean="0"/>
              <a:t>чувств, свойств, понятий</a:t>
            </a:r>
            <a:r>
              <a:rPr lang="ru-RU" dirty="0" smtClean="0"/>
              <a:t>. (4)Одно из таких </a:t>
            </a:r>
            <a:r>
              <a:rPr lang="ru-RU" u="sng" dirty="0" smtClean="0"/>
              <a:t>чувств</a:t>
            </a:r>
            <a:r>
              <a:rPr lang="ru-RU" dirty="0" smtClean="0"/>
              <a:t> — </a:t>
            </a:r>
            <a:r>
              <a:rPr lang="ru-RU" dirty="0" smtClean="0">
                <a:solidFill>
                  <a:srgbClr val="FF0000"/>
                </a:solidFill>
              </a:rPr>
              <a:t>чувство милосердия.</a:t>
            </a:r>
            <a:r>
              <a:rPr lang="ru-RU" dirty="0" smtClean="0"/>
              <a:t> (5)Термин несколько </a:t>
            </a:r>
            <a:r>
              <a:rPr lang="ru-RU" i="1" dirty="0" smtClean="0">
                <a:solidFill>
                  <a:srgbClr val="00B050"/>
                </a:solidFill>
              </a:rPr>
              <a:t>устаревший,</a:t>
            </a:r>
            <a:r>
              <a:rPr lang="ru-RU" dirty="0" smtClean="0">
                <a:solidFill>
                  <a:srgbClr val="00B050"/>
                </a:solidFill>
              </a:rPr>
              <a:t> непопулярный </a:t>
            </a:r>
            <a:r>
              <a:rPr lang="ru-RU" dirty="0" smtClean="0"/>
              <a:t>сегодня и даже как будто </a:t>
            </a:r>
            <a:r>
              <a:rPr lang="ru-RU" i="1" dirty="0" smtClean="0">
                <a:solidFill>
                  <a:srgbClr val="00B050"/>
                </a:solidFill>
              </a:rPr>
              <a:t>отторгнутый</a:t>
            </a:r>
            <a:r>
              <a:rPr lang="ru-RU" dirty="0" smtClean="0"/>
              <a:t> нашей жизнью. (б)Нечто </a:t>
            </a:r>
            <a:r>
              <a:rPr lang="ru-RU" i="1" dirty="0" smtClean="0">
                <a:solidFill>
                  <a:srgbClr val="00B050"/>
                </a:solidFill>
              </a:rPr>
              <a:t>свойственное лишь прежним временам</a:t>
            </a:r>
            <a:r>
              <a:rPr lang="ru-RU" dirty="0" smtClean="0"/>
              <a:t>. (7)«</a:t>
            </a:r>
            <a:r>
              <a:rPr lang="ru-RU" dirty="0" smtClean="0">
                <a:solidFill>
                  <a:srgbClr val="FF0000"/>
                </a:solidFill>
              </a:rPr>
              <a:t>Сестра милосердия</a:t>
            </a:r>
            <a:r>
              <a:rPr lang="ru-RU" dirty="0" smtClean="0"/>
              <a:t>», </a:t>
            </a:r>
            <a:r>
              <a:rPr lang="ru-RU" dirty="0" smtClean="0">
                <a:solidFill>
                  <a:srgbClr val="FF0000"/>
                </a:solidFill>
              </a:rPr>
              <a:t>«брат милосердия</a:t>
            </a:r>
            <a:r>
              <a:rPr lang="ru-RU" dirty="0" smtClean="0"/>
              <a:t>» — даже словарь даёт их как </a:t>
            </a:r>
            <a:r>
              <a:rPr lang="ru-RU" i="1" dirty="0" smtClean="0">
                <a:solidFill>
                  <a:srgbClr val="00B050"/>
                </a:solidFill>
              </a:rPr>
              <a:t>«устар.»,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то есть </a:t>
            </a:r>
            <a:r>
              <a:rPr lang="ru-RU" i="1" dirty="0" smtClean="0">
                <a:solidFill>
                  <a:srgbClr val="00B050"/>
                </a:solidFill>
              </a:rPr>
              <a:t>устаревшие понятия</a:t>
            </a:r>
            <a:r>
              <a:rPr lang="ru-RU" dirty="0" smtClean="0"/>
              <a:t>.</a:t>
            </a:r>
          </a:p>
          <a:p>
            <a:pPr algn="just" fontAlgn="base">
              <a:buNone/>
            </a:pPr>
            <a:r>
              <a:rPr lang="ru-RU" dirty="0" smtClean="0"/>
              <a:t>8)В Ленинграде, в районе Аптекарского острова, была </a:t>
            </a:r>
            <a:r>
              <a:rPr lang="ru-RU" dirty="0" smtClean="0">
                <a:solidFill>
                  <a:srgbClr val="FF0000"/>
                </a:solidFill>
              </a:rPr>
              <a:t>улица Милосердия</a:t>
            </a:r>
            <a:r>
              <a:rPr lang="ru-RU" dirty="0" smtClean="0"/>
              <a:t>.(9)Сочли это название </a:t>
            </a:r>
            <a:r>
              <a:rPr lang="ru-RU" i="1" dirty="0" smtClean="0">
                <a:solidFill>
                  <a:srgbClr val="00B050"/>
                </a:solidFill>
              </a:rPr>
              <a:t>отжившим</a:t>
            </a:r>
            <a:r>
              <a:rPr lang="ru-RU" dirty="0" smtClean="0">
                <a:solidFill>
                  <a:srgbClr val="00B050"/>
                </a:solidFill>
              </a:rPr>
              <a:t>,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переименовали в улицу Текстилей.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686800" cy="628654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(10)</a:t>
            </a:r>
            <a:r>
              <a:rPr lang="ru-RU" dirty="0" smtClean="0">
                <a:solidFill>
                  <a:srgbClr val="0070C0"/>
                </a:solidFill>
              </a:rPr>
              <a:t>Изъять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милосердие</a:t>
            </a:r>
            <a:r>
              <a:rPr lang="ru-RU" dirty="0" smtClean="0"/>
              <a:t> — значит </a:t>
            </a:r>
            <a:r>
              <a:rPr lang="ru-RU" dirty="0" smtClean="0">
                <a:solidFill>
                  <a:srgbClr val="0070C0"/>
                </a:solidFill>
              </a:rPr>
              <a:t>лишить </a:t>
            </a:r>
            <a:r>
              <a:rPr lang="ru-RU" dirty="0" smtClean="0"/>
              <a:t>человека одного из важнейших действенных проявлений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нравственности</a:t>
            </a:r>
            <a:r>
              <a:rPr lang="ru-RU" dirty="0" smtClean="0"/>
              <a:t>. (11)Это древнее </a:t>
            </a:r>
            <a:r>
              <a:rPr lang="ru-RU" u="sng" dirty="0" smtClean="0"/>
              <a:t>необходимое </a:t>
            </a:r>
            <a:r>
              <a:rPr lang="ru-RU" i="1" u="sng" dirty="0" smtClean="0"/>
              <a:t>чувство</a:t>
            </a:r>
            <a:r>
              <a:rPr lang="ru-RU" dirty="0" smtClean="0"/>
              <a:t> свойственно всему животному сообществу, птичьему: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милость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к поверженным и пострадавшим</a:t>
            </a:r>
            <a:r>
              <a:rPr lang="ru-RU" dirty="0" smtClean="0"/>
              <a:t>. (12)Как же так получилось, что </a:t>
            </a:r>
            <a:r>
              <a:rPr lang="ru-RU" i="1" u="sng" dirty="0" smtClean="0"/>
              <a:t>чувство</a:t>
            </a:r>
            <a:r>
              <a:rPr lang="ru-RU" i="1" dirty="0" smtClean="0"/>
              <a:t> это</a:t>
            </a:r>
            <a:r>
              <a:rPr lang="ru-RU" dirty="0" smtClean="0"/>
              <a:t> у нас </a:t>
            </a:r>
            <a:r>
              <a:rPr lang="ru-RU" i="1" dirty="0" smtClean="0">
                <a:solidFill>
                  <a:srgbClr val="0070C0"/>
                </a:solidFill>
              </a:rPr>
              <a:t>заросло, заглохло</a:t>
            </a:r>
            <a:r>
              <a:rPr lang="ru-RU" i="1" dirty="0" smtClean="0"/>
              <a:t>,</a:t>
            </a:r>
            <a:r>
              <a:rPr lang="ru-RU" dirty="0" smtClean="0"/>
              <a:t> оказалось </a:t>
            </a:r>
            <a:r>
              <a:rPr lang="ru-RU" i="1" dirty="0" smtClean="0">
                <a:solidFill>
                  <a:srgbClr val="0070C0"/>
                </a:solidFill>
              </a:rPr>
              <a:t>запущенным</a:t>
            </a:r>
            <a:r>
              <a:rPr lang="ru-RU" dirty="0" smtClean="0">
                <a:solidFill>
                  <a:srgbClr val="0070C0"/>
                </a:solidFill>
              </a:rPr>
              <a:t>?</a:t>
            </a:r>
            <a:r>
              <a:rPr lang="ru-RU" dirty="0" smtClean="0"/>
              <a:t> (13)Мне можно возразить, приведя немало примеров трогательной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отзывчивости,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соболезнования</a:t>
            </a:r>
            <a:r>
              <a:rPr lang="ru-RU" i="1" dirty="0" smtClean="0"/>
              <a:t>,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истинного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милосердия</a:t>
            </a:r>
            <a:r>
              <a:rPr lang="ru-RU" dirty="0" smtClean="0"/>
              <a:t>. (14)Примеры такие есть, и тем не менее мы ощущаем, и давно уже, </a:t>
            </a:r>
            <a:r>
              <a:rPr lang="ru-RU" i="1" dirty="0" smtClean="0">
                <a:solidFill>
                  <a:srgbClr val="0070C0"/>
                </a:solidFill>
              </a:rPr>
              <a:t>убыль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милосердия </a:t>
            </a:r>
            <a:r>
              <a:rPr lang="ru-RU" dirty="0" smtClean="0"/>
              <a:t>в нашей жизни. (15)Если бы можно было произвести социологическое измерение этого </a:t>
            </a:r>
            <a:r>
              <a:rPr lang="ru-RU" i="1" u="sng" dirty="0" smtClean="0"/>
              <a:t>чувства</a:t>
            </a:r>
            <a:r>
              <a:rPr lang="ru-RU" i="1" dirty="0" smtClean="0"/>
              <a:t>... </a:t>
            </a: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858280" cy="664371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(16)</a:t>
            </a:r>
            <a:r>
              <a:rPr lang="ru-RU" dirty="0" smtClean="0">
                <a:solidFill>
                  <a:srgbClr val="FF0000"/>
                </a:solidFill>
              </a:rPr>
              <a:t>Милосердие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rgbClr val="0070C0"/>
                </a:solidFill>
              </a:rPr>
              <a:t>изничтожалось</a:t>
            </a:r>
            <a:r>
              <a:rPr lang="ru-RU" dirty="0" smtClean="0"/>
              <a:t> неслучайно. (</a:t>
            </a:r>
            <a:r>
              <a:rPr lang="ru-RU" dirty="0" smtClean="0"/>
              <a:t>17)Во времена </a:t>
            </a:r>
            <a:r>
              <a:rPr lang="ru-RU" dirty="0" smtClean="0"/>
              <a:t>раскулачивания, в тяжкие годы массовых репрессий никому не позволяли оказывать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помощь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семьям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пострадавших</a:t>
            </a:r>
            <a:r>
              <a:rPr lang="ru-RU" dirty="0" smtClean="0"/>
              <a:t>, нельзя было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приютить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детей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арестованных, сосланных</a:t>
            </a:r>
            <a:r>
              <a:rPr lang="ru-RU" dirty="0" smtClean="0"/>
              <a:t>. (18)Людей заставляли высказывать одобрение </a:t>
            </a:r>
            <a:r>
              <a:rPr lang="ru-RU" i="1" dirty="0" smtClean="0">
                <a:solidFill>
                  <a:srgbClr val="00B050"/>
                </a:solidFill>
              </a:rPr>
              <a:t>смертным приговорам</a:t>
            </a:r>
            <a:r>
              <a:rPr lang="ru-RU" dirty="0" smtClean="0"/>
              <a:t>. (19)Даже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сочувствие</a:t>
            </a:r>
            <a:r>
              <a:rPr lang="ru-RU" dirty="0" smtClean="0"/>
              <a:t> невинно арестованным </a:t>
            </a:r>
            <a:r>
              <a:rPr lang="ru-RU" dirty="0" smtClean="0">
                <a:solidFill>
                  <a:srgbClr val="0070C0"/>
                </a:solidFill>
              </a:rPr>
              <a:t>запрещалос</a:t>
            </a:r>
            <a:r>
              <a:rPr lang="ru-RU" dirty="0" smtClean="0"/>
              <a:t>ь. (20)</a:t>
            </a:r>
            <a:r>
              <a:rPr lang="ru-RU" i="1" u="sng" dirty="0" smtClean="0"/>
              <a:t>Чувства</a:t>
            </a:r>
            <a:r>
              <a:rPr lang="ru-RU" dirty="0" smtClean="0"/>
              <a:t>, подобные </a:t>
            </a:r>
            <a:r>
              <a:rPr lang="ru-RU" dirty="0" smtClean="0">
                <a:solidFill>
                  <a:srgbClr val="FF0000"/>
                </a:solidFill>
              </a:rPr>
              <a:t>милосердию</a:t>
            </a:r>
            <a:r>
              <a:rPr lang="ru-RU" dirty="0" smtClean="0"/>
              <a:t>, расценивались как </a:t>
            </a:r>
            <a:r>
              <a:rPr lang="ru-RU" dirty="0" smtClean="0">
                <a:solidFill>
                  <a:srgbClr val="0070C0"/>
                </a:solidFill>
              </a:rPr>
              <a:t>подозрительные</a:t>
            </a:r>
            <a:r>
              <a:rPr lang="ru-RU" dirty="0" smtClean="0"/>
              <a:t>, а то и </a:t>
            </a:r>
            <a:r>
              <a:rPr lang="ru-RU" dirty="0" smtClean="0">
                <a:solidFill>
                  <a:srgbClr val="0070C0"/>
                </a:solidFill>
              </a:rPr>
              <a:t>преступные.</a:t>
            </a:r>
            <a:r>
              <a:rPr lang="ru-RU" dirty="0" smtClean="0"/>
              <a:t> (21)Из года в год </a:t>
            </a:r>
            <a:r>
              <a:rPr lang="ru-RU" i="1" u="sng" dirty="0" smtClean="0"/>
              <a:t>чувство это</a:t>
            </a:r>
            <a:r>
              <a:rPr lang="ru-RU" u="sng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осуждали, вытравливали</a:t>
            </a:r>
            <a:r>
              <a:rPr lang="ru-RU" dirty="0" smtClean="0"/>
              <a:t>: оно-де аполитичное, не классовое, в эпоху борьбы </a:t>
            </a:r>
            <a:r>
              <a:rPr lang="ru-RU" dirty="0" smtClean="0">
                <a:solidFill>
                  <a:srgbClr val="0070C0"/>
                </a:solidFill>
              </a:rPr>
              <a:t>мешает, разоружает</a:t>
            </a:r>
            <a:r>
              <a:rPr lang="ru-RU" dirty="0" smtClean="0"/>
              <a:t>... (22)Его сделали </a:t>
            </a:r>
            <a:r>
              <a:rPr lang="ru-RU" dirty="0" smtClean="0">
                <a:solidFill>
                  <a:srgbClr val="0070C0"/>
                </a:solidFill>
              </a:rPr>
              <a:t>запретным</a:t>
            </a:r>
            <a:r>
              <a:rPr lang="ru-RU" dirty="0" smtClean="0"/>
              <a:t> и для искусства. (23)</a:t>
            </a:r>
            <a:r>
              <a:rPr lang="ru-RU" dirty="0" smtClean="0">
                <a:solidFill>
                  <a:srgbClr val="FF0000"/>
                </a:solidFill>
              </a:rPr>
              <a:t>Милосердие</a:t>
            </a:r>
            <a:r>
              <a:rPr lang="ru-RU" dirty="0" smtClean="0"/>
              <a:t> действительно могло мешать </a:t>
            </a:r>
            <a:r>
              <a:rPr lang="ru-RU" i="1" dirty="0" smtClean="0">
                <a:solidFill>
                  <a:srgbClr val="00B050"/>
                </a:solidFill>
              </a:rPr>
              <a:t>беззаконию, жестокости</a:t>
            </a:r>
            <a:r>
              <a:rPr lang="ru-RU" dirty="0" smtClean="0"/>
              <a:t>, оно мешало </a:t>
            </a:r>
            <a:r>
              <a:rPr lang="ru-RU" i="1" dirty="0" smtClean="0">
                <a:solidFill>
                  <a:srgbClr val="00B050"/>
                </a:solidFill>
              </a:rPr>
              <a:t>оговаривать, нарушать законность, сажать, избивать, уничтожать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  <a:r>
              <a:rPr lang="ru-RU" b="1" dirty="0" smtClean="0"/>
              <a:t> </a:t>
            </a:r>
            <a:r>
              <a:rPr lang="ru-RU" dirty="0" smtClean="0"/>
              <a:t>(24)Тридцатые годы,</a:t>
            </a:r>
            <a:r>
              <a:rPr lang="ru-RU" b="1" dirty="0" smtClean="0"/>
              <a:t> </a:t>
            </a:r>
            <a:r>
              <a:rPr lang="ru-RU" dirty="0" smtClean="0"/>
              <a:t>сороковые — понятие это </a:t>
            </a:r>
            <a:r>
              <a:rPr lang="ru-RU" dirty="0" smtClean="0">
                <a:solidFill>
                  <a:srgbClr val="0070C0"/>
                </a:solidFill>
              </a:rPr>
              <a:t>исчезло</a:t>
            </a:r>
            <a:r>
              <a:rPr lang="ru-RU" dirty="0" smtClean="0"/>
              <a:t> из нашего лексикона. (25)</a:t>
            </a:r>
            <a:r>
              <a:rPr lang="ru-RU" dirty="0" smtClean="0">
                <a:solidFill>
                  <a:srgbClr val="0070C0"/>
                </a:solidFill>
              </a:rPr>
              <a:t>Исчезло </a:t>
            </a:r>
            <a:r>
              <a:rPr lang="ru-RU" dirty="0" smtClean="0"/>
              <a:t>оно и из обихода, ушло как бы в подполье. (26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)"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Жалость к падшим"</a:t>
            </a:r>
            <a:r>
              <a:rPr lang="ru-RU" dirty="0" smtClean="0"/>
              <a:t> оказывали таясь и рискуя...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 fontScale="92500" lnSpcReduction="10000"/>
          </a:bodyPr>
          <a:lstStyle/>
          <a:p>
            <a:pPr algn="just" fontAlgn="base"/>
            <a:r>
              <a:rPr lang="ru-RU" dirty="0" smtClean="0"/>
              <a:t>(27)Уверен, что человек рождается со способностью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откликаться на чужую боль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dirty="0" smtClean="0"/>
              <a:t>(28)Уверен, что это врождённое, данное нам вместе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с инстинктами, с душой</a:t>
            </a:r>
            <a:r>
              <a:rPr lang="ru-RU" dirty="0" smtClean="0"/>
              <a:t>. (29)Но если </a:t>
            </a:r>
            <a:r>
              <a:rPr lang="ru-RU" i="1" u="sng" dirty="0" smtClean="0"/>
              <a:t>это чувство</a:t>
            </a:r>
            <a:r>
              <a:rPr lang="ru-RU" u="sng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не используется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0070C0"/>
                </a:solidFill>
              </a:rPr>
              <a:t>не упражняется</a:t>
            </a:r>
            <a:r>
              <a:rPr lang="ru-RU" dirty="0" smtClean="0"/>
              <a:t>, оно </a:t>
            </a:r>
            <a:r>
              <a:rPr lang="ru-RU" dirty="0" smtClean="0">
                <a:solidFill>
                  <a:srgbClr val="0070C0"/>
                </a:solidFill>
              </a:rPr>
              <a:t>слабеет</a:t>
            </a:r>
            <a:r>
              <a:rPr lang="ru-RU" dirty="0" smtClean="0"/>
              <a:t>. (30)И </a:t>
            </a:r>
            <a:r>
              <a:rPr lang="ru-RU" dirty="0" smtClean="0">
                <a:solidFill>
                  <a:srgbClr val="0070C0"/>
                </a:solidFill>
              </a:rPr>
              <a:t>исчезает</a:t>
            </a:r>
            <a:r>
              <a:rPr lang="ru-RU" dirty="0" smtClean="0"/>
              <a:t>.</a:t>
            </a:r>
          </a:p>
          <a:p>
            <a:pPr algn="just" fontAlgn="base"/>
            <a:r>
              <a:rPr lang="ru-RU" dirty="0" smtClean="0"/>
              <a:t>(31)Упражняется ли </a:t>
            </a:r>
            <a:r>
              <a:rPr lang="ru-RU" dirty="0" smtClean="0">
                <a:solidFill>
                  <a:srgbClr val="FF0000"/>
                </a:solidFill>
              </a:rPr>
              <a:t>милосердие</a:t>
            </a:r>
            <a:r>
              <a:rPr lang="ru-RU" dirty="0" smtClean="0"/>
              <a:t> в нашей жизни?.. (32)Есть ли постоянная </a:t>
            </a:r>
            <a:r>
              <a:rPr lang="ru-RU" dirty="0" err="1" smtClean="0"/>
              <a:t>принуда</a:t>
            </a:r>
            <a:r>
              <a:rPr lang="ru-RU" dirty="0" smtClean="0"/>
              <a:t> для </a:t>
            </a:r>
            <a:r>
              <a:rPr lang="ru-RU" i="1" u="sng" dirty="0" smtClean="0"/>
              <a:t>этого чувства</a:t>
            </a:r>
            <a:r>
              <a:rPr lang="ru-RU" dirty="0" smtClean="0"/>
              <a:t>? (33)Толчок, призыв к нему</a:t>
            </a:r>
            <a:r>
              <a:rPr lang="ru-RU" dirty="0" smtClean="0"/>
              <a:t>?</a:t>
            </a:r>
            <a:r>
              <a:rPr lang="ru-RU" dirty="0" smtClean="0"/>
              <a:t> (39)И как теперь я понимаю, это была практика </a:t>
            </a:r>
            <a:r>
              <a:rPr lang="ru-RU" dirty="0" smtClean="0">
                <a:solidFill>
                  <a:srgbClr val="FF0000"/>
                </a:solidFill>
              </a:rPr>
              <a:t>милосердия</a:t>
            </a:r>
            <a:r>
              <a:rPr lang="ru-RU" dirty="0" smtClean="0"/>
              <a:t>, то необходимое упражнение в </a:t>
            </a:r>
            <a:r>
              <a:rPr lang="ru-RU" dirty="0" smtClean="0">
                <a:solidFill>
                  <a:srgbClr val="FF0000"/>
                </a:solidFill>
              </a:rPr>
              <a:t>милосердии</a:t>
            </a:r>
            <a:r>
              <a:rPr lang="ru-RU" dirty="0" smtClean="0"/>
              <a:t>, без которого </a:t>
            </a:r>
            <a:r>
              <a:rPr lang="ru-RU" i="1" u="sng" dirty="0" smtClean="0"/>
              <a:t>это чувство</a:t>
            </a:r>
            <a:r>
              <a:rPr lang="ru-RU" u="sng" dirty="0" smtClean="0"/>
              <a:t> </a:t>
            </a:r>
            <a:r>
              <a:rPr lang="ru-RU" dirty="0" smtClean="0"/>
              <a:t>не может жить</a:t>
            </a:r>
            <a:r>
              <a:rPr lang="ru-RU" dirty="0" smtClean="0"/>
              <a:t>.</a:t>
            </a:r>
          </a:p>
          <a:p>
            <a:pPr algn="just" fontAlgn="base">
              <a:buNone/>
            </a:pPr>
            <a:r>
              <a:rPr lang="ru-RU" dirty="0" smtClean="0"/>
              <a:t>	</a:t>
            </a:r>
            <a:r>
              <a:rPr lang="ru-RU" dirty="0" smtClean="0"/>
              <a:t>				</a:t>
            </a:r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ИСПОЛЬЗОВАНИЕ СЛОВАРНЫХ КЛАСТЕРОВ ПРИ ПОДГОТОВКЕ К ЗАДАНИЮ 27 (СОЧИНЕНИЕ): ОПРЕДЕЛЕНИЕ ПРОБЛЕМЫ ТЕКСТА</vt:lpstr>
      <vt:lpstr>КЛАСТЕР</vt:lpstr>
      <vt:lpstr>Метод кластера</vt:lpstr>
      <vt:lpstr>АНАЛИЗ ТЕКСТА</vt:lpstr>
      <vt:lpstr>Этапы составления кластера</vt:lpstr>
      <vt:lpstr>Слайд 6</vt:lpstr>
      <vt:lpstr>Слайд 7</vt:lpstr>
      <vt:lpstr>Слайд 8</vt:lpstr>
      <vt:lpstr>Слайд 9</vt:lpstr>
      <vt:lpstr>ШАБЛОН</vt:lpstr>
      <vt:lpstr>ГОТОВЫЙ КЛАСТЕР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СЛОВАРНЫХ КЛАСТЕРОВ ПРИ ПОДГОТОВКЕ К ЗАДАНИЮ 27 (СОЧИНЕНИЕ): ОПРЕДЕЛЕНИЕ ПРОБЛЕМЫ ТЕКСТА</dc:title>
  <dc:creator>Людмила Чупракова</dc:creator>
  <cp:lastModifiedBy>Людмила</cp:lastModifiedBy>
  <cp:revision>1</cp:revision>
  <dcterms:created xsi:type="dcterms:W3CDTF">2020-08-21T17:23:44Z</dcterms:created>
  <dcterms:modified xsi:type="dcterms:W3CDTF">2020-08-21T18:45:58Z</dcterms:modified>
</cp:coreProperties>
</file>