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22"/>
  </p:notesMasterIdLst>
  <p:sldIdLst>
    <p:sldId id="256" r:id="rId2"/>
    <p:sldId id="257" r:id="rId3"/>
    <p:sldId id="272" r:id="rId4"/>
    <p:sldId id="273" r:id="rId5"/>
    <p:sldId id="258" r:id="rId6"/>
    <p:sldId id="259" r:id="rId7"/>
    <p:sldId id="260" r:id="rId8"/>
    <p:sldId id="261" r:id="rId9"/>
    <p:sldId id="270" r:id="rId10"/>
    <p:sldId id="271" r:id="rId11"/>
    <p:sldId id="262" r:id="rId12"/>
    <p:sldId id="275" r:id="rId13"/>
    <p:sldId id="276" r:id="rId14"/>
    <p:sldId id="274" r:id="rId15"/>
    <p:sldId id="265" r:id="rId16"/>
    <p:sldId id="268" r:id="rId17"/>
    <p:sldId id="266" r:id="rId18"/>
    <p:sldId id="278" r:id="rId19"/>
    <p:sldId id="269" r:id="rId20"/>
    <p:sldId id="26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BDE71-B1D1-4B2B-852A-910DBAC598B8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7AB92-5A61-486A-8D19-F5DD71CAC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016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AB92-5A61-486A-8D19-F5DD71CACF7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698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AB92-5A61-486A-8D19-F5DD71CACF7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250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AB92-5A61-486A-8D19-F5DD71CACF7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349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CC81-3FD6-4A43-9B0B-265A3E7FDFCB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DFFF-959A-4B2C-9B5E-754DF2E3B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43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CC81-3FD6-4A43-9B0B-265A3E7FDFCB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DFFF-959A-4B2C-9B5E-754DF2E3B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686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CC81-3FD6-4A43-9B0B-265A3E7FDFCB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DFFF-959A-4B2C-9B5E-754DF2E3B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2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CC81-3FD6-4A43-9B0B-265A3E7FDFCB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DFFF-959A-4B2C-9B5E-754DF2E3B2F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5405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CC81-3FD6-4A43-9B0B-265A3E7FDFCB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DFFF-959A-4B2C-9B5E-754DF2E3B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998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CC81-3FD6-4A43-9B0B-265A3E7FDFCB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DFFF-959A-4B2C-9B5E-754DF2E3B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225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CC81-3FD6-4A43-9B0B-265A3E7FDFCB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DFFF-959A-4B2C-9B5E-754DF2E3B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53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CC81-3FD6-4A43-9B0B-265A3E7FDFCB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DFFF-959A-4B2C-9B5E-754DF2E3B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412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CC81-3FD6-4A43-9B0B-265A3E7FDFCB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DFFF-959A-4B2C-9B5E-754DF2E3B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03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CC81-3FD6-4A43-9B0B-265A3E7FDFCB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DFFF-959A-4B2C-9B5E-754DF2E3B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446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CC81-3FD6-4A43-9B0B-265A3E7FDFCB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DFFF-959A-4B2C-9B5E-754DF2E3B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473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CC81-3FD6-4A43-9B0B-265A3E7FDFCB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DFFF-959A-4B2C-9B5E-754DF2E3B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CC81-3FD6-4A43-9B0B-265A3E7FDFCB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DFFF-959A-4B2C-9B5E-754DF2E3B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618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CC81-3FD6-4A43-9B0B-265A3E7FDFCB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DFFF-959A-4B2C-9B5E-754DF2E3B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60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CC81-3FD6-4A43-9B0B-265A3E7FDFCB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DFFF-959A-4B2C-9B5E-754DF2E3B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521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CC81-3FD6-4A43-9B0B-265A3E7FDFCB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DFFF-959A-4B2C-9B5E-754DF2E3B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014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CC81-3FD6-4A43-9B0B-265A3E7FDFCB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DFFF-959A-4B2C-9B5E-754DF2E3B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347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E62CC81-3FD6-4A43-9B0B-265A3E7FDFCB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8DFFF-959A-4B2C-9B5E-754DF2E3B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9021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873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155" y="750473"/>
            <a:ext cx="6677891" cy="2743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Развитие</a:t>
            </a:r>
            <a:br>
              <a:rPr lang="ru-RU" sz="6000" dirty="0"/>
            </a:br>
            <a:r>
              <a:rPr lang="ru-RU" sz="6000" dirty="0"/>
              <a:t> слухового внимания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63074B-B10A-440E-8510-9E5625CC24D9}"/>
              </a:ext>
            </a:extLst>
          </p:cNvPr>
          <p:cNvSpPr txBox="1"/>
          <p:nvPr/>
        </p:nvSpPr>
        <p:spPr>
          <a:xfrm>
            <a:off x="5495278" y="3603089"/>
            <a:ext cx="3959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Горлова Елена Александровна, педагог-психолог                   МБДОУ №74 «Филиппок» </a:t>
            </a:r>
            <a:r>
              <a:rPr lang="ru-RU" dirty="0" err="1"/>
              <a:t>г.Сургут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B23019-1F84-458C-923A-19654306491A}"/>
              </a:ext>
            </a:extLst>
          </p:cNvPr>
          <p:cNvSpPr txBox="1"/>
          <p:nvPr/>
        </p:nvSpPr>
        <p:spPr>
          <a:xfrm>
            <a:off x="4492101" y="5708342"/>
            <a:ext cx="1784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97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68812" y="1524002"/>
            <a:ext cx="3442855" cy="65973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Описание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875692" y="2255869"/>
            <a:ext cx="7191585" cy="452999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800" u="sng" dirty="0">
                <a:solidFill>
                  <a:schemeClr val="bg1"/>
                </a:solidFill>
              </a:rPr>
              <a:t>Работа с упражнениями строится в следующей последовательности: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</a:rPr>
              <a:t>1.Сначала ребенок слушает текст.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</a:rPr>
              <a:t>2.Затем взрослый предлагает ребенку акцентировать слуховое внимание на предметах, последовательности и цветах предметов, о которых говорилось в тексте.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</a:rPr>
              <a:t>3. Взрослый предлагает послушать текст еще раз.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</a:rPr>
              <a:t>4. Далее идет раскрашивание картинки. Которое основывается на слуховом внимании.</a:t>
            </a: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00695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0" t="12260" r="22682" b="3060"/>
          <a:stretch/>
        </p:blipFill>
        <p:spPr bwMode="auto">
          <a:xfrm>
            <a:off x="2687370" y="2535382"/>
            <a:ext cx="4226047" cy="40548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14591" t="16255" r="18707" b="29277"/>
          <a:stretch/>
        </p:blipFill>
        <p:spPr bwMode="auto">
          <a:xfrm>
            <a:off x="6096000" y="1550467"/>
            <a:ext cx="4073236" cy="24873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1471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2027" y="1481555"/>
            <a:ext cx="4222263" cy="537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7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402" y="1451429"/>
            <a:ext cx="4141204" cy="540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45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733" y="1737954"/>
            <a:ext cx="3384742" cy="46545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737954"/>
            <a:ext cx="3782291" cy="469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6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74733" y="2248553"/>
            <a:ext cx="4756561" cy="356742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84635" y="2237689"/>
            <a:ext cx="4725073" cy="354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851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580" y="1717964"/>
            <a:ext cx="4293499" cy="5140036"/>
          </a:xfrm>
        </p:spPr>
      </p:pic>
    </p:spTree>
    <p:extLst>
      <p:ext uri="{BB962C8B-B14F-4D97-AF65-F5344CB8AC3E}">
        <p14:creationId xmlns:p14="http://schemas.microsoft.com/office/powerpoint/2010/main" val="3741277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536" y="1911928"/>
            <a:ext cx="6792072" cy="3990108"/>
          </a:xfrm>
        </p:spPr>
      </p:pic>
    </p:spTree>
    <p:extLst>
      <p:ext uri="{BB962C8B-B14F-4D97-AF65-F5344CB8AC3E}">
        <p14:creationId xmlns:p14="http://schemas.microsoft.com/office/powerpoint/2010/main" val="5525483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18609" y="2139295"/>
            <a:ext cx="4562354" cy="360202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05500" y="2333184"/>
            <a:ext cx="4537364" cy="321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895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55" y="0"/>
            <a:ext cx="12801600" cy="6858000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3888" y="2133363"/>
            <a:ext cx="3257478" cy="244310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95174" y="3533261"/>
            <a:ext cx="3572153" cy="26791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01137" y="2133363"/>
            <a:ext cx="3257478" cy="244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75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498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95793" y="1714937"/>
            <a:ext cx="5888182" cy="65973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Актуальность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778711" y="2374670"/>
            <a:ext cx="7270811" cy="44833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bg1"/>
                </a:solidFill>
              </a:rPr>
              <a:t>У детей в группе компенсирующей направленности старшего дошкольного возраста наиболее распространенной проблемой является несформированность фонематического слуха,                           что в дальнейшем приводит к трудностям в формировании процессов письменной речи. </a:t>
            </a:r>
          </a:p>
        </p:txBody>
      </p:sp>
    </p:spTree>
    <p:extLst>
      <p:ext uri="{BB962C8B-B14F-4D97-AF65-F5344CB8AC3E}">
        <p14:creationId xmlns:p14="http://schemas.microsoft.com/office/powerpoint/2010/main" val="1550950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438398" y="1157650"/>
            <a:ext cx="3599545" cy="5141549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dirty="0">
                <a:solidFill>
                  <a:schemeClr val="bg1"/>
                </a:solidFill>
              </a:rPr>
            </a:b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Таким образом, систематическое применение предложенных упражнений позволяет специалистам комплексно подойти к решению проблем речевых нарушений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229" y="2104938"/>
            <a:ext cx="4495841" cy="3874946"/>
          </a:xfr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988342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51909" y="1714937"/>
            <a:ext cx="5888182" cy="65973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Актуальность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230581" y="2374670"/>
            <a:ext cx="7980219" cy="448333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bg1"/>
                </a:solidFill>
              </a:rPr>
              <a:t>Выделяют множество причин, но главная, что дети, казалось бы слушают, но не слышат слов взрослого(инструкций, указаний, пояснений). При этом ребенка с самого рождения окружают всевозможные звуки. И первую информацию об окружающем мире он получает через слух, поэтому хорошее слуховое восприятие дает детям правильное представление о предметах и явлениях.</a:t>
            </a:r>
          </a:p>
        </p:txBody>
      </p:sp>
    </p:spTree>
    <p:extLst>
      <p:ext uri="{BB962C8B-B14F-4D97-AF65-F5344CB8AC3E}">
        <p14:creationId xmlns:p14="http://schemas.microsoft.com/office/powerpoint/2010/main" val="2110496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498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51909" y="1714937"/>
            <a:ext cx="5888182" cy="65973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Актуальность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230581" y="2374670"/>
            <a:ext cx="7980219" cy="44833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bg1"/>
                </a:solidFill>
              </a:rPr>
              <a:t>Однако в современном мире, где царит звуковой хаос, детям очень сложно фокусировать внимание на определенном звуке, характере его звучания и запомнить его. Только родившийся малыш оказывается погруженным в шумовую среду, что негативно сказывается на его слуховом восприятии.</a:t>
            </a:r>
          </a:p>
        </p:txBody>
      </p:sp>
    </p:spTree>
    <p:extLst>
      <p:ext uri="{BB962C8B-B14F-4D97-AF65-F5344CB8AC3E}">
        <p14:creationId xmlns:p14="http://schemas.microsoft.com/office/powerpoint/2010/main" val="1694661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272145" y="1959033"/>
            <a:ext cx="8118762" cy="45664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bg1"/>
                </a:solidFill>
              </a:rPr>
              <a:t>Педагоги и родители объясняют такие нарушения невнимательностью, неусидчивостью, поведенческими особенностями ребенка. Однако, поведение и особенности характера ребенка здесь не при чем. Причиной такого нарушения являются недостатки развития слуховой памяти и слухового внимания.</a:t>
            </a:r>
          </a:p>
        </p:txBody>
      </p:sp>
    </p:spTree>
    <p:extLst>
      <p:ext uri="{BB962C8B-B14F-4D97-AF65-F5344CB8AC3E}">
        <p14:creationId xmlns:p14="http://schemas.microsoft.com/office/powerpoint/2010/main" val="53138452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244436" y="2185720"/>
            <a:ext cx="7952509" cy="45664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bg1"/>
                </a:solidFill>
              </a:rPr>
              <a:t>Слуховая память позволяющая запомнить звуки, не развивается. Слуховое внимание, которое позволяет сконцентрироваться на источнике звука, также нарушается. Фонематический слух, позволяющий различать и узнавать фонемы родного языка, притупляется, что ведет к проблемам в усвоении и речевым нарушениям.</a:t>
            </a:r>
          </a:p>
        </p:txBody>
      </p:sp>
    </p:spTree>
    <p:extLst>
      <p:ext uri="{BB962C8B-B14F-4D97-AF65-F5344CB8AC3E}">
        <p14:creationId xmlns:p14="http://schemas.microsoft.com/office/powerpoint/2010/main" val="328823684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51540" y="1534827"/>
            <a:ext cx="6517696" cy="65973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Принципы и походы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694709" y="2194560"/>
            <a:ext cx="7399202" cy="45664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bg1"/>
                </a:solidFill>
              </a:rPr>
              <a:t>Система упражнений в данной работе разработана для детей старшего дошкольного возраста (5-7лет). 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bg1"/>
                </a:solidFill>
              </a:rPr>
              <a:t>Данный метод позволяет с помощью игры корректировать недостатки слуховой памяти и внимания у детей с нарушениями речи с опорой не только на слуховые, но и зрительные анализаторы.</a:t>
            </a:r>
          </a:p>
        </p:txBody>
      </p:sp>
    </p:spTree>
    <p:extLst>
      <p:ext uri="{BB962C8B-B14F-4D97-AF65-F5344CB8AC3E}">
        <p14:creationId xmlns:p14="http://schemas.microsoft.com/office/powerpoint/2010/main" val="2282997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61568" y="1597310"/>
            <a:ext cx="10058400" cy="65973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Принципы и походы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950027" y="2177201"/>
            <a:ext cx="8291945" cy="493629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bg1"/>
                </a:solidFill>
              </a:rPr>
              <a:t>Предложенные упражнения распределены по лексическим темам в соответствии с образовательной программой для детей с ТНР.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bg1"/>
                </a:solidFill>
              </a:rPr>
              <a:t>Задания направленны на развитие слухового внимания и памяти посредством запоминания цветов и предметов для раскрашивания картинок. Основа упражнения короткая история, которую взрослый рассказывает ребенку. Работа с каждой историей проводится в несколько этапов с постепенным усложнением заданий к 6-7 годам</a:t>
            </a:r>
          </a:p>
        </p:txBody>
      </p:sp>
    </p:spTree>
    <p:extLst>
      <p:ext uri="{BB962C8B-B14F-4D97-AF65-F5344CB8AC3E}">
        <p14:creationId xmlns:p14="http://schemas.microsoft.com/office/powerpoint/2010/main" val="18160313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93135" y="1516469"/>
            <a:ext cx="5186376" cy="65973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Принципы и походы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382982" y="2291542"/>
            <a:ext cx="7786255" cy="456645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bg1"/>
                </a:solidFill>
              </a:rPr>
              <a:t>Традиционно для развития слуховой памяти и внимания у детей используются разнообразные средства, которые включают в себя игры с шумовыми предметами, музыкальными инструментами, игры направленные на развитие фонематического слуха. Однако практика показывает что применение таких упражнений не носит системного 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bg1"/>
                </a:solidFill>
              </a:rPr>
              <a:t>характера, а для детей с тяжелыми 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bg1"/>
                </a:solidFill>
              </a:rPr>
              <a:t>нарушениями речи такая коррекция 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bg1"/>
                </a:solidFill>
              </a:rPr>
              <a:t>недопустима!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608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767</TotalTime>
  <Words>484</Words>
  <Application>Microsoft Office PowerPoint</Application>
  <PresentationFormat>Широкоэкранный</PresentationFormat>
  <Paragraphs>31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Wingdings 3</vt:lpstr>
      <vt:lpstr>Ион</vt:lpstr>
      <vt:lpstr>Развитие  слухового внимания</vt:lpstr>
      <vt:lpstr>Актуальность</vt:lpstr>
      <vt:lpstr>Актуальность</vt:lpstr>
      <vt:lpstr>Актуальность</vt:lpstr>
      <vt:lpstr>Презентация PowerPoint</vt:lpstr>
      <vt:lpstr>Презентация PowerPoint</vt:lpstr>
      <vt:lpstr>Принципы и походы</vt:lpstr>
      <vt:lpstr>Принципы и походы</vt:lpstr>
      <vt:lpstr>Принципы и походы</vt:lpstr>
      <vt:lpstr>Описание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Таким образом, систематическое применение предложенных упражнений позволяет специалистам комплексно подойти к решению проблем речевых нарушений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слухового восприятия </dc:title>
  <dc:creator>On</dc:creator>
  <cp:lastModifiedBy>Lenovo</cp:lastModifiedBy>
  <cp:revision>27</cp:revision>
  <dcterms:created xsi:type="dcterms:W3CDTF">2023-11-02T04:00:51Z</dcterms:created>
  <dcterms:modified xsi:type="dcterms:W3CDTF">2023-11-27T16:20:59Z</dcterms:modified>
</cp:coreProperties>
</file>