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70" r:id="rId12"/>
    <p:sldId id="266" r:id="rId13"/>
    <p:sldId id="268" r:id="rId14"/>
    <p:sldId id="267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6342-5B6B-4DB1-9D25-485107ACB41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A1177FB-4295-4DF7-B9CB-0E54B0CC7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776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6342-5B6B-4DB1-9D25-485107ACB41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A1177FB-4295-4DF7-B9CB-0E54B0CC7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6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6342-5B6B-4DB1-9D25-485107ACB41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A1177FB-4295-4DF7-B9CB-0E54B0CC7D4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9358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6342-5B6B-4DB1-9D25-485107ACB41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A1177FB-4295-4DF7-B9CB-0E54B0CC7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083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6342-5B6B-4DB1-9D25-485107ACB41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A1177FB-4295-4DF7-B9CB-0E54B0CC7D4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503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6342-5B6B-4DB1-9D25-485107ACB41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A1177FB-4295-4DF7-B9CB-0E54B0CC7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40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6342-5B6B-4DB1-9D25-485107ACB41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77FB-4295-4DF7-B9CB-0E54B0CC7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5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6342-5B6B-4DB1-9D25-485107ACB41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77FB-4295-4DF7-B9CB-0E54B0CC7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854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6342-5B6B-4DB1-9D25-485107ACB41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77FB-4295-4DF7-B9CB-0E54B0CC7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45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6342-5B6B-4DB1-9D25-485107ACB41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A1177FB-4295-4DF7-B9CB-0E54B0CC7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877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6342-5B6B-4DB1-9D25-485107ACB41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A1177FB-4295-4DF7-B9CB-0E54B0CC7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33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6342-5B6B-4DB1-9D25-485107ACB41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A1177FB-4295-4DF7-B9CB-0E54B0CC7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601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6342-5B6B-4DB1-9D25-485107ACB41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77FB-4295-4DF7-B9CB-0E54B0CC7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032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6342-5B6B-4DB1-9D25-485107ACB41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77FB-4295-4DF7-B9CB-0E54B0CC7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865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6342-5B6B-4DB1-9D25-485107ACB41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77FB-4295-4DF7-B9CB-0E54B0CC7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12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6342-5B6B-4DB1-9D25-485107ACB41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A1177FB-4295-4DF7-B9CB-0E54B0CC7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684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66342-5B6B-4DB1-9D25-485107ACB41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A1177FB-4295-4DF7-B9CB-0E54B0CC7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17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0"/>
            <a:ext cx="9602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7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ÐÑÐµÐ·ÐµÐ½ÑÐ°ÑÐ¸Ñ Ð½Ð° ÑÐµÐ¼Ñ &amp;quot;ÐÑÐ¼Ð¾ÑÑÐµÑÐ°&amp;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031" y="332509"/>
            <a:ext cx="10094026" cy="627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28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ds04.infourok.ru/uploads/ex/11cf/00167ffe-704d7800/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52" y="225631"/>
            <a:ext cx="9892145" cy="650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956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475" y="1472540"/>
            <a:ext cx="5035137" cy="4195071"/>
          </a:xfrm>
        </p:spPr>
        <p:txBody>
          <a:bodyPr>
            <a:normAutofit fontScale="62500" lnSpcReduction="20000"/>
          </a:bodyPr>
          <a:lstStyle/>
          <a:p>
            <a:r>
              <a:rPr lang="ru-RU" altLang="ru-RU" sz="46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Есть ли, дети, одеяло, </a:t>
            </a:r>
            <a:br>
              <a:rPr lang="ru-RU" altLang="ru-RU" sz="46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</a:br>
            <a:r>
              <a:rPr lang="ru-RU" altLang="ru-RU" sz="46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Чтоб всю Землю укрывало? </a:t>
            </a:r>
            <a:br>
              <a:rPr lang="ru-RU" altLang="ru-RU" sz="46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</a:br>
            <a:r>
              <a:rPr lang="ru-RU" altLang="ru-RU" sz="46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Чтоб его на всех хватило, </a:t>
            </a:r>
            <a:br>
              <a:rPr lang="ru-RU" altLang="ru-RU" sz="46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</a:br>
            <a:r>
              <a:rPr lang="ru-RU" altLang="ru-RU" sz="46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Да притом не видно было? </a:t>
            </a:r>
            <a:br>
              <a:rPr lang="ru-RU" altLang="ru-RU" sz="46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</a:br>
            <a:r>
              <a:rPr lang="ru-RU" altLang="ru-RU" sz="46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Ни сложить, не развернуть, </a:t>
            </a:r>
            <a:br>
              <a:rPr lang="ru-RU" altLang="ru-RU" sz="46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</a:br>
            <a:r>
              <a:rPr lang="ru-RU" altLang="ru-RU" sz="46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Ни пощупать, ни взглянуть? </a:t>
            </a:r>
            <a:br>
              <a:rPr lang="ru-RU" altLang="ru-RU" sz="46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</a:br>
            <a:r>
              <a:rPr lang="ru-RU" altLang="ru-RU" sz="46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Пропускало б дождь и свет, </a:t>
            </a:r>
            <a:br>
              <a:rPr lang="ru-RU" altLang="ru-RU" sz="46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</a:br>
            <a:r>
              <a:rPr lang="ru-RU" altLang="ru-RU" sz="46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Есть, а вроде бы и нет?! </a:t>
            </a:r>
            <a:r>
              <a:rPr lang="ru-RU" altLang="ru-RU" sz="40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/>
            </a:r>
            <a:br>
              <a:rPr lang="ru-RU" altLang="ru-RU" sz="40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8194" name="Picture 2" descr="ÐÐ´ÑÐ²Ð°Ð½ÑÐ¸Ðº Ð¸ Ð³Ð¾Ð»ÑÐ±Ð¾Ðµ Ð½ÐµÐ±Ð¾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2" y="225631"/>
            <a:ext cx="6578745" cy="552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5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286" y="807522"/>
            <a:ext cx="10198326" cy="5103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/>
              <a:t>1.Что </a:t>
            </a:r>
            <a:r>
              <a:rPr lang="ru-RU" sz="2400" b="1" dirty="0"/>
              <a:t>является нижней границей атмосферы?                                                                                                </a:t>
            </a:r>
            <a:r>
              <a:rPr lang="ru-RU" sz="2400" i="1" dirty="0"/>
              <a:t>а) земная поверхность               б) уровень Мирового океана                                                                           в) верхняя граница мантии        г) верхняя граница </a:t>
            </a:r>
            <a:r>
              <a:rPr lang="ru-RU" sz="2400" b="1" dirty="0"/>
              <a:t>тропосферы.                                                                    </a:t>
            </a:r>
            <a:r>
              <a:rPr lang="ru-RU" sz="2400" b="1" dirty="0" smtClean="0"/>
              <a:t>2.Какой </a:t>
            </a:r>
            <a:r>
              <a:rPr lang="ru-RU" sz="2400" b="1" dirty="0"/>
              <a:t>газ преобладает в атмосфере?                                                                                                                 </a:t>
            </a:r>
            <a:r>
              <a:rPr lang="ru-RU" sz="2400" i="1" dirty="0"/>
              <a:t>а) кислород        б) водород           в)  азот                г)  углекислый.                                                </a:t>
            </a:r>
            <a:r>
              <a:rPr lang="ru-RU" sz="2400" b="1" dirty="0"/>
              <a:t>             </a:t>
            </a:r>
            <a:r>
              <a:rPr lang="ru-RU" sz="2400" b="1" dirty="0" smtClean="0"/>
              <a:t>3</a:t>
            </a:r>
            <a:r>
              <a:rPr lang="ru-RU" sz="2400" b="1" dirty="0"/>
              <a:t>. В каком слое атмосферы содержится большая часть воздуха? </a:t>
            </a:r>
            <a:r>
              <a:rPr lang="ru-RU" sz="2400" b="1" dirty="0" smtClean="0"/>
              <a:t>      </a:t>
            </a:r>
            <a:r>
              <a:rPr lang="ru-RU" sz="2400" b="1" dirty="0"/>
              <a:t> </a:t>
            </a:r>
            <a:r>
              <a:rPr lang="ru-RU" sz="2400" b="1" dirty="0" smtClean="0"/>
              <a:t>         </a:t>
            </a:r>
            <a:r>
              <a:rPr lang="ru-RU" sz="2400" i="1" dirty="0" smtClean="0"/>
              <a:t>а</a:t>
            </a:r>
            <a:r>
              <a:rPr lang="ru-RU" sz="2400" i="1" dirty="0"/>
              <a:t>) в стратосфере        б) в тропосфере         </a:t>
            </a:r>
            <a:r>
              <a:rPr lang="ru-RU" sz="2400" i="1" dirty="0" smtClean="0"/>
              <a:t>в</a:t>
            </a:r>
            <a:r>
              <a:rPr lang="ru-RU" sz="2400" i="1" dirty="0"/>
              <a:t>) в  озоновом  слое.  </a:t>
            </a:r>
            <a:r>
              <a:rPr lang="ru-RU" sz="2400" b="1" dirty="0"/>
              <a:t>            </a:t>
            </a:r>
            <a:r>
              <a:rPr lang="ru-RU" sz="2400" b="1" dirty="0" smtClean="0"/>
              <a:t>                                                               4</a:t>
            </a:r>
            <a:r>
              <a:rPr lang="ru-RU" sz="2400" b="1" dirty="0"/>
              <a:t>. В  каком слое атмосферы образуются облака, идут дожди, дуют ветры? </a:t>
            </a:r>
            <a:r>
              <a:rPr lang="ru-RU" sz="2400" i="1" dirty="0" smtClean="0"/>
              <a:t>а</a:t>
            </a:r>
            <a:r>
              <a:rPr lang="ru-RU" sz="2400" i="1" dirty="0"/>
              <a:t>)  в тропосфере        б)  в стратосфере    в)  в  мезосфере.                                          </a:t>
            </a:r>
            <a:r>
              <a:rPr lang="ru-RU" sz="2400" b="1" dirty="0"/>
              <a:t>                                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 </a:t>
            </a:r>
            <a:r>
              <a:rPr lang="ru-RU" sz="2400" b="1" dirty="0"/>
              <a:t>5. В  каком  слое  атмосферы содержится много озона?                                                                                 </a:t>
            </a:r>
            <a:r>
              <a:rPr lang="ru-RU" sz="2400" i="1" dirty="0"/>
              <a:t>а) в тропосфере    б)  в  стратосфере    в)   в  мезосфере. </a:t>
            </a:r>
          </a:p>
        </p:txBody>
      </p:sp>
    </p:spTree>
    <p:extLst>
      <p:ext uri="{BB962C8B-B14F-4D97-AF65-F5344CB8AC3E}">
        <p14:creationId xmlns:p14="http://schemas.microsoft.com/office/powerpoint/2010/main" val="160833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2">
                    <a:lumMod val="25000"/>
                  </a:schemeClr>
                </a:solidFill>
              </a:rPr>
              <a:t>Домашнее   задание </a:t>
            </a:r>
            <a:endParaRPr lang="ru-RU" sz="4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параграф 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Наблюдать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погоду в течение дня через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часа. Результаты записать в тетрадь.</a:t>
            </a:r>
          </a:p>
        </p:txBody>
      </p:sp>
    </p:spTree>
    <p:extLst>
      <p:ext uri="{BB962C8B-B14F-4D97-AF65-F5344CB8AC3E}">
        <p14:creationId xmlns:p14="http://schemas.microsoft.com/office/powerpoint/2010/main" val="344960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742864"/>
            <a:ext cx="8911687" cy="128089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2133600"/>
            <a:ext cx="8915400" cy="37776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4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Кроссворд «Гидросфера</a:t>
            </a:r>
            <a:r>
              <a:rPr lang="ru-RU" dirty="0"/>
              <a:t>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2942486"/>
              </p:ext>
            </p:extLst>
          </p:nvPr>
        </p:nvGraphicFramePr>
        <p:xfrm>
          <a:off x="1199406" y="1484412"/>
          <a:ext cx="5830789" cy="501139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53285">
                  <a:extLst>
                    <a:ext uri="{9D8B030D-6E8A-4147-A177-3AD203B41FA5}">
                      <a16:colId xmlns:a16="http://schemas.microsoft.com/office/drawing/2014/main" val="47928630"/>
                    </a:ext>
                  </a:extLst>
                </a:gridCol>
                <a:gridCol w="711072">
                  <a:extLst>
                    <a:ext uri="{9D8B030D-6E8A-4147-A177-3AD203B41FA5}">
                      <a16:colId xmlns:a16="http://schemas.microsoft.com/office/drawing/2014/main" val="2415800067"/>
                    </a:ext>
                  </a:extLst>
                </a:gridCol>
                <a:gridCol w="711072">
                  <a:extLst>
                    <a:ext uri="{9D8B030D-6E8A-4147-A177-3AD203B41FA5}">
                      <a16:colId xmlns:a16="http://schemas.microsoft.com/office/drawing/2014/main" val="160603988"/>
                    </a:ext>
                  </a:extLst>
                </a:gridCol>
                <a:gridCol w="711072">
                  <a:extLst>
                    <a:ext uri="{9D8B030D-6E8A-4147-A177-3AD203B41FA5}">
                      <a16:colId xmlns:a16="http://schemas.microsoft.com/office/drawing/2014/main" val="2429816748"/>
                    </a:ext>
                  </a:extLst>
                </a:gridCol>
                <a:gridCol w="711072">
                  <a:extLst>
                    <a:ext uri="{9D8B030D-6E8A-4147-A177-3AD203B41FA5}">
                      <a16:colId xmlns:a16="http://schemas.microsoft.com/office/drawing/2014/main" val="3609352999"/>
                    </a:ext>
                  </a:extLst>
                </a:gridCol>
                <a:gridCol w="711072">
                  <a:extLst>
                    <a:ext uri="{9D8B030D-6E8A-4147-A177-3AD203B41FA5}">
                      <a16:colId xmlns:a16="http://schemas.microsoft.com/office/drawing/2014/main" val="80789310"/>
                    </a:ext>
                  </a:extLst>
                </a:gridCol>
                <a:gridCol w="711072">
                  <a:extLst>
                    <a:ext uri="{9D8B030D-6E8A-4147-A177-3AD203B41FA5}">
                      <a16:colId xmlns:a16="http://schemas.microsoft.com/office/drawing/2014/main" val="1881692648"/>
                    </a:ext>
                  </a:extLst>
                </a:gridCol>
                <a:gridCol w="711072">
                  <a:extLst>
                    <a:ext uri="{9D8B030D-6E8A-4147-A177-3AD203B41FA5}">
                      <a16:colId xmlns:a16="http://schemas.microsoft.com/office/drawing/2014/main" val="3205878253"/>
                    </a:ext>
                  </a:extLst>
                </a:gridCol>
              </a:tblGrid>
              <a:tr h="550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173357"/>
                  </a:ext>
                </a:extLst>
              </a:tr>
              <a:tr h="550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          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040510"/>
                  </a:ext>
                </a:extLst>
              </a:tr>
              <a:tr h="603465"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109778"/>
                  </a:ext>
                </a:extLst>
              </a:tr>
              <a:tr h="550991"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608201"/>
                  </a:ext>
                </a:extLst>
              </a:tr>
              <a:tr h="550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860608"/>
                  </a:ext>
                </a:extLst>
              </a:tr>
              <a:tr h="550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152016"/>
                  </a:ext>
                </a:extLst>
              </a:tr>
              <a:tr h="550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346067"/>
                  </a:ext>
                </a:extLst>
              </a:tr>
              <a:tr h="550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642005"/>
                  </a:ext>
                </a:extLst>
              </a:tr>
              <a:tr h="550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001143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803076" y="2144807"/>
            <a:ext cx="6096000" cy="41111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  Море,  которое  омывает  Крым  на  северо-востоке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  Самый большой  по  площади  океан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  Часть  мирового  Океан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   Небольшой  участок  суши со  всех  сторон  окруженный  водой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   Самая    длинная  река  Крыма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   Прибор  для  очистки  воды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   Самая  могучая  река Сибири  и    России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    Природное  углубление  в  котором  течет  река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    Гигантская  плавающая  льдина  в морях  и океанах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u="none" strike="noStrike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62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6290" y="374727"/>
            <a:ext cx="9806441" cy="1406571"/>
          </a:xfrm>
        </p:spPr>
        <p:txBody>
          <a:bodyPr>
            <a:noAutofit/>
          </a:bodyPr>
          <a:lstStyle/>
          <a:p>
            <a:r>
              <a:rPr lang="ru-RU" sz="6000" b="1" dirty="0">
                <a:solidFill>
                  <a:schemeClr val="bg2">
                    <a:lumMod val="25000"/>
                  </a:schemeClr>
                </a:solidFill>
              </a:rPr>
              <a:t>«Атмосфера Земли». </a:t>
            </a:r>
            <a:br>
              <a:rPr lang="ru-RU" sz="6000" b="1" dirty="0">
                <a:solidFill>
                  <a:schemeClr val="bg2">
                    <a:lumMod val="25000"/>
                  </a:schemeClr>
                </a:solidFill>
              </a:rPr>
            </a:br>
            <a:endParaRPr lang="ru-RU" sz="6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611" y="1615044"/>
            <a:ext cx="7599907" cy="4868883"/>
          </a:xfrm>
        </p:spPr>
      </p:pic>
    </p:spTree>
    <p:extLst>
      <p:ext uri="{BB962C8B-B14F-4D97-AF65-F5344CB8AC3E}">
        <p14:creationId xmlns:p14="http://schemas.microsoft.com/office/powerpoint/2010/main" val="15851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Цель  урока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сформировать представление о составе атмосферы, отличительных особенностях ее слоев, методах изучения атмосферы,   значении атмосферы, ее роли в жизни человека;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8764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2.bp.blogspot.com/-jFnfCMtWwfU/WjgG6U8BPXI/AAAAAAAAD-g/McFyrZl5dAIUz_EK8A5cS1N3oZ4y8mtpQCLcBGAs/s1600/%25D0%25BA%25D0%25B5%25D0%25B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68" y="0"/>
            <a:ext cx="11550732" cy="661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45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3715" y="1859631"/>
            <a:ext cx="5118409" cy="7578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avatars.mds.yandex.net/get-zen_doc/98165/pub_5cf96f9be77f2e00b01cd0a2_5cf9707c1b104c00afef9b8e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974" y="3713652"/>
            <a:ext cx="4232546" cy="298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c01.alicdn.com/kf/UT8IF6tXAdaXXagOFbXB/Iranian-Apple-Juice-Concentrate-Apple-Pur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23" y="165091"/>
            <a:ext cx="2765754" cy="393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avatars.mds.yandex.net/get-pdb/1927455/24471249-242a-4d67-af3f-3ccd75ea8649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298" y="410588"/>
            <a:ext cx="4081809" cy="289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tatic-eu.insales.ru/images/products/1/5707/234542667/9c349a0e9289420c2cff437b9d40fc3e_xl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715" y="2617519"/>
            <a:ext cx="3548660" cy="354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9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6290" y="374727"/>
            <a:ext cx="9806441" cy="1406571"/>
          </a:xfrm>
        </p:spPr>
        <p:txBody>
          <a:bodyPr>
            <a:noAutofit/>
          </a:bodyPr>
          <a:lstStyle/>
          <a:p>
            <a:r>
              <a:rPr lang="ru-RU" sz="6000" b="1" dirty="0">
                <a:solidFill>
                  <a:schemeClr val="bg2">
                    <a:lumMod val="25000"/>
                  </a:schemeClr>
                </a:solidFill>
              </a:rPr>
              <a:t>«Атмосфера Земли». </a:t>
            </a:r>
            <a:br>
              <a:rPr lang="ru-RU" sz="6000" b="1" dirty="0">
                <a:solidFill>
                  <a:schemeClr val="bg2">
                    <a:lumMod val="25000"/>
                  </a:schemeClr>
                </a:solidFill>
              </a:rPr>
            </a:br>
            <a:endParaRPr lang="ru-RU" sz="6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611" y="1615044"/>
            <a:ext cx="7599907" cy="4868883"/>
          </a:xfrm>
        </p:spPr>
      </p:pic>
    </p:spTree>
    <p:extLst>
      <p:ext uri="{BB962C8B-B14F-4D97-AF65-F5344CB8AC3E}">
        <p14:creationId xmlns:p14="http://schemas.microsoft.com/office/powerpoint/2010/main" val="251372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fs00.infourok.ru/images/doc/295/294284/img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551" y="332509"/>
            <a:ext cx="9512135" cy="611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93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2">
                    <a:lumMod val="25000"/>
                  </a:schemeClr>
                </a:solidFill>
              </a:rPr>
              <a:t>Строение атмосферы. </a:t>
            </a:r>
            <a:endParaRPr lang="ru-RU" sz="4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9069669"/>
              </p:ext>
            </p:extLst>
          </p:nvPr>
        </p:nvGraphicFramePr>
        <p:xfrm>
          <a:off x="1947554" y="2445385"/>
          <a:ext cx="9274628" cy="3699694"/>
        </p:xfrm>
        <a:graphic>
          <a:graphicData uri="http://schemas.openxmlformats.org/drawingml/2006/table">
            <a:tbl>
              <a:tblPr firstRow="1" firstCol="1" bandRow="1"/>
              <a:tblGrid>
                <a:gridCol w="3135085">
                  <a:extLst>
                    <a:ext uri="{9D8B030D-6E8A-4147-A177-3AD203B41FA5}">
                      <a16:colId xmlns:a16="http://schemas.microsoft.com/office/drawing/2014/main" val="1963682011"/>
                    </a:ext>
                  </a:extLst>
                </a:gridCol>
                <a:gridCol w="2541319">
                  <a:extLst>
                    <a:ext uri="{9D8B030D-6E8A-4147-A177-3AD203B41FA5}">
                      <a16:colId xmlns:a16="http://schemas.microsoft.com/office/drawing/2014/main" val="313998973"/>
                    </a:ext>
                  </a:extLst>
                </a:gridCol>
                <a:gridCol w="3598224">
                  <a:extLst>
                    <a:ext uri="{9D8B030D-6E8A-4147-A177-3AD203B41FA5}">
                      <a16:colId xmlns:a16="http://schemas.microsoft.com/office/drawing/2014/main" val="430494162"/>
                    </a:ext>
                  </a:extLst>
                </a:gridCol>
              </a:tblGrid>
              <a:tr h="131615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слоя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толщина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Особенности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335800"/>
                  </a:ext>
                </a:extLst>
              </a:tr>
              <a:tr h="65807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Тропосфера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427849"/>
                  </a:ext>
                </a:extLst>
              </a:tr>
              <a:tr h="65807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Стратосфера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7450325"/>
                  </a:ext>
                </a:extLst>
              </a:tr>
              <a:tr h="65807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Верхние слои атмосферы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703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48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</TotalTime>
  <Words>276</Words>
  <Application>Microsoft Office PowerPoint</Application>
  <PresentationFormat>Широкоэкранный</PresentationFormat>
  <Paragraphs>96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Кроссворд «Гидросфера»  </vt:lpstr>
      <vt:lpstr>«Атмосфера Земли».  </vt:lpstr>
      <vt:lpstr>Цель  урока: </vt:lpstr>
      <vt:lpstr>Презентация PowerPoint</vt:lpstr>
      <vt:lpstr>Презентация PowerPoint</vt:lpstr>
      <vt:lpstr>«Атмосфера Земли».  </vt:lpstr>
      <vt:lpstr>Презентация PowerPoint</vt:lpstr>
      <vt:lpstr>Строение атмосферы. 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  задание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6</cp:revision>
  <dcterms:created xsi:type="dcterms:W3CDTF">2020-02-04T09:36:00Z</dcterms:created>
  <dcterms:modified xsi:type="dcterms:W3CDTF">2020-02-04T11:08:46Z</dcterms:modified>
</cp:coreProperties>
</file>