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72" r:id="rId4"/>
    <p:sldId id="259" r:id="rId5"/>
    <p:sldId id="261" r:id="rId6"/>
    <p:sldId id="262" r:id="rId7"/>
    <p:sldId id="263" r:id="rId8"/>
    <p:sldId id="264" r:id="rId9"/>
    <p:sldId id="266" r:id="rId10"/>
    <p:sldId id="265" r:id="rId11"/>
    <p:sldId id="273" r:id="rId12"/>
    <p:sldId id="274" r:id="rId13"/>
    <p:sldId id="275" r:id="rId14"/>
    <p:sldId id="284" r:id="rId15"/>
    <p:sldId id="267" r:id="rId16"/>
    <p:sldId id="268" r:id="rId17"/>
    <p:sldId id="269" r:id="rId18"/>
    <p:sldId id="278" r:id="rId19"/>
    <p:sldId id="277" r:id="rId20"/>
    <p:sldId id="285" r:id="rId21"/>
    <p:sldId id="279" r:id="rId22"/>
    <p:sldId id="286" r:id="rId23"/>
    <p:sldId id="280" r:id="rId24"/>
    <p:sldId id="281" r:id="rId25"/>
    <p:sldId id="283" r:id="rId26"/>
    <p:sldId id="270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23843-FFDA-46A6-B771-5E66C59E7667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FBCB1-6796-44A9-960E-DC6350E8CA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BCB1-6796-44A9-960E-DC6350E8CAB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1C0A-43EF-4292-A3DB-2F901FDC57D2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1E5F-C3BE-4F94-9D21-AE0D7632BBB9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4A6C4-8E95-463F-9C87-B7D71F0B92E6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DD75-3AFA-4D23-A670-8C66498CAFB8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72AA-BCF8-4850-917D-4C3DA1224D4B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FBCF3-B2EC-4E2A-8B74-708B84F28C5B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7624-AEE4-4B18-BA27-752AA8969D98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90B45-49FA-4D9F-8B94-38EA57EB211C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6A5D-1F6F-49A1-89F0-257AE05A41E9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01527-F2ED-45CD-8B1A-D5251A754944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74281-3EE4-4C31-AA6A-777497E06617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BB56A-E966-4E6F-B39C-74A7847720E3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12FBA-A7ED-4A23-9D05-04A3A4956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%20&#1053;&#1072;&#1089;&#1090;&#1103;\Downloads\55c240a61876ccc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%20&#1053;&#1072;&#1089;&#1090;&#1103;\Downloads\55c240a61876ccc.mp3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%20&#1053;&#1072;&#1089;&#1090;&#1103;\Downloads\55c240a61876ccc.mp3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%20&#1053;&#1072;&#1089;&#1090;&#1103;\Downloads\55c240a61876ccc.mp3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%20&#1053;&#1072;&#1089;&#1090;&#1103;\Downloads\55c240a61876ccc.mp3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етективое агентств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15416"/>
            <a:ext cx="9144000" cy="9144000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3" name="Рисунок 2" descr="сер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26626" name="Picture 2" descr="https://x-lines.ru/letters/i/cyrillicscript/0852/000000/52/0/4no7bfqowdej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5733256"/>
            <a:ext cx="2622768" cy="897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030" name="Picture 6" descr="https://cdn-st3.rtr-vesti.ru/vh/pictures/hd/302/686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6673" y="-243408"/>
            <a:ext cx="12624725" cy="710140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20555944">
            <a:off x="1623457" y="4654456"/>
            <a:ext cx="77075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Segoe Print" pitchFamily="2" charset="0"/>
              </a:rPr>
              <a:t>Сера. Её физические и химические свойства.</a:t>
            </a:r>
            <a:endParaRPr lang="ru-RU" sz="2800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026" name="Picture 2" descr="https://xn-----6kcalbbrfn0iijf7msb.xn--p1ai/upload/iblock/961/xd8i2tlttt7g8hqactelzbu9o57gusgc.jpg"/>
          <p:cNvPicPr>
            <a:picLocks noChangeAspect="1" noChangeArrowheads="1"/>
          </p:cNvPicPr>
          <p:nvPr/>
        </p:nvPicPr>
        <p:blipFill>
          <a:blip r:embed="rId2" cstate="print"/>
          <a:srcRect l="36243"/>
          <a:stretch>
            <a:fillRect/>
          </a:stretch>
        </p:blipFill>
        <p:spPr bwMode="auto">
          <a:xfrm>
            <a:off x="4353236" y="0"/>
            <a:ext cx="655546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684584" y="260648"/>
            <a:ext cx="59401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Этапы 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расследования: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" y="1553014"/>
            <a:ext cx="449999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Дать общую характеристику положения и строения серы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Рассмотреть нахождение серы и ее соединений в природе 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Описать физические свойства серы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Изучить химические свойства серы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3794" name="AutoShape 2" descr="https://top-fon.com/uploads/posts/2023-01/1674785952_top-fon-com-p-temnii-fon-dlya-prezentatsii-khimiya-1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6" name="AutoShape 4" descr="https://edu54.ru/upload/iblock/fd0/O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8" name="Picture 6" descr="https://kartinki.pics/uploads/posts/2022-03/1647477143_18-kartinkin-net-p-khimicheskie-elementi-kartinki-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0416"/>
            <a:ext cx="9525000" cy="830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1026" name="Picture 2" descr="https://polifasad.com.ua/wp-content/uploads/2020/04/fb4d2721ff35d8d086e1b03d494dd46b-1024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24582" name="Picture 6" descr="https://printbar.ru/upload/images/2a/2ae1367c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47033" y="0"/>
            <a:ext cx="6376837" cy="6858000"/>
          </a:xfrm>
          <a:prstGeom prst="rect">
            <a:avLst/>
          </a:prstGeom>
          <a:noFill/>
        </p:spPr>
      </p:pic>
      <p:pic>
        <p:nvPicPr>
          <p:cNvPr id="24584" name="Picture 8" descr="https://avatars.mds.yandex.net/i?id=6e2919efbba5204bcf3b0929b8898c1e-4592782-images-thumbs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r="46374" b="15375"/>
          <a:stretch>
            <a:fillRect/>
          </a:stretch>
        </p:blipFill>
        <p:spPr bwMode="auto">
          <a:xfrm rot="20704213">
            <a:off x="268604" y="74219"/>
            <a:ext cx="4185649" cy="4594005"/>
          </a:xfrm>
          <a:prstGeom prst="rect">
            <a:avLst/>
          </a:prstGeom>
          <a:noFill/>
        </p:spPr>
      </p:pic>
      <p:pic>
        <p:nvPicPr>
          <p:cNvPr id="24588" name="Picture 12" descr="https://useruploads.socratic.org/pHadkenxRRadevL6MPt6_FG19_10-17U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295" t="3635" r="39993" b="10347"/>
          <a:stretch>
            <a:fillRect/>
          </a:stretch>
        </p:blipFill>
        <p:spPr bwMode="auto">
          <a:xfrm>
            <a:off x="482976" y="5291295"/>
            <a:ext cx="1249978" cy="1365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27656" name="AutoShape 8" descr="https://ru.amp.crystalls.info/w/uploads/media/thumb/webp/J.sum1.sulfur.monoclinic.1.jpg/830px-J.sum1.sulfur.monoclinic.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тем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9392"/>
            <a:ext cx="9144000" cy="9144000"/>
          </a:xfrm>
          <a:prstGeom prst="rect">
            <a:avLst/>
          </a:prstGeom>
        </p:spPr>
      </p:pic>
      <p:pic>
        <p:nvPicPr>
          <p:cNvPr id="27658" name="Picture 10" descr="https://www.proprofs.com/quiz-school/user_upload/ckeditor/monochlin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4653136"/>
            <a:ext cx="1688979" cy="1266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0" descr="https://www.proprofs.com/quiz-school/user_upload/ckeditor/monochlinic.jpg"/>
          <p:cNvPicPr>
            <a:picLocks noChangeAspect="1" noChangeArrowheads="1"/>
          </p:cNvPicPr>
          <p:nvPr/>
        </p:nvPicPr>
        <p:blipFill>
          <a:blip r:embed="rId4" cstate="print"/>
          <a:srcRect t="16088"/>
          <a:stretch>
            <a:fillRect/>
          </a:stretch>
        </p:blipFill>
        <p:spPr bwMode="auto">
          <a:xfrm rot="17235046">
            <a:off x="2607426" y="6815685"/>
            <a:ext cx="2656752" cy="16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https://www.proprofs.com/quiz-school/user_upload/ckeditor/monochlinic.jpg"/>
          <p:cNvPicPr>
            <a:picLocks noChangeAspect="1" noChangeArrowheads="1"/>
          </p:cNvPicPr>
          <p:nvPr/>
        </p:nvPicPr>
        <p:blipFill>
          <a:blip r:embed="rId4" cstate="print"/>
          <a:srcRect t="16088"/>
          <a:stretch>
            <a:fillRect/>
          </a:stretch>
        </p:blipFill>
        <p:spPr bwMode="auto">
          <a:xfrm rot="5031666">
            <a:off x="3397308" y="6711904"/>
            <a:ext cx="2862440" cy="1801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62" name="Picture 14" descr="https://diafilmy.su/uploads/posts/2017-09/1505988365_09.jpg"/>
          <p:cNvPicPr>
            <a:picLocks noChangeAspect="1" noChangeArrowheads="1"/>
          </p:cNvPicPr>
          <p:nvPr/>
        </p:nvPicPr>
        <p:blipFill>
          <a:blip r:embed="rId5" cstate="print"/>
          <a:srcRect l="64968" b="12766"/>
          <a:stretch>
            <a:fillRect/>
          </a:stretch>
        </p:blipFill>
        <p:spPr bwMode="auto">
          <a:xfrm>
            <a:off x="611560" y="764704"/>
            <a:ext cx="1580831" cy="2952328"/>
          </a:xfrm>
          <a:prstGeom prst="rect">
            <a:avLst/>
          </a:prstGeom>
          <a:noFill/>
        </p:spPr>
      </p:pic>
      <p:pic>
        <p:nvPicPr>
          <p:cNvPr id="27664" name="Picture 16" descr="https://i.pinimg.com/736x/2f/2b/33/2f2b33f223d164e7e84ae167c2bbf7ce--doublet-natur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70705"/>
              </a:clrFrom>
              <a:clrTo>
                <a:srgbClr val="07070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357991">
            <a:off x="6913244" y="4385069"/>
            <a:ext cx="2547708" cy="3830915"/>
          </a:xfrm>
          <a:prstGeom prst="rect">
            <a:avLst/>
          </a:prstGeom>
          <a:noFill/>
        </p:spPr>
      </p:pic>
      <p:pic>
        <p:nvPicPr>
          <p:cNvPr id="27666" name="Picture 18" descr="https://useruploads.socratic.org/pHadkenxRRadevL6MPt6_FG19_10-17UN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49" t="43615" r="776" b="9136"/>
          <a:stretch>
            <a:fillRect/>
          </a:stretch>
        </p:blipFill>
        <p:spPr bwMode="auto">
          <a:xfrm>
            <a:off x="395536" y="4941168"/>
            <a:ext cx="2088232" cy="1163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klublady.ru/uploads/posts/2022-03/1646714069_51-klublady-ru-p-obraz-plate-shokoladnogo-tsveta-foto-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-1379716"/>
            <a:ext cx="6336704" cy="8237716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28676" name="Picture 4" descr="https://www.theodoregray.com/PeriodicTableDisplay/Samples/016.1/s14.JPG"/>
          <p:cNvPicPr>
            <a:picLocks noChangeAspect="1" noChangeArrowheads="1"/>
          </p:cNvPicPr>
          <p:nvPr/>
        </p:nvPicPr>
        <p:blipFill>
          <a:blip r:embed="rId3" cstate="print"/>
          <a:srcRect b="20735"/>
          <a:stretch>
            <a:fillRect/>
          </a:stretch>
        </p:blipFill>
        <p:spPr bwMode="auto">
          <a:xfrm>
            <a:off x="323528" y="1412776"/>
            <a:ext cx="4633063" cy="3672408"/>
          </a:xfrm>
          <a:prstGeom prst="rect">
            <a:avLst/>
          </a:prstGeom>
          <a:noFill/>
        </p:spPr>
      </p:pic>
      <p:pic>
        <p:nvPicPr>
          <p:cNvPr id="28674" name="Picture 2" descr="https://prosto-o-slognom.ru/chimia/img/503-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1700808"/>
            <a:ext cx="3086100" cy="904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34818" name="Picture 2" descr="https://himya.ru/wp-content/uploads/2019/05/18b21b8a954b144f6ff6dbf34d742c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0.showslide.ru/s_slide/cf02/506320b3-5404-4058-a010-52408a30d91e.jpe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343" b="30716"/>
          <a:stretch>
            <a:fillRect/>
          </a:stretch>
        </p:blipFill>
        <p:spPr bwMode="auto">
          <a:xfrm>
            <a:off x="1115616" y="2912593"/>
            <a:ext cx="7128792" cy="2028575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47664" y="332656"/>
            <a:ext cx="576064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Аллотропные </a:t>
            </a:r>
            <a:r>
              <a:rPr lang="ru-RU" sz="2800" smtClean="0"/>
              <a:t>модификации серы</a:t>
            </a:r>
            <a:endParaRPr lang="ru-RU" sz="28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6660232" y="980728"/>
            <a:ext cx="864096" cy="936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1619672" y="980728"/>
            <a:ext cx="864096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499992" y="1052736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9512" y="2132856"/>
            <a:ext cx="266429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275856" y="2492896"/>
            <a:ext cx="266429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300192" y="2132856"/>
            <a:ext cx="266429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467544" y="508518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itchFamily="66" charset="0"/>
              </a:rPr>
              <a:t>Цвет – лимонно-желтый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63888" y="508518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itchFamily="66" charset="0"/>
              </a:rPr>
              <a:t>Цвет</a:t>
            </a:r>
            <a:r>
              <a:rPr lang="ru-RU" dirty="0" smtClean="0"/>
              <a:t> – </a:t>
            </a:r>
            <a:r>
              <a:rPr lang="ru-RU" dirty="0" smtClean="0">
                <a:latin typeface="Monotype Corsiva" pitchFamily="66" charset="0"/>
              </a:rPr>
              <a:t>медово-желтый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00192" y="5085184"/>
            <a:ext cx="28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itchFamily="66" charset="0"/>
              </a:rPr>
              <a:t>Цвет – темно-коричневый</a:t>
            </a:r>
            <a:endParaRPr lang="ru-RU" dirty="0">
              <a:latin typeface="Monotype Corsiva" pitchFamily="66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0" y="508518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35496" y="544522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 descr="https://murzim.ru/uploads/posts/2011-09/1316992644_image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517232"/>
            <a:ext cx="1728192" cy="1280840"/>
          </a:xfrm>
          <a:prstGeom prst="rect">
            <a:avLst/>
          </a:prstGeom>
          <a:noFill/>
        </p:spPr>
      </p:pic>
      <p:pic>
        <p:nvPicPr>
          <p:cNvPr id="3082" name="Picture 10" descr="https://murzim.ru/uploads/posts/2011-09/1316992582_image1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5472919"/>
            <a:ext cx="1584176" cy="1340457"/>
          </a:xfrm>
          <a:prstGeom prst="rect">
            <a:avLst/>
          </a:prstGeom>
          <a:noFill/>
        </p:spPr>
      </p:pic>
      <p:pic>
        <p:nvPicPr>
          <p:cNvPr id="3084" name="Picture 12" descr="https://murzim.ru/uploads/posts/2011-09/1316992555_image1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3751" y="5472608"/>
            <a:ext cx="1696681" cy="1340768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683568" y="2060848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itchFamily="66" charset="0"/>
              </a:rPr>
              <a:t>Ромбическая</a:t>
            </a:r>
            <a:endParaRPr lang="ru-RU" sz="2400" dirty="0">
              <a:latin typeface="Monotype Corsiva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07904" y="2463279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itchFamily="66" charset="0"/>
              </a:rPr>
              <a:t>Моноклинная</a:t>
            </a:r>
            <a:endParaRPr lang="ru-RU" sz="2400" dirty="0">
              <a:latin typeface="Monotype Corsiva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04248" y="2103239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itchFamily="66" charset="0"/>
              </a:rPr>
              <a:t>Пластическая</a:t>
            </a:r>
            <a:endParaRPr lang="ru-RU" sz="24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енделеев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22530" name="AutoShape 2" descr="https://www.desktopbackground.org/p/2015/06/28/971321_hd-background-brown-wallpapers_1600x1000_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https://www.desktopbackground.org/p/2015/06/28/971321_hd-background-brown-wallpapers_1600x1000_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026" name="Picture 2" descr="https://polifasad.com.ua/wp-content/uploads/2020/04/fb4d2721ff35d8d086e1b03d494dd46b-1024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35842" name="Picture 2" descr="https://cf2.ppt-online.org/files2/slide/t/T3oyxOKnEbZ9ak2cgDmulMt8eUwAPFXNHsQjfqBvL7/slide-7.jpg"/>
          <p:cNvPicPr>
            <a:picLocks noChangeAspect="1" noChangeArrowheads="1"/>
          </p:cNvPicPr>
          <p:nvPr/>
        </p:nvPicPr>
        <p:blipFill>
          <a:blip r:embed="rId2" cstate="print"/>
          <a:srcRect l="7254" t="42892" r="49219" b="23902"/>
          <a:stretch>
            <a:fillRect/>
          </a:stretch>
        </p:blipFill>
        <p:spPr bwMode="auto">
          <a:xfrm>
            <a:off x="395536" y="2420888"/>
            <a:ext cx="4788532" cy="2736304"/>
          </a:xfrm>
          <a:prstGeom prst="rect">
            <a:avLst/>
          </a:prstGeom>
          <a:noFill/>
        </p:spPr>
      </p:pic>
      <p:pic>
        <p:nvPicPr>
          <p:cNvPr id="4" name="Picture 2" descr="https://cf2.ppt-online.org/files2/slide/t/T3oyxOKnEbZ9ak2cgDmulMt8eUwAPFXNHsQjfqBvL7/slide-7.jpg"/>
          <p:cNvPicPr>
            <a:picLocks noChangeAspect="1" noChangeArrowheads="1"/>
          </p:cNvPicPr>
          <p:nvPr/>
        </p:nvPicPr>
        <p:blipFill>
          <a:blip r:embed="rId2" cstate="print"/>
          <a:srcRect b="78339"/>
          <a:stretch>
            <a:fillRect/>
          </a:stretch>
        </p:blipFill>
        <p:spPr bwMode="auto">
          <a:xfrm>
            <a:off x="0" y="0"/>
            <a:ext cx="9151332" cy="14847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64088" y="1484784"/>
            <a:ext cx="34563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latin typeface="Monotype Corsiva" pitchFamily="66" charset="0"/>
              </a:rPr>
              <a:t>Флотация серы </a:t>
            </a:r>
            <a:r>
              <a:rPr lang="ru-RU" sz="2400" dirty="0" smtClean="0">
                <a:latin typeface="Monotype Corsiva" pitchFamily="66" charset="0"/>
              </a:rPr>
              <a:t>–способность мелкого порошка серы всплывать, тогда как крупные кристаллы тонут. Сера не смачивается водой, ее частицы держатся на поверхности на поверхности воды за счет прилипших к ним мелких пузырьков воздуха.</a:t>
            </a:r>
            <a:endParaRPr lang="ru-RU" sz="24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1026" name="Picture 2" descr="https://polifasad.com.ua/wp-content/uploads/2020/04/fb4d2721ff35d8d086e1b03d494dd46b-1024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44.userapi.com/impg/VGpO8aMmdtZ-cIXA-lLkIURi-RBkRJYFPA2dRA/qEgDqq8jqoE.jpg?size=960x720&amp;quality=95&amp;sign=db484f64c8e602300e24f359cf3cae59&amp;c_uniq_tag=Hnc3zL5mSA8048MJwSxbqxBeW2IjfVZsebDxS2z9QpU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6381328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 - это удаление ртути и её соединений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63688" y="620688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Segoe Print" pitchFamily="2" charset="0"/>
              </a:rPr>
              <a:t>Сероводород</a:t>
            </a:r>
          </a:p>
          <a:p>
            <a:pPr algn="ctr"/>
            <a:r>
              <a:rPr lang="en-US" sz="4000" b="1" dirty="0" smtClean="0">
                <a:latin typeface="Segoe Print" pitchFamily="2" charset="0"/>
              </a:rPr>
              <a:t>H</a:t>
            </a:r>
            <a:r>
              <a:rPr lang="en-US" sz="4000" b="1" baseline="-25000" dirty="0" smtClean="0">
                <a:latin typeface="Segoe Print" pitchFamily="2" charset="0"/>
              </a:rPr>
              <a:t>2</a:t>
            </a:r>
            <a:r>
              <a:rPr lang="en-US" sz="4000" b="1" dirty="0" smtClean="0">
                <a:latin typeface="Segoe Print" pitchFamily="2" charset="0"/>
              </a:rPr>
              <a:t>S</a:t>
            </a:r>
            <a:endParaRPr lang="ru-RU" sz="4000" b="1" dirty="0">
              <a:latin typeface="Segoe Prin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2276872"/>
            <a:ext cx="403244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200" dirty="0" smtClean="0">
                <a:latin typeface="Monotype Corsiva" pitchFamily="66" charset="0"/>
              </a:rPr>
              <a:t>Бесцветный газ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200" dirty="0" smtClean="0">
                <a:latin typeface="Monotype Corsiva" pitchFamily="66" charset="0"/>
              </a:rPr>
              <a:t>Характерный запах тухлых яиц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200" dirty="0" smtClean="0">
                <a:latin typeface="Monotype Corsiva" pitchFamily="66" charset="0"/>
              </a:rPr>
              <a:t>Очень ядовит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36868" name="Picture 4" descr="https://avatars.dzeninfra.ru/get-zen_doc/103153/pub_5f8e95a2b5e4d5370e8500c1_5f8e96dc75135c19998eb83e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420888"/>
            <a:ext cx="3587552" cy="2690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i?id=4a640bacd17683cc46ff52bc10346530_l-5231063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44824"/>
            <a:ext cx="3168352" cy="1951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3" name="Рисунок 2" descr="желтые следы.png"/>
          <p:cNvPicPr>
            <a:picLocks noChangeAspect="1"/>
          </p:cNvPicPr>
          <p:nvPr/>
        </p:nvPicPr>
        <p:blipFill>
          <a:blip r:embed="rId3" cstate="print"/>
          <a:srcRect t="38636"/>
          <a:stretch>
            <a:fillRect/>
          </a:stretch>
        </p:blipFill>
        <p:spPr>
          <a:xfrm rot="20858333">
            <a:off x="682576" y="452857"/>
            <a:ext cx="2644192" cy="1622573"/>
          </a:xfrm>
          <a:prstGeom prst="rect">
            <a:avLst/>
          </a:prstGeom>
        </p:spPr>
      </p:pic>
      <p:pic>
        <p:nvPicPr>
          <p:cNvPr id="5" name="Рисунок 4" descr="пирит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30750">
            <a:off x="5364088" y="3284984"/>
            <a:ext cx="2780928" cy="2780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0192" y="572396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Segoe Script" pitchFamily="66" charset="0"/>
              </a:rPr>
              <a:t>Пирит</a:t>
            </a:r>
            <a:endParaRPr lang="ru-RU" dirty="0">
              <a:solidFill>
                <a:schemeClr val="bg1"/>
              </a:solidFill>
              <a:latin typeface="Segoe Script" pitchFamily="66" charset="0"/>
            </a:endParaRPr>
          </a:p>
        </p:txBody>
      </p:sp>
      <p:pic>
        <p:nvPicPr>
          <p:cNvPr id="7" name="Рисунок 6" descr="синее св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37311">
            <a:off x="5364088" y="404664"/>
            <a:ext cx="2736304" cy="2736304"/>
          </a:xfrm>
          <a:prstGeom prst="rect">
            <a:avLst/>
          </a:prstGeom>
        </p:spPr>
      </p:pic>
      <p:pic>
        <p:nvPicPr>
          <p:cNvPr id="8" name="Picture 4" descr="https://fs.znanio.ru/d5af0e/40/ba/d4d8253a7203bf6950e11b0f0d658d8126.jpg"/>
          <p:cNvPicPr>
            <a:picLocks noChangeAspect="1" noChangeArrowheads="1"/>
          </p:cNvPicPr>
          <p:nvPr/>
        </p:nvPicPr>
        <p:blipFill>
          <a:blip r:embed="rId6" cstate="print"/>
          <a:srcRect l="5259" t="38500" r="6652" b="6376"/>
          <a:stretch>
            <a:fillRect/>
          </a:stretch>
        </p:blipFill>
        <p:spPr bwMode="auto">
          <a:xfrm>
            <a:off x="683568" y="3933056"/>
            <a:ext cx="4248472" cy="1997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3" name="Рисунок 2" descr="сер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26626" name="Picture 2" descr="https://x-lines.ru/letters/i/cyrillicscript/0852/000000/52/0/4no7bfqowdej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5733256"/>
            <a:ext cx="2622768" cy="897632"/>
          </a:xfrm>
          <a:prstGeom prst="rect">
            <a:avLst/>
          </a:prstGeom>
          <a:noFill/>
        </p:spPr>
      </p:pic>
      <p:pic>
        <p:nvPicPr>
          <p:cNvPr id="2050" name="Picture 2" descr="https://evroshtaketnikmoskva.ru/image/cache/catalog/products/setki/2d-1200x80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972616" y="-387424"/>
            <a:ext cx="10868136" cy="7245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37890" name="Picture 2" descr="http://qrcoder.ru/code/?https%3A%2F%2Fforms.gle%2FrZe9rbxVFMtSsRXv8&amp;4&amp;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340768"/>
            <a:ext cx="3713956" cy="3713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1746" name="AutoShape 2" descr="https://1.bp.blogspot.com/-PyloJgaxNqo/X83IXRRormI/AAAAAAAAAL0/vrrOI7-omG4Gm1IIWPWMfl8RpD8yJZtmwCPcBGAYYCw/s2048/Great%2Bmystery%2Bmovies%2Bto%2Bwatch%2Bnow%2B%25282%25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48" name="AutoShape 4" descr="https://1.bp.blogspot.com/-PyloJgaxNqo/X83IXRRormI/AAAAAAAAAL0/vrrOI7-omG4Gm1IIWPWMfl8RpD8yJZtmwCPcBGAYYCw/s2048/Great%2Bmystery%2Bmovies%2Bto%2Bwatch%2Bnow%2B%25282%25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0" name="AutoShape 6" descr="https://1.bp.blogspot.com/-PyloJgaxNqo/X83IXRRormI/AAAAAAAAAL0/vrrOI7-omG4Gm1IIWPWMfl8RpD8yJZtmwCPcBGAYYCw/s2048/Great%2Bmystery%2Bmovies%2Bto%2Bwatch%2Bnow%2B%25282%25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2" name="Picture 8" descr="https://msk-inf.ru/wp-content/uploads/2016/11/Sbor-dokazatelst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чер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147469"/>
            <a:ext cx="9144000" cy="9152939"/>
          </a:xfrm>
          <a:prstGeom prst="rect">
            <a:avLst/>
          </a:prstGeom>
        </p:spPr>
      </p:pic>
      <p:pic>
        <p:nvPicPr>
          <p:cNvPr id="7" name="Рисунок 6" descr="силуэт челове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548680"/>
            <a:ext cx="5472608" cy="5472608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0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  <a:latin typeface="Segoe Script" pitchFamily="66" charset="0"/>
              </a:rPr>
              <a:t>ФАКТ №1</a:t>
            </a:r>
            <a:endParaRPr lang="ru-RU" sz="5400" dirty="0">
              <a:solidFill>
                <a:schemeClr val="bg1"/>
              </a:solidFill>
              <a:latin typeface="Segoe Script" pitchFamily="66" charset="0"/>
            </a:endParaRPr>
          </a:p>
        </p:txBody>
      </p:sp>
      <p:pic>
        <p:nvPicPr>
          <p:cNvPr id="5" name="Рисунок 4" descr="желтые след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836712"/>
            <a:ext cx="5832648" cy="5832648"/>
          </a:xfrm>
          <a:prstGeom prst="rect">
            <a:avLst/>
          </a:prstGeom>
        </p:spPr>
      </p:pic>
      <p:pic>
        <p:nvPicPr>
          <p:cNvPr id="12" name="55c240a61876cc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27584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71600" y="188640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Segoe Script" pitchFamily="66" charset="0"/>
              </a:rPr>
              <a:t>ФАКТ №2</a:t>
            </a:r>
            <a:endParaRPr lang="ru-RU" sz="5400" dirty="0">
              <a:latin typeface="Segoe Script" pitchFamily="66" charset="0"/>
            </a:endParaRPr>
          </a:p>
        </p:txBody>
      </p:sp>
      <p:pic>
        <p:nvPicPr>
          <p:cNvPr id="2" name="Picture 2" descr="https://avatars.mds.yandex.net/i?id=4a640bacd17683cc46ff52bc10346530_l-5231063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268760"/>
            <a:ext cx="7866640" cy="4845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55c240a61876cc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7584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3" name="Рисунок 2" descr="пири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0384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0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  <a:latin typeface="Segoe Script" pitchFamily="66" charset="0"/>
              </a:rPr>
              <a:t>ФАКТ №3</a:t>
            </a:r>
            <a:endParaRPr lang="ru-RU" sz="5400" dirty="0">
              <a:solidFill>
                <a:schemeClr val="bg1"/>
              </a:solidFill>
              <a:latin typeface="Segoe Script" pitchFamily="66" charset="0"/>
            </a:endParaRPr>
          </a:p>
        </p:txBody>
      </p:sp>
      <p:pic>
        <p:nvPicPr>
          <p:cNvPr id="6" name="55c240a61876cc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7584" y="476672"/>
            <a:ext cx="304800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7704" y="623731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Segoe Script" pitchFamily="66" charset="0"/>
              </a:rPr>
              <a:t>Пирит</a:t>
            </a:r>
            <a:endParaRPr lang="ru-RU" sz="2800" dirty="0">
              <a:solidFill>
                <a:schemeClr val="bg1"/>
              </a:solidFill>
              <a:latin typeface="Segoe Scrip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3" name="Рисунок 2" descr="синее св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0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  <a:latin typeface="Segoe Script" pitchFamily="66" charset="0"/>
              </a:rPr>
              <a:t>ФАКТ №4</a:t>
            </a:r>
            <a:endParaRPr lang="ru-RU" sz="5400" dirty="0">
              <a:solidFill>
                <a:schemeClr val="bg1"/>
              </a:solidFill>
              <a:latin typeface="Segoe Script" pitchFamily="66" charset="0"/>
            </a:endParaRPr>
          </a:p>
        </p:txBody>
      </p:sp>
      <p:pic>
        <p:nvPicPr>
          <p:cNvPr id="6" name="55c240a61876cc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7584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21508" name="Picture 4" descr="https://fs.znanio.ru/d5af0e/40/ba/d4d8253a7203bf6950e11b0f0d658d8126.jpg"/>
          <p:cNvPicPr>
            <a:picLocks noChangeAspect="1" noChangeArrowheads="1"/>
          </p:cNvPicPr>
          <p:nvPr/>
        </p:nvPicPr>
        <p:blipFill>
          <a:blip r:embed="rId3" cstate="print"/>
          <a:srcRect l="5259" t="38500" r="6652" b="6376"/>
          <a:stretch>
            <a:fillRect/>
          </a:stretch>
        </p:blipFill>
        <p:spPr bwMode="auto">
          <a:xfrm>
            <a:off x="251520" y="1340768"/>
            <a:ext cx="8730113" cy="410445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99592" y="332656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Segoe Script" pitchFamily="66" charset="0"/>
              </a:rPr>
              <a:t>ФАКТ №5</a:t>
            </a:r>
            <a:endParaRPr lang="ru-RU" sz="5400" dirty="0">
              <a:latin typeface="Segoe Script" pitchFamily="66" charset="0"/>
            </a:endParaRPr>
          </a:p>
        </p:txBody>
      </p:sp>
      <p:pic>
        <p:nvPicPr>
          <p:cNvPr id="6" name="55c240a61876cc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7584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2FBA-A7ED-4A23-9D05-04A3A495689D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3" name="Рисунок 2" descr="за ширмо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149</Words>
  <Application>Microsoft Office PowerPoint</Application>
  <PresentationFormat>Экран (4:3)</PresentationFormat>
  <Paragraphs>56</Paragraphs>
  <Slides>27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Настя</dc:creator>
  <cp:lastModifiedBy> Настя</cp:lastModifiedBy>
  <cp:revision>23</cp:revision>
  <dcterms:created xsi:type="dcterms:W3CDTF">2023-11-20T14:52:40Z</dcterms:created>
  <dcterms:modified xsi:type="dcterms:W3CDTF">2023-11-28T18:18:07Z</dcterms:modified>
</cp:coreProperties>
</file>