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7" r:id="rId6"/>
    <p:sldId id="258" r:id="rId7"/>
    <p:sldId id="263" r:id="rId8"/>
    <p:sldId id="259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1F"/>
    <a:srgbClr val="484D2D"/>
    <a:srgbClr val="5F702E"/>
    <a:srgbClr val="7F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145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0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5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1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3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3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4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0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8D74-F4BA-4B4A-9639-95E560F1E3EB}" type="datetimeFigureOut">
              <a:rPr lang="ru-RU" smtClean="0"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0C66-D136-4E7E-8D2B-F6FB91604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02" y="0"/>
            <a:ext cx="828761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47" y="1326010"/>
            <a:ext cx="846207" cy="855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74" y="1533494"/>
            <a:ext cx="913420" cy="923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02" y="2181340"/>
            <a:ext cx="1641116" cy="1658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76" y="3714834"/>
            <a:ext cx="1897287" cy="1917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53" y="3841224"/>
            <a:ext cx="846207" cy="8553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15" y="2456762"/>
            <a:ext cx="1015937" cy="10268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14" y="2623054"/>
            <a:ext cx="2058952" cy="2081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20" y="1753675"/>
            <a:ext cx="1077939" cy="1089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37" y="260737"/>
            <a:ext cx="1135346" cy="1147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14" y="260737"/>
            <a:ext cx="1632882" cy="1650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01" y="782720"/>
            <a:ext cx="1739195" cy="17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86" y="1062341"/>
            <a:ext cx="7720630" cy="4705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"/>
          <a:stretch/>
        </p:blipFill>
        <p:spPr>
          <a:xfrm>
            <a:off x="-1277223" y="-113047"/>
            <a:ext cx="7056590" cy="69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96306" y="2143469"/>
            <a:ext cx="64640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80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внимание!</a:t>
            </a:r>
            <a:endParaRPr lang="ru-RU" sz="8000" b="1" spc="50" dirty="0">
              <a:ln w="0">
                <a:solidFill>
                  <a:srgbClr val="484A2F"/>
                </a:solidFill>
              </a:ln>
              <a:solidFill>
                <a:srgbClr val="31351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429" y="282573"/>
            <a:ext cx="6430574" cy="64305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909">
            <a:off x="-313828" y="2494526"/>
            <a:ext cx="4500729" cy="4500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89" y="3853237"/>
            <a:ext cx="2859910" cy="28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4196" y="1"/>
            <a:ext cx="12009582" cy="6665305"/>
          </a:xfrm>
          <a:prstGeom prst="cloud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38937" y="204301"/>
            <a:ext cx="240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ПАПА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1590" y="3767314"/>
            <a:ext cx="2948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СЧАСТЬЕ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8289" y="1380573"/>
            <a:ext cx="3231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ДОВЕРИЕ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284" y="51134"/>
            <a:ext cx="240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УЮТ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84333" y="2338322"/>
            <a:ext cx="240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БРАТ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23843" y="963099"/>
            <a:ext cx="240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СЕСТРА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2357" y="5009421"/>
            <a:ext cx="3482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ДЕДУШКА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chemeClr val="accent5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300" y="4444708"/>
            <a:ext cx="3296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БАБУШКА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chemeClr val="accent5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2665" y="2144598"/>
            <a:ext cx="2960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ЛЮБОВЬ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4332" y="3553625"/>
            <a:ext cx="46423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ЦЕННОСТИ</a:t>
            </a:r>
            <a:endParaRPr lang="ru-RU" sz="72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9415" y="228503"/>
            <a:ext cx="240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МАМА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4874" y="1991341"/>
            <a:ext cx="34334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СЕМЬЯ</a:t>
            </a:r>
            <a:endParaRPr lang="ru-RU" sz="80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47466" y="4452369"/>
            <a:ext cx="2664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ЗАБОТА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9279" y="2886010"/>
            <a:ext cx="3231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ДОБРОТА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45646" y="3058811"/>
            <a:ext cx="3604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УВАЖЕНИЕ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4559" y="5141997"/>
            <a:ext cx="4229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ПОНИМАНИЕ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14580" y="5741976"/>
            <a:ext cx="240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ДЕТИ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0496" y="767276"/>
            <a:ext cx="4501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ИСКРЕННОСТЬ</a:t>
            </a:r>
            <a:endParaRPr lang="ru-RU" sz="5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26089" y="1890983"/>
            <a:ext cx="34823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ВЕСЕЛАЯ</a:t>
            </a:r>
            <a:endParaRPr lang="ru-RU" sz="60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23867" y="2494901"/>
            <a:ext cx="4501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ТЕРПЕНИЕ</a:t>
            </a:r>
            <a:endParaRPr lang="ru-RU" sz="5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64951" y="2997849"/>
            <a:ext cx="45151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СЧАСТЛИВАЯ</a:t>
            </a:r>
            <a:endParaRPr lang="ru-RU" sz="60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27858" y="732243"/>
            <a:ext cx="3814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ПОМОГАЮТ</a:t>
            </a:r>
            <a:endParaRPr lang="ru-RU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0569" y="1422573"/>
            <a:ext cx="4039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ОБЕРЕГАЮТ</a:t>
            </a:r>
            <a:endParaRPr lang="ru-RU" sz="54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31202" y="3621037"/>
            <a:ext cx="42264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ДРУЖНАЯ</a:t>
            </a:r>
            <a:endParaRPr lang="ru-RU" sz="60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42801" y="4331224"/>
            <a:ext cx="38476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484D2D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ЛЮБЯЩАЯ</a:t>
            </a:r>
            <a:endParaRPr lang="ru-RU" sz="6000" b="1" cap="none" spc="0" dirty="0">
              <a:ln w="12700" cmpd="sng">
                <a:solidFill>
                  <a:srgbClr val="484D2D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38303" y="1386839"/>
            <a:ext cx="33760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5F702E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КРЕПКАЯ</a:t>
            </a:r>
            <a:endParaRPr lang="ru-RU" sz="6000" b="1" cap="none" spc="0" dirty="0">
              <a:ln w="12700" cmpd="sng">
                <a:solidFill>
                  <a:srgbClr val="5F702E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95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" y="1377387"/>
            <a:ext cx="5821867" cy="4120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24" y="1377387"/>
            <a:ext cx="5821868" cy="41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5651" y="2262014"/>
            <a:ext cx="12192000" cy="17783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ru-RU" sz="5400" b="1" spc="50" dirty="0" smtClean="0">
                <a:ln w="0">
                  <a:solidFill>
                    <a:srgbClr val="484D2D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СЕМЬЯ</a:t>
            </a:r>
            <a:r>
              <a:rPr lang="ru-RU" sz="54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</a:t>
            </a:r>
          </a:p>
          <a:p>
            <a:pPr algn="ctr"/>
            <a:r>
              <a:rPr lang="ru-RU" sz="54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СЕМЕЙНЫЕ ЦЕННОСТИ»</a:t>
            </a:r>
            <a:endParaRPr lang="ru-RU" sz="5400" b="1" spc="50" dirty="0">
              <a:ln w="0">
                <a:solidFill>
                  <a:srgbClr val="484A2F"/>
                </a:solidFill>
              </a:ln>
              <a:solidFill>
                <a:srgbClr val="31351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68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7318" y="438245"/>
            <a:ext cx="2359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0">
                  <a:solidFill>
                    <a:srgbClr val="484A2F"/>
                  </a:solidFill>
                </a:ln>
                <a:solidFill>
                  <a:srgbClr val="7F97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Цель:</a:t>
            </a:r>
            <a:endParaRPr kumimoji="0" lang="ru-RU" sz="5400" b="1" i="0" u="none" strike="noStrike" kern="1200" cap="none" spc="50" normalizeH="0" baseline="0" noProof="0" dirty="0">
              <a:ln w="0">
                <a:solidFill>
                  <a:srgbClr val="484A2F"/>
                </a:solidFill>
              </a:ln>
              <a:solidFill>
                <a:srgbClr val="7F973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3780" y="1307870"/>
            <a:ext cx="9324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понятие о семье 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расширить представление о семейных ценностях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0" y="1251811"/>
            <a:ext cx="717770" cy="7255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4233" y="1965513"/>
            <a:ext cx="2561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0">
                  <a:solidFill>
                    <a:srgbClr val="484A2F"/>
                  </a:solidFill>
                </a:ln>
                <a:solidFill>
                  <a:srgbClr val="7F97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Задачи:</a:t>
            </a:r>
            <a:endParaRPr kumimoji="0" lang="ru-RU" sz="5400" b="1" i="0" u="none" strike="noStrike" kern="1200" cap="none" spc="50" normalizeH="0" baseline="0" noProof="0" dirty="0">
              <a:ln w="0">
                <a:solidFill>
                  <a:srgbClr val="484A2F"/>
                </a:solidFill>
              </a:ln>
              <a:solidFill>
                <a:srgbClr val="7F973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8470" y="2893498"/>
            <a:ext cx="93242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расширить представление о семейных традициях, ценностях;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развитию интереса, внимания, мышления, речи, творческих способностей;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чувство долга и ответственности перед своей семьей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уважение к членам семьи, людям старшего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поколения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27" y="2845060"/>
            <a:ext cx="717770" cy="725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10" y="3674050"/>
            <a:ext cx="717770" cy="7255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27" y="4502172"/>
            <a:ext cx="717770" cy="725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10" y="5317012"/>
            <a:ext cx="717770" cy="7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1648" y="939616"/>
            <a:ext cx="103318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Мы живем гурьбой большой.</a:t>
            </a:r>
          </a:p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Дружим, ладим всей семьей.</a:t>
            </a:r>
          </a:p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Мама, папа, кот и Пашка!</a:t>
            </a:r>
          </a:p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 символ  у </a:t>
            </a:r>
            <a:r>
              <a:rPr lang="ru-RU" sz="48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семьи - ________</a:t>
            </a:r>
            <a:endParaRPr lang="ru-RU" sz="4800" b="1" spc="50" dirty="0">
              <a:ln w="0">
                <a:solidFill>
                  <a:srgbClr val="484A2F"/>
                </a:solidFill>
              </a:ln>
              <a:solidFill>
                <a:srgbClr val="31351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1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1648" y="939616"/>
            <a:ext cx="103318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Мы живем гурьбой большой.</a:t>
            </a:r>
          </a:p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Дружим, ладим всей семьей.</a:t>
            </a:r>
          </a:p>
          <a:p>
            <a:pPr algn="ctr"/>
            <a:r>
              <a:rPr lang="ru-RU" sz="4800" b="1" spc="50" dirty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Мама, папа, кот и Пашка!</a:t>
            </a:r>
          </a:p>
          <a:p>
            <a:pPr algn="ctr"/>
            <a:r>
              <a:rPr lang="ru-RU" sz="4800" b="1" spc="50" dirty="0" smtClean="0">
                <a:ln w="0">
                  <a:solidFill>
                    <a:srgbClr val="484A2F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 символ  у семьи -</a:t>
            </a:r>
            <a:r>
              <a:rPr lang="ru-RU" sz="4800" b="1" spc="50" dirty="0" smtClean="0">
                <a:ln w="0">
                  <a:solidFill>
                    <a:srgbClr val="484A2F"/>
                  </a:solidFill>
                </a:ln>
                <a:solidFill>
                  <a:srgbClr val="7F97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4800" b="1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ромашка</a:t>
            </a:r>
            <a:endParaRPr lang="ru-RU" sz="4800" b="1" spc="5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b="43517"/>
          <a:stretch/>
        </p:blipFill>
        <p:spPr>
          <a:xfrm>
            <a:off x="0" y="3372275"/>
            <a:ext cx="4574299" cy="34857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b="43517"/>
          <a:stretch/>
        </p:blipFill>
        <p:spPr>
          <a:xfrm flipH="1">
            <a:off x="7710299" y="3372274"/>
            <a:ext cx="4574299" cy="34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183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6948" y="1643896"/>
            <a:ext cx="5984111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spc="5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СЕМЬЯ</a:t>
            </a:r>
            <a:r>
              <a:rPr lang="ru-RU" sz="5400" b="1" spc="50" dirty="0">
                <a:ln w="0">
                  <a:solidFill>
                    <a:srgbClr val="484D2D"/>
                  </a:solidFill>
                </a:ln>
                <a:solidFill>
                  <a:srgbClr val="7F97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5400" b="1" spc="50" dirty="0" smtClean="0">
                <a:ln w="0">
                  <a:solidFill>
                    <a:srgbClr val="484D2D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ru-RU" sz="5400" b="1" spc="50" dirty="0" smtClean="0">
                <a:ln w="0">
                  <a:solidFill>
                    <a:srgbClr val="484D2D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это группа </a:t>
            </a:r>
            <a:r>
              <a:rPr lang="ru-RU" sz="5400" b="1" spc="50" dirty="0">
                <a:ln w="0">
                  <a:solidFill>
                    <a:srgbClr val="484D2D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живущих вместе </a:t>
            </a:r>
            <a:r>
              <a:rPr lang="ru-RU" sz="5400" b="1" spc="50" dirty="0" smtClean="0">
                <a:ln w="0">
                  <a:solidFill>
                    <a:srgbClr val="484D2D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близких родственников.</a:t>
            </a:r>
            <a:endParaRPr lang="ru-RU" sz="5400" b="1" spc="50" dirty="0" smtClean="0">
              <a:ln w="0">
                <a:solidFill>
                  <a:srgbClr val="484D2D"/>
                </a:solidFill>
              </a:ln>
              <a:solidFill>
                <a:srgbClr val="31351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spc="50" dirty="0" smtClean="0">
              <a:ln w="0">
                <a:solidFill>
                  <a:srgbClr val="484D2D"/>
                </a:solidFill>
              </a:ln>
              <a:solidFill>
                <a:srgbClr val="31351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r"/>
            <a:r>
              <a:rPr lang="ru-RU" sz="2800" b="1" spc="50" dirty="0" smtClean="0">
                <a:ln w="0">
                  <a:solidFill>
                    <a:srgbClr val="484D2D"/>
                  </a:solidFill>
                </a:ln>
                <a:solidFill>
                  <a:srgbClr val="31351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 словарю С.И. Ожегова</a:t>
            </a:r>
            <a:endParaRPr lang="ru-RU" sz="2800" b="1" spc="50" dirty="0">
              <a:ln w="0">
                <a:solidFill>
                  <a:srgbClr val="484A2F"/>
                </a:solidFill>
              </a:ln>
              <a:solidFill>
                <a:srgbClr val="31351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1" y="1226096"/>
            <a:ext cx="5655721" cy="44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7318" y="438245"/>
            <a:ext cx="2359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spc="50" dirty="0" smtClean="0">
                <a:ln w="0">
                  <a:solidFill>
                    <a:srgbClr val="484A2F"/>
                  </a:solidFill>
                </a:ln>
                <a:solidFill>
                  <a:srgbClr val="7F97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Цель:</a:t>
            </a:r>
            <a:endParaRPr lang="ru-RU" sz="5400" b="1" spc="50" dirty="0">
              <a:ln w="0">
                <a:solidFill>
                  <a:srgbClr val="484A2F"/>
                </a:solidFill>
              </a:ln>
              <a:solidFill>
                <a:srgbClr val="7F973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8470" y="1352909"/>
            <a:ext cx="932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понятие о семье и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семейных ценностях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0" y="1251811"/>
            <a:ext cx="717770" cy="7255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7284" y="1867555"/>
            <a:ext cx="2561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0">
                  <a:solidFill>
                    <a:srgbClr val="484A2F"/>
                  </a:solidFill>
                </a:ln>
                <a:solidFill>
                  <a:srgbClr val="7F97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Задачи:</a:t>
            </a:r>
            <a:endParaRPr lang="ru-RU" sz="5400" b="1" spc="50" dirty="0">
              <a:ln w="0">
                <a:solidFill>
                  <a:srgbClr val="484A2F"/>
                </a:solidFill>
              </a:ln>
              <a:solidFill>
                <a:srgbClr val="7F973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8470" y="2893498"/>
            <a:ext cx="93242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расширить представление о семейных традициях, ценностях;</a:t>
            </a: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endPara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развитию интереса, внимания, мышления, речи, творческих способностей;</a:t>
            </a: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endPara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чувство долга и ответственности перед своей семьей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уважение к членам семьи, людям старшего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поколения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27" y="2845060"/>
            <a:ext cx="717770" cy="725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10" y="3674050"/>
            <a:ext cx="717770" cy="7255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27" y="4502172"/>
            <a:ext cx="717770" cy="725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10" y="5317012"/>
            <a:ext cx="717770" cy="7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205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2023-04-08T12:38:55Z</dcterms:created>
  <dcterms:modified xsi:type="dcterms:W3CDTF">2023-04-09T17:45:17Z</dcterms:modified>
</cp:coreProperties>
</file>