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1" r:id="rId4"/>
    <p:sldId id="257" r:id="rId5"/>
    <p:sldId id="275" r:id="rId6"/>
    <p:sldId id="264" r:id="rId7"/>
    <p:sldId id="283" r:id="rId8"/>
    <p:sldId id="265" r:id="rId9"/>
    <p:sldId id="270" r:id="rId10"/>
    <p:sldId id="271" r:id="rId11"/>
    <p:sldId id="266" r:id="rId12"/>
    <p:sldId id="284" r:id="rId13"/>
    <p:sldId id="285" r:id="rId14"/>
    <p:sldId id="286" r:id="rId15"/>
    <p:sldId id="287" r:id="rId16"/>
    <p:sldId id="280" r:id="rId17"/>
    <p:sldId id="267" r:id="rId18"/>
    <p:sldId id="268" r:id="rId19"/>
    <p:sldId id="269" r:id="rId20"/>
    <p:sldId id="262" r:id="rId21"/>
    <p:sldId id="263" r:id="rId22"/>
    <p:sldId id="272" r:id="rId23"/>
    <p:sldId id="273" r:id="rId24"/>
    <p:sldId id="274" r:id="rId25"/>
    <p:sldId id="258" r:id="rId26"/>
    <p:sldId id="281" r:id="rId27"/>
    <p:sldId id="282" r:id="rId28"/>
    <p:sldId id="277" r:id="rId29"/>
    <p:sldId id="259" r:id="rId30"/>
    <p:sldId id="26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57" y="7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899592" y="764704"/>
            <a:ext cx="7776864" cy="15121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076057" y="3501008"/>
            <a:ext cx="3744416" cy="24482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887"/>
          <a:stretch/>
        </p:blipFill>
        <p:spPr>
          <a:xfrm rot="1858182" flipH="1">
            <a:off x="-111066" y="3771755"/>
            <a:ext cx="5702589" cy="324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764716"/>
            <a:ext cx="7776864" cy="1470025"/>
          </a:xfrm>
        </p:spPr>
        <p:txBody>
          <a:bodyPr/>
          <a:lstStyle>
            <a:lvl1pPr>
              <a:defRPr b="1" baseline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3137" y="3501008"/>
            <a:ext cx="3816424" cy="2448272"/>
          </a:xfr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72200" y="6381328"/>
            <a:ext cx="2376264" cy="36004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одним вырезанным углом 10"/>
          <p:cNvSpPr/>
          <p:nvPr userDrawn="1"/>
        </p:nvSpPr>
        <p:spPr>
          <a:xfrm flipH="1" flipV="1">
            <a:off x="1043608" y="1700808"/>
            <a:ext cx="7719292" cy="4680520"/>
          </a:xfrm>
          <a:prstGeom prst="snip1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1043608" y="260648"/>
            <a:ext cx="7719292" cy="11521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700808"/>
            <a:ext cx="7719292" cy="468052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http://img-fotki.yandex.ru/get/6738/134091466.198/0_ffa81_ef3fafdd_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2" t="73275" r="32636"/>
          <a:stretch/>
        </p:blipFill>
        <p:spPr bwMode="auto">
          <a:xfrm flipH="1">
            <a:off x="-252536" y="5549912"/>
            <a:ext cx="1976388" cy="11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755576" y="3789040"/>
            <a:ext cx="7704856" cy="12241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3568" y="3668625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20487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http://img-fotki.yandex.ru/get/6738/134091466.198/0_ffa81_ef3fafdd_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27" t="67995"/>
          <a:stretch/>
        </p:blipFill>
        <p:spPr bwMode="auto">
          <a:xfrm>
            <a:off x="7632700" y="5013176"/>
            <a:ext cx="1341760" cy="13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6738/134091466.198/0_ffa81_ef3fafdd_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89" b="75365"/>
          <a:stretch/>
        </p:blipFill>
        <p:spPr bwMode="auto">
          <a:xfrm>
            <a:off x="899593" y="2667929"/>
            <a:ext cx="1424508" cy="10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нутый угол 9"/>
          <p:cNvSpPr/>
          <p:nvPr userDrawn="1"/>
        </p:nvSpPr>
        <p:spPr>
          <a:xfrm>
            <a:off x="4684938" y="1556792"/>
            <a:ext cx="4032448" cy="4536504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нутый угол 11"/>
          <p:cNvSpPr/>
          <p:nvPr userDrawn="1"/>
        </p:nvSpPr>
        <p:spPr>
          <a:xfrm flipH="1">
            <a:off x="467545" y="1556792"/>
            <a:ext cx="4081313" cy="4536504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467544" y="332656"/>
            <a:ext cx="8231856" cy="10801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098" name="Picture 2" descr="http://img-fotki.yandex.ru/get/6738/134091466.198/0_ffa81_ef3fafdd_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37" t="35404" r="37264" b="35068"/>
          <a:stretch/>
        </p:blipFill>
        <p:spPr bwMode="auto">
          <a:xfrm>
            <a:off x="7772400" y="5626101"/>
            <a:ext cx="13716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738/134091466.198/0_ffa81_ef3fafdd_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37" t="35404" r="37264" b="35068"/>
          <a:stretch/>
        </p:blipFill>
        <p:spPr bwMode="auto">
          <a:xfrm flipH="1">
            <a:off x="0" y="5653237"/>
            <a:ext cx="144016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82836"/>
            <a:ext cx="8208912" cy="12241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55577" y="155679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241051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alphaModFix amt="7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6738/134091466.198/0_ffa81_ef3fafdd_L" TargetMode="External"/><Relationship Id="rId2" Type="http://schemas.openxmlformats.org/officeDocument/2006/relationships/hyperlink" Target="http://mahaon124.ru/images/potolki/fotopechat/22/information_items_664.jpg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764704"/>
            <a:ext cx="7916416" cy="2448272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Кто такие птицы?</a:t>
            </a:r>
            <a:br>
              <a:rPr lang="ru-RU" sz="6600" dirty="0" smtClean="0">
                <a:solidFill>
                  <a:srgbClr val="FF000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3717032"/>
            <a:ext cx="3744416" cy="2016224"/>
          </a:xfrm>
        </p:spPr>
        <p:txBody>
          <a:bodyPr>
            <a:normAutofit/>
          </a:bodyPr>
          <a:lstStyle/>
          <a:p>
            <a:pPr algn="r"/>
            <a:r>
              <a:rPr lang="ru-RU" sz="2200" dirty="0" smtClean="0"/>
              <a:t>Презентацию подготовила Стаценко </a:t>
            </a:r>
            <a:r>
              <a:rPr lang="ru-RU" sz="2200" dirty="0"/>
              <a:t>О</a:t>
            </a:r>
            <a:r>
              <a:rPr lang="ru-RU" sz="2200" dirty="0" smtClean="0"/>
              <a:t>.С.                       учитель начальных классов МАОУ СОШ № 9 </a:t>
            </a:r>
          </a:p>
          <a:p>
            <a:pPr algn="r"/>
            <a:r>
              <a:rPr lang="ru-RU" sz="2200" dirty="0"/>
              <a:t>г</a:t>
            </a:r>
            <a:r>
              <a:rPr lang="ru-RU" sz="2200" dirty="0" smtClean="0"/>
              <a:t>. Армавир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5" y="234889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Окружающий мир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класс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avatars.mds.yandex.net/get-pdb/1549417/bfadcf73-d28f-4f87-ba01-93ff4f1f49a4/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268772"/>
            <a:ext cx="3131840" cy="2992647"/>
          </a:xfrm>
          <a:prstGeom prst="rect">
            <a:avLst/>
          </a:prstGeom>
          <a:noFill/>
        </p:spPr>
      </p:pic>
      <p:pic>
        <p:nvPicPr>
          <p:cNvPr id="6148" name="Picture 4" descr="https://s02.yapfiles.ru/files/1908914/_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00" y="0"/>
            <a:ext cx="3312368" cy="285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07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общего у перьев птиц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Перья отличаются друг от друга по форме, размеру и цвету.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А что у них общего?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22530" name="Picture 2" descr="https://biogeo-kulikova.ucoz.ru/mlekopitaychie/stroenie_kryla_pticy.png"/>
          <p:cNvPicPr>
            <a:picLocks noChangeAspect="1" noChangeArrowheads="1"/>
          </p:cNvPicPr>
          <p:nvPr/>
        </p:nvPicPr>
        <p:blipFill>
          <a:blip r:embed="rId3" cstate="print"/>
          <a:srcRect l="7009" t="17456" r="6878" b="16747"/>
          <a:stretch>
            <a:fillRect/>
          </a:stretch>
        </p:blipFill>
        <p:spPr bwMode="auto">
          <a:xfrm>
            <a:off x="2600907" y="3212976"/>
            <a:ext cx="5434401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http://animaciatop.ru/pictures/viculki/visulki-36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3284984"/>
            <a:ext cx="140415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Отличительный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признак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00808"/>
            <a:ext cx="4824536" cy="4680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rgbClr val="002060"/>
                </a:solidFill>
              </a:rPr>
              <a:t>Крылья поднимают птицу в воздух. Крыло по своему строению напоминает руку. Она тоже сгибается в двух местах. Когда птице нужно взлететь, она подскакивает повыше и очень быстро машет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крыльями.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13" name="Рисунок 12" descr="https://i.pinimg.com/originals/c6/d1/af/c6d1afa789dc3d24444350cdd7595f3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76872"/>
            <a:ext cx="3096344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74" name="Picture 18" descr="https://i.gifer.com/3Nrt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560" y="-315416"/>
            <a:ext cx="396044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643446"/>
            <a:ext cx="2286000" cy="2047875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071934" y="4500570"/>
            <a:ext cx="4429156" cy="2143140"/>
          </a:xfrm>
          <a:prstGeom prst="cloudCallout">
            <a:avLst>
              <a:gd name="adj1" fmla="val -82266"/>
              <a:gd name="adj2" fmla="val -186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Большие упругие перья находятся в крыльях, они нужны для полета.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Картинка 20 из 792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928670"/>
            <a:ext cx="3286116" cy="3095051"/>
          </a:xfrm>
          <a:prstGeom prst="rect">
            <a:avLst/>
          </a:prstGeom>
          <a:noFill/>
        </p:spPr>
      </p:pic>
      <p:pic>
        <p:nvPicPr>
          <p:cNvPr id="6" name="Picture 16" descr="Картинка 372 из 7908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857232"/>
            <a:ext cx="3419138" cy="3541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6812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643446"/>
            <a:ext cx="2286000" cy="2047875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071934" y="4500570"/>
            <a:ext cx="4429156" cy="2143140"/>
          </a:xfrm>
          <a:prstGeom prst="cloudCallout">
            <a:avLst>
              <a:gd name="adj1" fmla="val -82266"/>
              <a:gd name="adj2" fmla="val -186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Более мягкие перья покрывают тело птицы и защищают его.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8" descr="Картинка 94 из 9208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V="1">
            <a:off x="1672553" y="470531"/>
            <a:ext cx="2012679" cy="4071966"/>
          </a:xfrm>
          <a:prstGeom prst="rect">
            <a:avLst/>
          </a:prstGeom>
          <a:noFill/>
        </p:spPr>
      </p:pic>
      <p:pic>
        <p:nvPicPr>
          <p:cNvPr id="8" name="Picture 6" descr="Картинка 118 из 7926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1000108"/>
            <a:ext cx="3412082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76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643446"/>
            <a:ext cx="2286000" cy="2047875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4071934" y="4500570"/>
            <a:ext cx="4429156" cy="2143140"/>
          </a:xfrm>
          <a:prstGeom prst="cloudCallout">
            <a:avLst>
              <a:gd name="adj1" fmla="val -82266"/>
              <a:gd name="adj2" fmla="val -186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Самые мягкие, пушистые перья (пуховые) согревают птицу.</a:t>
            </a:r>
          </a:p>
        </p:txBody>
      </p:sp>
      <p:pic>
        <p:nvPicPr>
          <p:cNvPr id="6" name="Picture 12" descr="Картинка 306 из 7908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928670"/>
            <a:ext cx="3643338" cy="3086122"/>
          </a:xfrm>
          <a:prstGeom prst="rect">
            <a:avLst/>
          </a:prstGeom>
          <a:noFill/>
        </p:spPr>
      </p:pic>
      <p:pic>
        <p:nvPicPr>
          <p:cNvPr id="28674" name="Picture 2" descr="Картинка 107 из 37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857232"/>
            <a:ext cx="3714776" cy="3491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7037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643446"/>
            <a:ext cx="2286000" cy="2047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" name="Выноска-облако 2"/>
          <p:cNvSpPr/>
          <p:nvPr/>
        </p:nvSpPr>
        <p:spPr>
          <a:xfrm>
            <a:off x="4071934" y="4500570"/>
            <a:ext cx="4429156" cy="2143140"/>
          </a:xfrm>
          <a:prstGeom prst="cloudCallout">
            <a:avLst>
              <a:gd name="adj1" fmla="val -82266"/>
              <a:gd name="adj2" fmla="val -186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Есть и такие перья, которые служат специально для украшения. </a:t>
            </a:r>
          </a:p>
        </p:txBody>
      </p:sp>
      <p:pic>
        <p:nvPicPr>
          <p:cNvPr id="32770" name="Picture 2" descr="Картинка 22 из 8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500034" y="928670"/>
            <a:ext cx="4286280" cy="32147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32772" name="Picture 4" descr="Картинка 42 из 419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1357298"/>
            <a:ext cx="3571900" cy="22677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857752" y="1285860"/>
            <a:ext cx="1143008" cy="24288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2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992" y="214297"/>
            <a:ext cx="782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atin typeface="Comic Sans MS" pitchFamily="66" charset="0"/>
              </a:rPr>
              <a:t>      У </a:t>
            </a:r>
            <a:r>
              <a:rPr lang="ru-RU" sz="3200" b="1" dirty="0" smtClean="0">
                <a:latin typeface="Comic Sans MS" pitchFamily="66" charset="0"/>
              </a:rPr>
              <a:t>всех птиц есть перья</a:t>
            </a:r>
            <a:r>
              <a:rPr lang="ru-RU" sz="3600" b="1" dirty="0" smtClean="0">
                <a:latin typeface="Comic Sans MS" pitchFamily="66" charset="0"/>
              </a:rPr>
              <a:t>.</a:t>
            </a:r>
            <a:endParaRPr lang="ru-RU" sz="3600" b="1" dirty="0">
              <a:latin typeface="Comic Sans MS" pitchFamily="66" charset="0"/>
            </a:endParaRPr>
          </a:p>
        </p:txBody>
      </p:sp>
      <p:grpSp>
        <p:nvGrpSpPr>
          <p:cNvPr id="13" name="Группа 2"/>
          <p:cNvGrpSpPr/>
          <p:nvPr/>
        </p:nvGrpSpPr>
        <p:grpSpPr>
          <a:xfrm>
            <a:off x="273191" y="860625"/>
            <a:ext cx="2786445" cy="2837819"/>
            <a:chOff x="5004048" y="44618"/>
            <a:chExt cx="3456384" cy="6430646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4" name="Облако 13"/>
            <p:cNvSpPr/>
            <p:nvPr/>
          </p:nvSpPr>
          <p:spPr>
            <a:xfrm>
              <a:off x="5004048" y="44618"/>
              <a:ext cx="3456384" cy="63842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2651" y="268069"/>
              <a:ext cx="3179177" cy="620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u="sng" dirty="0" smtClean="0">
                  <a:latin typeface="Comic Sans MS" pitchFamily="66" charset="0"/>
                </a:rPr>
                <a:t>Маховые</a:t>
              </a:r>
              <a:r>
                <a:rPr lang="ru-RU" sz="2400" b="1" dirty="0" smtClean="0">
                  <a:latin typeface="Comic Sans MS" pitchFamily="66" charset="0"/>
                </a:rPr>
                <a:t>-большие </a:t>
              </a:r>
              <a:r>
                <a:rPr lang="ru-RU" sz="2400" b="1" dirty="0">
                  <a:latin typeface="Comic Sans MS" pitchFamily="66" charset="0"/>
                </a:rPr>
                <a:t>упругие перья находятся в крыльях, они нужны для </a:t>
              </a:r>
              <a:r>
                <a:rPr lang="ru-RU" sz="2400" b="1" dirty="0" smtClean="0">
                  <a:latin typeface="Comic Sans MS" pitchFamily="66" charset="0"/>
                </a:rPr>
                <a:t>полёта</a:t>
              </a:r>
              <a:r>
                <a:rPr lang="ru-RU" sz="2800" b="1" dirty="0" smtClean="0">
                  <a:latin typeface="Comic Sans MS" pitchFamily="66" charset="0"/>
                </a:rPr>
                <a:t>.</a:t>
              </a:r>
              <a:endParaRPr lang="ru-RU" sz="2800" b="1" dirty="0">
                <a:latin typeface="Comic Sans MS" pitchFamily="66" charset="0"/>
              </a:endParaRPr>
            </a:p>
          </p:txBody>
        </p:sp>
      </p:grpSp>
      <p:grpSp>
        <p:nvGrpSpPr>
          <p:cNvPr id="18" name="Группа 2"/>
          <p:cNvGrpSpPr/>
          <p:nvPr/>
        </p:nvGrpSpPr>
        <p:grpSpPr>
          <a:xfrm>
            <a:off x="3189894" y="860626"/>
            <a:ext cx="2786445" cy="2847396"/>
            <a:chOff x="5004048" y="44622"/>
            <a:chExt cx="3456384" cy="9610971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9" name="Прямоугольник 18"/>
            <p:cNvSpPr/>
            <p:nvPr/>
          </p:nvSpPr>
          <p:spPr>
            <a:xfrm>
              <a:off x="5004048" y="44622"/>
              <a:ext cx="3456384" cy="95094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4048" y="617555"/>
              <a:ext cx="3334584" cy="9038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u="sng" dirty="0" smtClean="0">
                  <a:latin typeface="Comic Sans MS" pitchFamily="66" charset="0"/>
                </a:rPr>
                <a:t>Контурные</a:t>
              </a:r>
              <a:r>
                <a:rPr lang="ru-RU" sz="2400" b="1" dirty="0" smtClean="0">
                  <a:latin typeface="Comic Sans MS" pitchFamily="66" charset="0"/>
                </a:rPr>
                <a:t>-более </a:t>
              </a:r>
              <a:r>
                <a:rPr lang="ru-RU" sz="2400" b="1" dirty="0">
                  <a:latin typeface="Comic Sans MS" pitchFamily="66" charset="0"/>
                </a:rPr>
                <a:t>мягкие перья покрывают тело птицы и защищают </a:t>
              </a:r>
              <a:r>
                <a:rPr lang="ru-RU" sz="2400" b="1" dirty="0" smtClean="0">
                  <a:latin typeface="Comic Sans MS" pitchFamily="66" charset="0"/>
                </a:rPr>
                <a:t>его.</a:t>
              </a:r>
              <a:endParaRPr lang="ru-RU" sz="2400" b="1" dirty="0">
                <a:latin typeface="Comic Sans MS" pitchFamily="66" charset="0"/>
              </a:endParaRPr>
            </a:p>
          </p:txBody>
        </p:sp>
      </p:grpSp>
      <p:grpSp>
        <p:nvGrpSpPr>
          <p:cNvPr id="21" name="Группа 2"/>
          <p:cNvGrpSpPr/>
          <p:nvPr/>
        </p:nvGrpSpPr>
        <p:grpSpPr>
          <a:xfrm>
            <a:off x="6138381" y="860628"/>
            <a:ext cx="2719217" cy="2817333"/>
            <a:chOff x="5281254" y="-1674459"/>
            <a:chExt cx="3179177" cy="7611382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22" name="Прямоугольник 21"/>
            <p:cNvSpPr/>
            <p:nvPr/>
          </p:nvSpPr>
          <p:spPr>
            <a:xfrm>
              <a:off x="5281254" y="-1674459"/>
              <a:ext cx="3179177" cy="76113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26035" y="-1549444"/>
              <a:ext cx="2886391" cy="623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u="sng" dirty="0" smtClean="0">
                  <a:latin typeface="Comic Sans MS" pitchFamily="66" charset="0"/>
                </a:rPr>
                <a:t>Пуховые</a:t>
              </a:r>
              <a:r>
                <a:rPr lang="ru-RU" sz="2400" b="1" dirty="0" smtClean="0">
                  <a:latin typeface="Comic Sans MS" pitchFamily="66" charset="0"/>
                </a:rPr>
                <a:t>-самые </a:t>
              </a:r>
              <a:r>
                <a:rPr lang="ru-RU" sz="2400" b="1" dirty="0">
                  <a:latin typeface="Comic Sans MS" pitchFamily="66" charset="0"/>
                </a:rPr>
                <a:t>мягкие, пушистые перья </a:t>
              </a:r>
              <a:r>
                <a:rPr lang="ru-RU" sz="2400" b="1" dirty="0" smtClean="0">
                  <a:latin typeface="Comic Sans MS" pitchFamily="66" charset="0"/>
                </a:rPr>
                <a:t>согревают </a:t>
              </a:r>
              <a:r>
                <a:rPr lang="ru-RU" sz="2400" b="1" dirty="0">
                  <a:latin typeface="Comic Sans MS" pitchFamily="66" charset="0"/>
                </a:rPr>
                <a:t>птицу.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5060" y="4149080"/>
            <a:ext cx="24458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86" y="4149080"/>
            <a:ext cx="24458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190" y="4149080"/>
            <a:ext cx="24458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626575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00808"/>
            <a:ext cx="3960440" cy="468052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 птиц всего две ноги. Ногами птицы хватают, гребут, защищаются и нападают, держатся за ветку. Обычно на птичьей ноге четыре пальца.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5" name="Picture 4" descr="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988840"/>
            <a:ext cx="396061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4" name="AutoShape 2" descr="http://praktikum-po-zoologii-pozvonochnyh.odn.org.ua/data/man2/praktikum-po-zoologii-pozvonochnyh/img/B3212p169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://praktikum-po-zoologii-pozvonochnyh.odn.org.ua/data/man2/praktikum-po-zoologii-pozvonochnyh/img/B3212p169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700808"/>
            <a:ext cx="4464496" cy="468052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Птичий нос не только нос, но ещё   и рот, поэтому его назвали клювом. Клюв бывает только у птиц. Клювы у птиц разные, потому что пища у них тоже разная.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17410" name="Picture 2" descr="https://zoomet.ru/images/stories/vtor/risynok-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44824"/>
            <a:ext cx="314808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Самый большой нос - у пеликана,                     а самый маленький – у ласточки.                Без носа птица – как мы без рук.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52"/>
            <a:ext cx="1616968" cy="2360773"/>
          </a:xfrm>
          <a:prstGeom prst="rect">
            <a:avLst/>
          </a:prstGeom>
          <a:noFill/>
        </p:spPr>
      </p:pic>
      <p:pic>
        <p:nvPicPr>
          <p:cNvPr id="6" name="Рисунок 5" descr="https://2krota.ru/wp-content/uploads/2019/06/swallow-3439545_12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3888432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img.animal-photos.ru/birds/pelican/pelican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429000"/>
            <a:ext cx="3296022" cy="2552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88366" y="1188152"/>
            <a:ext cx="2567268" cy="252888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33149" y="1188152"/>
            <a:ext cx="2590483" cy="25288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1108" y="1191477"/>
            <a:ext cx="2714515" cy="252556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4035" y="3861048"/>
            <a:ext cx="2675927" cy="260973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33148" y="3861048"/>
            <a:ext cx="2590485" cy="260973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4971" y="3861048"/>
            <a:ext cx="2700652" cy="256488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285569" y="51981"/>
            <a:ext cx="6380752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ПТИЦЫ</a:t>
            </a:r>
            <a:endParaRPr lang="ru-RU" sz="60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68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ли птицы летают?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3" y="1844824"/>
            <a:ext cx="7077472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80"/>
            <a:ext cx="1616968" cy="2360773"/>
          </a:xfrm>
          <a:prstGeom prst="rect">
            <a:avLst/>
          </a:prstGeom>
          <a:noFill/>
        </p:spPr>
      </p:pic>
      <p:pic>
        <p:nvPicPr>
          <p:cNvPr id="8" name="Рисунок 7" descr="https://s1.1zoom.ru/b5050/307/383864-sepik_2880x1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8" y="3861048"/>
            <a:ext cx="3817615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avatars.mds.yandex.net/get-pdb/1221986/2fdc0952-3cba-436b-8f58-77fec17e951f/s1200?webp=fals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1" y="1844824"/>
            <a:ext cx="3672408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6" name="Picture 2" descr="https://animashki.info/uploads/posts/2016-06/1465499735_151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571500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ли птицы летают?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700808"/>
            <a:ext cx="7056784" cy="2592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dirty="0" smtClean="0"/>
              <a:t>    </a:t>
            </a:r>
            <a:r>
              <a:rPr lang="ru-RU" sz="2600" b="1" dirty="0" smtClean="0">
                <a:solidFill>
                  <a:srgbClr val="002060"/>
                </a:solidFill>
              </a:rPr>
              <a:t>Умение летать не является отличительным признаком птиц.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     Страус- самая крупная в мире птица. Для полётов он слишком тяжёлый,    а перья на крыльях- короткие. Но у него длинные ноги с сильными мышцами, которые помогают ему бегать быстрее своих врагов.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76"/>
            <a:ext cx="1616968" cy="2360773"/>
          </a:xfrm>
          <a:prstGeom prst="rect">
            <a:avLst/>
          </a:prstGeom>
          <a:noFill/>
        </p:spPr>
      </p:pic>
      <p:pic>
        <p:nvPicPr>
          <p:cNvPr id="6" name="Рисунок 5" descr="http://onfermer.ru/wp-content/uploads/2016/03/3_01-4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717032"/>
            <a:ext cx="15841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s://j.gifs.com/nZq4Z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005064"/>
            <a:ext cx="4248472" cy="2305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0_4a627_d05c5ce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3861048"/>
            <a:ext cx="2232248" cy="2446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защищается страус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700808"/>
            <a:ext cx="4032448" cy="4680520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Если страус не убежит, а встретиться со своим врагом, то своим крепким клювом может проломить врагу череп. На большом пальце у него есть опасный коготь, которым он может забить нападающего  до смерти.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60"/>
            <a:ext cx="1616968" cy="2360773"/>
          </a:xfrm>
          <a:prstGeom prst="rect">
            <a:avLst/>
          </a:prstGeom>
          <a:noFill/>
        </p:spPr>
      </p:pic>
      <p:pic>
        <p:nvPicPr>
          <p:cNvPr id="5" name="Picture 9" descr="0_6fca_c3f6a461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300193" y="1844836"/>
            <a:ext cx="2160240" cy="2321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 пингвины?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Пингвин тоже не может летать. Крылья он использует, как ласты, в воде и под водой. С помощью крыльев пингвин сохраняет равновесие. Крылья и клюв оружие в драке.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60"/>
            <a:ext cx="1616968" cy="2360773"/>
          </a:xfrm>
          <a:prstGeom prst="rect">
            <a:avLst/>
          </a:prstGeom>
          <a:noFill/>
        </p:spPr>
      </p:pic>
      <p:pic>
        <p:nvPicPr>
          <p:cNvPr id="5" name="Picture 6" descr="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79712" y="4293108"/>
            <a:ext cx="3384376" cy="1986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4" name="Picture 2" descr="https://img-fotki.yandex.ru/get/5632/16969765.134/0_73af2_1d3611e1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9" y="4077072"/>
            <a:ext cx="2642495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Кто такие птицы?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Птицы это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животные, у которых есть клюв, тело покрыто перьями, а передние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конечности                       приобрели форму крыльев.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Некоторые птицы                               способны летать очень быстро и находиться в воздухе целый день, а некоторые вообще не умеют летать.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52"/>
            <a:ext cx="1616968" cy="2360773"/>
          </a:xfrm>
          <a:prstGeom prst="rect">
            <a:avLst/>
          </a:prstGeom>
          <a:noFill/>
        </p:spPr>
      </p:pic>
      <p:pic>
        <p:nvPicPr>
          <p:cNvPr id="26626" name="Picture 2" descr="https://animashki.info/uploads/posts/2016-06/1465499735_15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-1467544"/>
            <a:ext cx="5715000" cy="4608512"/>
          </a:xfrm>
          <a:prstGeom prst="rect">
            <a:avLst/>
          </a:prstGeom>
          <a:noFill/>
        </p:spPr>
      </p:pic>
      <p:pic>
        <p:nvPicPr>
          <p:cNvPr id="8" name="Рисунок 7" descr="https://c.wallhere.com/photos/12/ad/birds_parrot_nature_macaws-179819.jpg!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780928"/>
            <a:ext cx="2160240" cy="144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Птицы по образу жизни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"/>
            <a:ext cx="1115616" cy="1628799"/>
          </a:xfrm>
          <a:prstGeom prst="rect">
            <a:avLst/>
          </a:prstGeom>
          <a:noFill/>
        </p:spPr>
      </p:pic>
      <p:pic>
        <p:nvPicPr>
          <p:cNvPr id="6" name="Рисунок 5" descr="https://ds02.infourok.ru/uploads/ex/0177/0008043e-f4e9e890/hello_html_50e51f5b.jpg"/>
          <p:cNvPicPr/>
          <p:nvPr/>
        </p:nvPicPr>
        <p:blipFill>
          <a:blip r:embed="rId3" cstate="print"/>
          <a:srcRect r="50450"/>
          <a:stretch>
            <a:fillRect/>
          </a:stretch>
        </p:blipFill>
        <p:spPr bwMode="auto">
          <a:xfrm>
            <a:off x="1259632" y="1628800"/>
            <a:ext cx="3096344" cy="437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https://ds02.infourok.ru/uploads/ex/0177/0008043e-f4e9e890/hello_html_50e51f5b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49385"/>
          <a:stretch>
            <a:fillRect/>
          </a:stretch>
        </p:blipFill>
        <p:spPr bwMode="auto">
          <a:xfrm>
            <a:off x="4860032" y="1628800"/>
            <a:ext cx="316835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88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07394" y="1188152"/>
            <a:ext cx="2529209" cy="252888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63786" y="1188152"/>
            <a:ext cx="2529209" cy="25288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5417" y="1191465"/>
            <a:ext cx="2525895" cy="252556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34001" y="3861048"/>
            <a:ext cx="2475996" cy="260973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96420" y="3861048"/>
            <a:ext cx="2463938" cy="260973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2687" y="3861048"/>
            <a:ext cx="2565218" cy="256488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177991" y="214290"/>
            <a:ext cx="782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     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Птицы водоплавающие</a:t>
            </a:r>
            <a:endParaRPr lang="ru-RU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54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667686" y="889247"/>
            <a:ext cx="3634249" cy="5486057"/>
          </a:xfrm>
          <a:prstGeom prst="foldedCorner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8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8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8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8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8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8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Название птицы.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2. Перелётная , зимующая, кочевая, водоплавающая.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3. Размеры (большая , маленькая, средних размеров).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4. Окраска оперения.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5. Особенности частей тела 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itchFamily="66" charset="0"/>
              </a:rPr>
              <a:t>( рот, глаз, клюв, хвост).</a:t>
            </a:r>
          </a:p>
          <a:p>
            <a:endParaRPr lang="ru-RU" sz="28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32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prstClr val="black">
                  <a:lumMod val="95000"/>
                  <a:lumOff val="5000"/>
                </a:prstClr>
              </a:solidFill>
              <a:latin typeface="Comic Sans MS" pitchFamily="66" charset="0"/>
            </a:endParaRPr>
          </a:p>
        </p:txBody>
      </p:sp>
      <p:pic>
        <p:nvPicPr>
          <p:cNvPr id="10" name="Picture 4" descr="http://img0.liveinternet.ru/images/attach/c/11/115/600/115600048_10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4161501" y="1820461"/>
            <a:ext cx="4787819" cy="50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02243" y="181360"/>
            <a:ext cx="68105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План описания птицы</a:t>
            </a:r>
            <a:endParaRPr lang="ru-RU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60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Игра «Третий лишний»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Гусь, корова, собака</a:t>
            </a:r>
          </a:p>
          <a:p>
            <a:pPr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Кузнечик, бабочка, синица</a:t>
            </a:r>
          </a:p>
          <a:p>
            <a:pPr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Окунь, пингвин, щука</a:t>
            </a:r>
          </a:p>
          <a:p>
            <a:pPr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Ласточка, сова, дятел</a:t>
            </a:r>
          </a:p>
          <a:p>
            <a:pPr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Кукушка, утка, синица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05064"/>
            <a:ext cx="7772400" cy="1728192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1720" y="1556804"/>
            <a:ext cx="6912768" cy="2016223"/>
          </a:xfrm>
        </p:spPr>
        <p:txBody>
          <a:bodyPr>
            <a:noAutofit/>
          </a:bodyPr>
          <a:lstStyle/>
          <a:p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</a:rPr>
              <a:t>С какой группой животных вы познакомились?</a:t>
            </a:r>
            <a:br>
              <a:rPr lang="ru-RU" sz="4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</a:rPr>
              <a:t>Назовите отличительные признаки птиц.</a:t>
            </a:r>
            <a:endParaRPr lang="ru-RU" sz="4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https://thumbs.gfycat.com/BlackandwhitePeskyDingo-max-1m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77084"/>
            <a:ext cx="3672408" cy="3244699"/>
          </a:xfrm>
          <a:prstGeom prst="rect">
            <a:avLst/>
          </a:prstGeom>
          <a:noFill/>
        </p:spPr>
      </p:pic>
      <p:pic>
        <p:nvPicPr>
          <p:cNvPr id="3076" name="Picture 4" descr="https://smiles24.ru/data/smiles/anime-pticy-7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"/>
            <a:ext cx="6408712" cy="1098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81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Какие животные умеют летать?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44824"/>
            <a:ext cx="7581528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9" descr="58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1916832"/>
            <a:ext cx="3096344" cy="193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www.nastol.com.ua/pic/201209/2560x1440/nastol.com.ua-31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916832"/>
            <a:ext cx="3168352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www.stihi.ru/pics/2012/08/23/2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3024336" cy="2016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xoxo.ru/wp-content/uploads/2018/02/krylan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77084"/>
            <a:ext cx="3384376" cy="20137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dirty="0" smtClean="0"/>
              <a:t>Список используемых источников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88840"/>
            <a:ext cx="842493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  <a:hlinkClick r:id="rId2"/>
              </a:rPr>
              <a:t>http</a:t>
            </a:r>
            <a:r>
              <a:rPr lang="en-US" sz="2000" dirty="0">
                <a:latin typeface="Garamond" panose="02020404030301010803" pitchFamily="18" charset="0"/>
                <a:hlinkClick r:id="rId2"/>
              </a:rPr>
              <a:t>://mahaon124.ru/images/potolki/fotopechat/22/information_items_664.jpg</a:t>
            </a:r>
            <a:r>
              <a:rPr lang="ru-RU" sz="2000" dirty="0">
                <a:latin typeface="Garamond" panose="02020404030301010803" pitchFamily="18" charset="0"/>
              </a:rPr>
              <a:t> </a:t>
            </a:r>
            <a:endParaRPr lang="ru-RU" sz="2000" dirty="0" smtClean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http://www.ljplus.ru/img4/z/a/zakharchenka/pero_veselka_big.jpg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http://www.redbook.ru/74/images/pelikan_kudr_!_.gif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http://dic.academic.ru/pictures/enc_colier/1559_079.jpg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http://</a:t>
            </a:r>
            <a:r>
              <a:rPr lang="en-US" sz="2000" dirty="0" smtClean="0">
                <a:latin typeface="Garamond" panose="02020404030301010803" pitchFamily="18" charset="0"/>
              </a:rPr>
              <a:t>www.hedweb.com/animimag/ostrich-pic.jpg</a:t>
            </a:r>
            <a:endParaRPr lang="ru-RU" sz="2000" dirty="0">
              <a:latin typeface="Garamond" panose="02020404030301010803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>
                <a:latin typeface="Garamond" panose="02020404030301010803" pitchFamily="18" charset="0"/>
                <a:hlinkClick r:id="rId3"/>
              </a:rPr>
              <a:t>http://</a:t>
            </a:r>
            <a:r>
              <a:rPr lang="en-US" sz="2000" dirty="0" smtClean="0">
                <a:latin typeface="Garamond" panose="02020404030301010803" pitchFamily="18" charset="0"/>
                <a:hlinkClick r:id="rId3"/>
              </a:rPr>
              <a:t>img-fotki.yandex.ru/get/6738/134091466.198/0_ffa81_ef3fafdd_L</a:t>
            </a:r>
            <a:r>
              <a:rPr lang="ru-RU" sz="2000" dirty="0" smtClean="0">
                <a:latin typeface="Garamond" panose="02020404030301010803" pitchFamily="18" charset="0"/>
              </a:rPr>
              <a:t> </a:t>
            </a:r>
            <a:endParaRPr lang="ru-RU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9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такие птицы?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3" y="1844824"/>
            <a:ext cx="7077472" cy="45365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Чем они отличаются от других животных?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http://rasfokus.ru/images/photos/medium/465f8dcc2e7371a976feeb3956b16c15.jpg"/>
          <p:cNvPicPr>
            <a:picLocks noChangeAspect="1" noChangeArrowheads="1"/>
          </p:cNvPicPr>
          <p:nvPr/>
        </p:nvPicPr>
        <p:blipFill>
          <a:blip r:embed="rId2" cstate="print"/>
          <a:srcRect b="5599"/>
          <a:stretch>
            <a:fillRect/>
          </a:stretch>
        </p:blipFill>
        <p:spPr bwMode="auto">
          <a:xfrm>
            <a:off x="2483768" y="3140968"/>
            <a:ext cx="5156869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60"/>
            <a:ext cx="1616968" cy="2360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такие птицы?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700808"/>
            <a:ext cx="7719292" cy="468052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Рассмотрим строение птицы на примере голубя.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Обтекаемая форма тела помогает ей быстро летать.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52"/>
            <a:ext cx="1616968" cy="2360773"/>
          </a:xfrm>
          <a:prstGeom prst="rect">
            <a:avLst/>
          </a:prstGeom>
          <a:noFill/>
        </p:spPr>
      </p:pic>
      <p:pic>
        <p:nvPicPr>
          <p:cNvPr id="25602" name="Picture 2" descr="http://900igr.net/up/datas/145093/002.jpg"/>
          <p:cNvPicPr>
            <a:picLocks noChangeAspect="1" noChangeArrowheads="1"/>
          </p:cNvPicPr>
          <p:nvPr/>
        </p:nvPicPr>
        <p:blipFill>
          <a:blip r:embed="rId3" cstate="print"/>
          <a:srcRect t="11985" b="10112"/>
          <a:stretch>
            <a:fillRect/>
          </a:stretch>
        </p:blipFill>
        <p:spPr bwMode="auto">
          <a:xfrm>
            <a:off x="1331640" y="3357004"/>
            <a:ext cx="4896544" cy="28666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https://i.absurdopedia.net/2/25/%D0%A1%D0%B8%D0%B7%D1%8B%D0%B9_%D0%93%D0%BE%D0%BB%D1%83%D0%B1%D1%8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645024"/>
            <a:ext cx="26277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такие птицы?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3" y="1844824"/>
            <a:ext cx="4752528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 По какому отличительному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признаку 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можно                       безошибочно                           узнать птиц?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1380976" cy="2016224"/>
          </a:xfrm>
          <a:prstGeom prst="rect">
            <a:avLst/>
          </a:prstGeom>
          <a:noFill/>
        </p:spPr>
      </p:pic>
      <p:pic>
        <p:nvPicPr>
          <p:cNvPr id="14338" name="Picture 2" descr="http://www.egraphic.ru/images/digital-art/174/eag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8" y="2276875"/>
            <a:ext cx="5414945" cy="3676993"/>
          </a:xfrm>
          <a:prstGeom prst="rect">
            <a:avLst/>
          </a:prstGeom>
          <a:noFill/>
        </p:spPr>
      </p:pic>
      <p:pic>
        <p:nvPicPr>
          <p:cNvPr id="14340" name="Picture 4" descr="https://s02.yapfiles.ru/files/1908914/_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0"/>
            <a:ext cx="3528392" cy="3040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14554"/>
            <a:ext cx="2464932" cy="4373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2374995" y="1000108"/>
            <a:ext cx="4072496" cy="2857520"/>
            <a:chOff x="3166248" y="1000108"/>
            <a:chExt cx="5429288" cy="2857520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3166248" y="1000108"/>
              <a:ext cx="5429288" cy="2857520"/>
            </a:xfrm>
            <a:prstGeom prst="cloudCallout">
              <a:avLst>
                <a:gd name="adj1" fmla="val -66008"/>
                <a:gd name="adj2" fmla="val 29514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94894" y="1714488"/>
              <a:ext cx="50973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Ребята, а кто такие </a:t>
              </a:r>
            </a:p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птицы?</a:t>
              </a:r>
              <a:endParaRPr lang="ru-RU" sz="2800" b="1" dirty="0">
                <a:solidFill>
                  <a:srgbClr val="002060"/>
                </a:solidFill>
                <a:latin typeface="Comic Sans MS" pitchFamily="66" charset="0"/>
              </a:endParaRPr>
            </a:p>
          </p:txBody>
        </p:sp>
      </p:grpSp>
      <p:pic>
        <p:nvPicPr>
          <p:cNvPr id="12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6626597" y="2775500"/>
            <a:ext cx="2176681" cy="39126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 flipH="1">
            <a:off x="1978938" y="821513"/>
            <a:ext cx="4562467" cy="3579717"/>
            <a:chOff x="2985354" y="1000108"/>
            <a:chExt cx="5851516" cy="2857520"/>
          </a:xfrm>
        </p:grpSpPr>
        <p:sp>
          <p:nvSpPr>
            <p:cNvPr id="14" name="Выноска-облако 13"/>
            <p:cNvSpPr/>
            <p:nvPr/>
          </p:nvSpPr>
          <p:spPr>
            <a:xfrm>
              <a:off x="3166248" y="1000108"/>
              <a:ext cx="5429288" cy="2857520"/>
            </a:xfrm>
            <a:prstGeom prst="cloudCallout">
              <a:avLst>
                <a:gd name="adj1" fmla="val -58988"/>
                <a:gd name="adj2" fmla="val 4653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85354" y="1529567"/>
              <a:ext cx="5851516" cy="1793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Птицы-это животные, </a:t>
              </a:r>
            </a:p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тело которых покрыто</a:t>
              </a:r>
            </a:p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 перьями. Не случайно </a:t>
              </a:r>
              <a:endParaRPr lang="ru-RU" sz="2800" b="1" dirty="0" smtClean="0">
                <a:solidFill>
                  <a:srgbClr val="002060"/>
                </a:solidFill>
                <a:latin typeface="Comic Sans MS" pitchFamily="66" charset="0"/>
              </a:endParaRPr>
            </a:p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птиц </a:t>
              </a:r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часто </a:t>
              </a:r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называют</a:t>
              </a:r>
            </a:p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 </a:t>
              </a:r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„пернатые“.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454304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643192" cy="1228998"/>
          </a:xfrm>
        </p:spPr>
        <p:txBody>
          <a:bodyPr>
            <a:noAutofit/>
          </a:bodyPr>
          <a:lstStyle/>
          <a:p>
            <a:r>
              <a:rPr lang="ru-RU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Отличительный </a:t>
            </a:r>
            <a:br>
              <a:rPr lang="ru-RU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 птиц</a:t>
            </a:r>
            <a:endParaRPr lang="ru-RU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44824"/>
            <a:ext cx="4608512" cy="45365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b="1" dirty="0" smtClean="0">
                <a:solidFill>
                  <a:srgbClr val="002060"/>
                </a:solidFill>
              </a:rPr>
              <a:t>Всё тело у птиц покрыто перьями.  Ни у каких других животных перьев нет. Они спасают её от ушибов, от холода и жары, маскируют от врагов. </a:t>
            </a:r>
            <a:r>
              <a:rPr lang="ru-RU" sz="3600" b="1" dirty="0" smtClean="0">
                <a:solidFill>
                  <a:srgbClr val="FF0000"/>
                </a:solidFill>
              </a:rPr>
              <a:t>Перья</a:t>
            </a:r>
            <a:r>
              <a:rPr lang="ru-RU" sz="3600" b="1" dirty="0" smtClean="0">
                <a:solidFill>
                  <a:srgbClr val="002060"/>
                </a:solidFill>
              </a:rPr>
              <a:t> - это одежда птиц.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5" name="Picture 7" descr="48237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112" y="2276872"/>
            <a:ext cx="3024336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31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Отличительный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 птиц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Маленькие и пушистые пуховые перья помогают птицам сохранять тепло. Летают птицы с помощью жёстких и упругих кроющих и маховых перьев.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 descr="https://pilipenko54.ru/upload/webformat.thumbnail1/a187307f3f2bc174d5de763b3ec210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1616968" cy="2360773"/>
          </a:xfrm>
          <a:prstGeom prst="rect">
            <a:avLst/>
          </a:prstGeom>
          <a:noFill/>
        </p:spPr>
      </p:pic>
      <p:pic>
        <p:nvPicPr>
          <p:cNvPr id="21508" name="Picture 4" descr="https://img-fotki.yandex.ru/get/770851/200418627.221/0_1bc543_4cc9ad5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89040"/>
            <a:ext cx="2952328" cy="2407572"/>
          </a:xfrm>
          <a:prstGeom prst="rect">
            <a:avLst/>
          </a:prstGeom>
          <a:noFill/>
        </p:spPr>
      </p:pic>
      <p:pic>
        <p:nvPicPr>
          <p:cNvPr id="21510" name="Picture 6" descr="http://i009.radikal.ru/0712/dd/c9225985e5a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14" y="3645024"/>
            <a:ext cx="3861541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632</Words>
  <Application>Microsoft Office PowerPoint</Application>
  <PresentationFormat>Экран (4:3)</PresentationFormat>
  <Paragraphs>105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Кто такие птицы? </vt:lpstr>
      <vt:lpstr>Слайд 2</vt:lpstr>
      <vt:lpstr>Какие животные умеют летать?</vt:lpstr>
      <vt:lpstr>Кто такие птицы?</vt:lpstr>
      <vt:lpstr>Кто такие птицы?</vt:lpstr>
      <vt:lpstr>Кто такие птицы?</vt:lpstr>
      <vt:lpstr>Слайд 7</vt:lpstr>
      <vt:lpstr>Отличительный  признак птиц</vt:lpstr>
      <vt:lpstr>Отличительный  признак птиц</vt:lpstr>
      <vt:lpstr>Что общего у перьев птиц</vt:lpstr>
      <vt:lpstr>          Отличительный              признак птиц</vt:lpstr>
      <vt:lpstr>Слайд 12</vt:lpstr>
      <vt:lpstr>Слайд 13</vt:lpstr>
      <vt:lpstr>Слайд 14</vt:lpstr>
      <vt:lpstr>Слайд 15</vt:lpstr>
      <vt:lpstr>Слайд 16</vt:lpstr>
      <vt:lpstr>Отличительный  признак птиц</vt:lpstr>
      <vt:lpstr>Отличительный  признак птиц</vt:lpstr>
      <vt:lpstr>Отличительный  признак птиц</vt:lpstr>
      <vt:lpstr>Все ли птицы летают?</vt:lpstr>
      <vt:lpstr>Все ли птицы летают?</vt:lpstr>
      <vt:lpstr>Как защищается страус</vt:lpstr>
      <vt:lpstr>А пингвины?</vt:lpstr>
      <vt:lpstr>Кто такие птицы?</vt:lpstr>
      <vt:lpstr>Птицы по образу жизни</vt:lpstr>
      <vt:lpstr>Слайд 26</vt:lpstr>
      <vt:lpstr>Слайд 27</vt:lpstr>
      <vt:lpstr>Игра «Третий лишний»</vt:lpstr>
      <vt:lpstr>Молодцы!</vt:lpstr>
      <vt:lpstr>Список используемых источников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Погодаев</dc:creator>
  <cp:lastModifiedBy>Пользователь Windows</cp:lastModifiedBy>
  <cp:revision>79</cp:revision>
  <dcterms:created xsi:type="dcterms:W3CDTF">2016-02-09T02:59:57Z</dcterms:created>
  <dcterms:modified xsi:type="dcterms:W3CDTF">2022-03-23T08:51:30Z</dcterms:modified>
</cp:coreProperties>
</file>