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56" r:id="rId6"/>
    <p:sldId id="258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94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8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28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39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9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04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3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94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67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7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1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5E810-6C4D-4A44-BE78-8731F0924D9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389B-7369-48BD-83E8-312725AD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2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5112" y="193675"/>
            <a:ext cx="1386688" cy="16224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60900" y="5278735"/>
            <a:ext cx="7367177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Буршина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Наталья 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Валерьевна</a:t>
            </a:r>
          </a:p>
          <a:p>
            <a:pPr algn="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читель начальных классов</a:t>
            </a:r>
          </a:p>
          <a:p>
            <a:pPr algn="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МАОУ гимназия №1 им. </a:t>
            </a:r>
            <a:r>
              <a:rPr lang="ru-RU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А.С.Пушкина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0100" y="2336800"/>
            <a:ext cx="105410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Формирование </a:t>
            </a:r>
            <a:r>
              <a:rPr lang="ru-RU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читательской </a:t>
            </a:r>
            <a:r>
              <a:rPr lang="ru-RU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грамотности на уроках математики в начальной школе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(открытый урок)</a:t>
            </a:r>
            <a:endParaRPr lang="ru-RU" sz="28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400" y="193675"/>
            <a:ext cx="10363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МУНИЦИПАЛЬНАЯ КОНФЕРЕНЦИЯ ПО ВОПРОСАМ ФОРМИРОВАНИЯ И ОЦЕНКИ ФУНКЦИОНАЛЬНОЙ ГРАМОТНОСТИ ОБУЧАЮЩИХСЯ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2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19100" y="987436"/>
            <a:ext cx="11531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chemeClr val="tx1"/>
                </a:solidFill>
              </a:rPr>
              <a:t>Тема</a:t>
            </a:r>
            <a:r>
              <a:rPr lang="ru-RU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«</a:t>
            </a:r>
            <a:r>
              <a:rPr lang="ru-RU" sz="3200" dirty="0" smtClean="0">
                <a:ea typeface="Calibri" panose="020F0502020204030204" pitchFamily="34" charset="0"/>
              </a:rPr>
              <a:t>Сопоставление </a:t>
            </a:r>
            <a:r>
              <a:rPr lang="ru-RU" sz="3200" dirty="0">
                <a:ea typeface="Calibri" panose="020F0502020204030204" pitchFamily="34" charset="0"/>
              </a:rPr>
              <a:t>действий сложения и </a:t>
            </a:r>
            <a:r>
              <a:rPr lang="ru-RU" sz="3200" dirty="0" smtClean="0">
                <a:ea typeface="Calibri" panose="020F0502020204030204" pitchFamily="34" charset="0"/>
              </a:rPr>
              <a:t>умножения» </a:t>
            </a:r>
            <a:endParaRPr lang="ru-RU" sz="3200" dirty="0"/>
          </a:p>
          <a:p>
            <a:pPr algn="ctr"/>
            <a:endParaRPr lang="ru-RU" sz="2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900" y="2695035"/>
            <a:ext cx="1165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Цель </a:t>
            </a:r>
            <a:r>
              <a:rPr lang="ru-RU" sz="3200" b="1" dirty="0" smtClean="0"/>
              <a:t>урока: </a:t>
            </a:r>
            <a:r>
              <a:rPr lang="ru-RU" sz="3200" dirty="0" smtClean="0"/>
              <a:t>проверить </a:t>
            </a:r>
            <a:r>
              <a:rPr lang="ru-RU" sz="3200" dirty="0"/>
              <a:t>умение </a:t>
            </a:r>
            <a:r>
              <a:rPr lang="ru-RU" sz="3200" dirty="0" smtClean="0"/>
              <a:t>применять </a:t>
            </a:r>
            <a:r>
              <a:rPr lang="ru-RU" sz="3200" dirty="0"/>
              <a:t>общий принцип </a:t>
            </a:r>
            <a:r>
              <a:rPr lang="ru-RU" sz="3200" dirty="0" smtClean="0"/>
              <a:t>сложения одинаковых слагаемых и заменять их умножением.</a:t>
            </a:r>
            <a:endParaRPr lang="ru-RU" sz="3200" dirty="0"/>
          </a:p>
          <a:p>
            <a:pPr algn="just"/>
            <a:r>
              <a:rPr lang="ru-RU" sz="3200" b="1" dirty="0" smtClean="0"/>
              <a:t>Тип </a:t>
            </a:r>
            <a:r>
              <a:rPr lang="ru-RU" sz="3200" b="1" dirty="0"/>
              <a:t>урока: </a:t>
            </a:r>
            <a:r>
              <a:rPr lang="ru-RU" sz="3200" dirty="0" smtClean="0"/>
              <a:t>урок </a:t>
            </a:r>
            <a:r>
              <a:rPr lang="ru-RU" sz="3200" dirty="0"/>
              <a:t>решения </a:t>
            </a:r>
            <a:r>
              <a:rPr lang="ru-RU" sz="3200" dirty="0" smtClean="0"/>
              <a:t>конкретно практических </a:t>
            </a:r>
            <a:r>
              <a:rPr lang="ru-RU" sz="3200" dirty="0"/>
              <a:t>задач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5518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100" y="0"/>
            <a:ext cx="118618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Задачи: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u="sng" dirty="0"/>
              <a:t>Личностные:</a:t>
            </a:r>
            <a:r>
              <a:rPr lang="ru-RU" sz="2800" dirty="0"/>
              <a:t> формировать критичность мышления, способность характеризовать собственные знания.</a:t>
            </a:r>
            <a:br>
              <a:rPr lang="ru-RU" sz="2800" dirty="0"/>
            </a:br>
            <a:r>
              <a:rPr lang="ru-RU" sz="2800" u="sng" dirty="0"/>
              <a:t>Предметные: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совершенствовать умение выполнять алгоритм сложения </a:t>
            </a:r>
            <a:r>
              <a:rPr lang="ru-RU" sz="2800" dirty="0" smtClean="0"/>
              <a:t>одинаковых слагаемых и заменять эти суммы умножением;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формировать умение прогнозировать результат вычисления, пошагово контролируя правильность и полноту выполнения.</a:t>
            </a:r>
            <a:br>
              <a:rPr lang="ru-RU" sz="2800" dirty="0"/>
            </a:br>
            <a:r>
              <a:rPr lang="ru-RU" sz="2800" u="sng" dirty="0" err="1"/>
              <a:t>Метапредметные</a:t>
            </a:r>
            <a:r>
              <a:rPr lang="ru-RU" sz="2800" u="sng" dirty="0"/>
              <a:t>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u="sng" dirty="0"/>
              <a:t>Регулятивные:</a:t>
            </a:r>
            <a:r>
              <a:rPr lang="ru-RU" sz="2800" dirty="0"/>
              <a:t> способствовать формированию контроля в форме сличения способа действия и его результата с заданным эталоном.</a:t>
            </a:r>
            <a:br>
              <a:rPr lang="ru-RU" sz="2800" dirty="0"/>
            </a:br>
            <a:r>
              <a:rPr lang="ru-RU" sz="2800" u="sng" dirty="0"/>
              <a:t>Познавательные: </a:t>
            </a:r>
            <a:r>
              <a:rPr lang="ru-RU" sz="2800" dirty="0"/>
              <a:t>совершенствовать действия контроля и оценки процесса и результатов деятельности.</a:t>
            </a:r>
            <a:br>
              <a:rPr lang="ru-RU" sz="2800" dirty="0"/>
            </a:br>
            <a:r>
              <a:rPr lang="ru-RU" sz="2800" u="sng" dirty="0"/>
              <a:t>Коммуникативные:</a:t>
            </a:r>
            <a:r>
              <a:rPr lang="ru-RU" sz="2800" dirty="0"/>
              <a:t> развитие умения с достаточной полнотой и точностью выражать свои мысли в соответствии с задачами и </a:t>
            </a:r>
            <a:r>
              <a:rPr lang="ru-RU" sz="2800" dirty="0" smtClean="0"/>
              <a:t>условиями коммуникации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392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етя и Красная Шапочка (1958) — смотреть онлайн — Кинопоис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83833"/>
            <a:ext cx="2101850" cy="299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Виктор Драгунский «Денискины рассказы»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19" b="6800"/>
          <a:stretch/>
        </p:blipFill>
        <p:spPr bwMode="auto">
          <a:xfrm>
            <a:off x="2880360" y="183833"/>
            <a:ext cx="2364740" cy="2851467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Маленький мук смотреть онлайн мультфильм 20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2" y="183832"/>
            <a:ext cx="2249488" cy="2991167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</p:pic>
      <p:pic>
        <p:nvPicPr>
          <p:cNvPr id="5" name="Рисунок 4" descr="Гуси-лебеди - русская народная сказка, читать онлайн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612" y="183832"/>
            <a:ext cx="2490788" cy="299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ЩЕЛКУНЧИК (СССР, к/с Союзмультфильм, 1973) - Владимир Гавриков — КОНТ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" y="3035300"/>
            <a:ext cx="2262664" cy="3114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Мультфильм Три кота смотреть онлайн бесплатно все серии подряд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732" y="3035300"/>
            <a:ext cx="2263616" cy="3114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Книга: &quot;Три поросенка&quot;. Купить книгу, читать рецензии | ISBN  978-5-9930-1492-0 | Лабиринт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860" y="3035300"/>
            <a:ext cx="2197260" cy="3114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Волшебник Изумрудного города (мультфильм) — Википедия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310" y="3035300"/>
            <a:ext cx="2026602" cy="3114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57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216053" y="1190409"/>
            <a:ext cx="11847967" cy="4512168"/>
            <a:chOff x="68357" y="586450"/>
            <a:chExt cx="6536653" cy="2487636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68357" y="586450"/>
              <a:ext cx="6536653" cy="2487636"/>
              <a:chOff x="2362" y="586450"/>
              <a:chExt cx="6536653" cy="2487636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2362" y="586450"/>
                <a:ext cx="6536653" cy="2487636"/>
                <a:chOff x="2362" y="586450"/>
                <a:chExt cx="6536653" cy="2487636"/>
              </a:xfrm>
            </p:grpSpPr>
            <p:grpSp>
              <p:nvGrpSpPr>
                <p:cNvPr id="25" name="Группа 24"/>
                <p:cNvGrpSpPr/>
                <p:nvPr/>
              </p:nvGrpSpPr>
              <p:grpSpPr>
                <a:xfrm>
                  <a:off x="2362" y="586450"/>
                  <a:ext cx="6536653" cy="2275750"/>
                  <a:chOff x="2362" y="586450"/>
                  <a:chExt cx="6536653" cy="2275750"/>
                </a:xfrm>
              </p:grpSpPr>
              <p:grpSp>
                <p:nvGrpSpPr>
                  <p:cNvPr id="27" name="Группа 26"/>
                  <p:cNvGrpSpPr/>
                  <p:nvPr/>
                </p:nvGrpSpPr>
                <p:grpSpPr>
                  <a:xfrm>
                    <a:off x="2362" y="586450"/>
                    <a:ext cx="6536653" cy="2275750"/>
                    <a:chOff x="2362" y="586596"/>
                    <a:chExt cx="6537228" cy="2276315"/>
                  </a:xfrm>
                </p:grpSpPr>
                <p:grpSp>
                  <p:nvGrpSpPr>
                    <p:cNvPr id="29" name="Группа 28"/>
                    <p:cNvGrpSpPr/>
                    <p:nvPr/>
                  </p:nvGrpSpPr>
                  <p:grpSpPr>
                    <a:xfrm>
                      <a:off x="2362" y="586596"/>
                      <a:ext cx="6537228" cy="2276315"/>
                      <a:chOff x="2362" y="1949060"/>
                      <a:chExt cx="6537228" cy="2276315"/>
                    </a:xfrm>
                  </p:grpSpPr>
                  <p:grpSp>
                    <p:nvGrpSpPr>
                      <p:cNvPr id="33" name="Группа 32"/>
                      <p:cNvGrpSpPr/>
                      <p:nvPr/>
                    </p:nvGrpSpPr>
                    <p:grpSpPr>
                      <a:xfrm>
                        <a:off x="2362" y="1949060"/>
                        <a:ext cx="6432659" cy="2276315"/>
                        <a:chOff x="2362" y="586596"/>
                        <a:chExt cx="6432659" cy="2276315"/>
                      </a:xfrm>
                    </p:grpSpPr>
                    <p:sp>
                      <p:nvSpPr>
                        <p:cNvPr id="35" name="Прямоугольник 34"/>
                        <p:cNvSpPr/>
                        <p:nvPr/>
                      </p:nvSpPr>
                      <p:spPr>
                        <a:xfrm>
                          <a:off x="2362" y="623945"/>
                          <a:ext cx="6432659" cy="2207172"/>
                        </a:xfrm>
                        <a:prstGeom prst="rect">
                          <a:avLst/>
                        </a:prstGeom>
                        <a:noFill/>
                        <a:ln w="28575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ru-RU"/>
                        </a:p>
                      </p:txBody>
                    </p:sp>
                    <p:cxnSp>
                      <p:nvCxnSpPr>
                        <p:cNvPr id="36" name="Прямая соединительная линия 35"/>
                        <p:cNvCxnSpPr/>
                        <p:nvPr/>
                      </p:nvCxnSpPr>
                      <p:spPr>
                        <a:xfrm>
                          <a:off x="1278446" y="586596"/>
                          <a:ext cx="8627" cy="2206625"/>
                        </a:xfrm>
                        <a:prstGeom prst="line">
                          <a:avLst/>
                        </a:prstGeom>
                        <a:noFill/>
                        <a:ln w="6350" cap="flat" cmpd="sng" algn="ctr">
                          <a:solidFill>
                            <a:sysClr val="windowText" lastClr="000000"/>
                          </a:solidFill>
                          <a:prstDash val="dash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37" name="Прямая соединительная линия 36"/>
                        <p:cNvCxnSpPr/>
                        <p:nvPr/>
                      </p:nvCxnSpPr>
                      <p:spPr>
                        <a:xfrm>
                          <a:off x="5655442" y="656286"/>
                          <a:ext cx="8627" cy="2206625"/>
                        </a:xfrm>
                        <a:prstGeom prst="line">
                          <a:avLst/>
                        </a:prstGeom>
                        <a:noFill/>
                        <a:ln w="6350" cap="flat" cmpd="sng" algn="ctr">
                          <a:solidFill>
                            <a:sysClr val="windowText" lastClr="000000"/>
                          </a:solidFill>
                          <a:prstDash val="dash"/>
                          <a:miter lim="800000"/>
                        </a:ln>
                        <a:effectLst/>
                      </p:spPr>
                    </p:cxnSp>
                  </p:grpSp>
                  <p:sp>
                    <p:nvSpPr>
                      <p:cNvPr id="34" name="Надпись 82"/>
                      <p:cNvSpPr txBox="1"/>
                      <p:nvPr/>
                    </p:nvSpPr>
                    <p:spPr>
                      <a:xfrm rot="16200000">
                        <a:off x="5271495" y="2743414"/>
                        <a:ext cx="1831975" cy="704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  <p:txBody>
                      <a:bodyPr rot="0" spcFirstLastPara="0" vert="horz" wrap="non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  <a:spcAft>
                            <a:spcPts val="800"/>
                          </a:spcAft>
                        </a:pPr>
                        <a:r>
                          <a:rPr lang="ru-RU" sz="2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КОНТРОЛЬ</a:t>
                        </a:r>
                        <a:endPara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30" name="Надпись 83"/>
                    <p:cNvSpPr txBox="1"/>
                    <p:nvPr/>
                  </p:nvSpPr>
                  <p:spPr>
                    <a:xfrm>
                      <a:off x="1938292" y="734012"/>
                      <a:ext cx="910299" cy="4867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</p:spPr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Monotype Corsiva" panose="030101010102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Monotype Corsiva" panose="030101010102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театр кукол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pic>
                  <p:nvPicPr>
                    <p:cNvPr id="31" name="Рисунок 30" descr="Маленький мук смотреть онлайн мультфильм 2021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023293" y="656286"/>
                      <a:ext cx="1604010" cy="214249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>
                      <a:softEdge rad="63500"/>
                    </a:effectLst>
                  </p:spPr>
                </p:pic>
                <p:pic>
                  <p:nvPicPr>
                    <p:cNvPr id="32" name="Рисунок 31" descr="Вся жизнь театр (Сергей Мигаль) / Стихи.ру"/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1952" y="699654"/>
                      <a:ext cx="612775" cy="5262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</p:grpSp>
              <p:sp>
                <p:nvSpPr>
                  <p:cNvPr id="28" name="Надпись 86"/>
                  <p:cNvSpPr txBox="1"/>
                  <p:nvPr/>
                </p:nvSpPr>
                <p:spPr>
                  <a:xfrm>
                    <a:off x="1358057" y="1395971"/>
                    <a:ext cx="1085329" cy="3631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0"/>
                      </a:spcAft>
                    </a:pPr>
                    <a:r>
                      <a:rPr lang="ru-RU" sz="3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Arial Black" panose="020B0A0402010202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rPr>
                      <a:t>БИЛЕТ</a:t>
                    </a:r>
                    <a:endParaRPr lang="ru-RU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6" name="Надпись 87"/>
                <p:cNvSpPr txBox="1"/>
                <p:nvPr/>
              </p:nvSpPr>
              <p:spPr>
                <a:xfrm>
                  <a:off x="1307321" y="1752330"/>
                  <a:ext cx="2187461" cy="1321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ru-RU" sz="2800" dirty="0" err="1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Ряд____Место</a:t>
                  </a:r>
                  <a:r>
                    <a:rPr lang="ru-RU" sz="280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___</a:t>
                  </a:r>
                  <a:endParaRPr lang="ru-RU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ru-RU" sz="280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Дата __ _________2022г.</a:t>
                  </a:r>
                  <a:endParaRPr lang="ru-RU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ru-RU" sz="2800" dirty="0" err="1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Время___ч.____мин</a:t>
                  </a:r>
                  <a:r>
                    <a:rPr lang="ru-RU" sz="280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ru-RU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ru-RU" sz="280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Цена билета_____</a:t>
                  </a:r>
                  <a:r>
                    <a:rPr lang="ru-RU" sz="2800" dirty="0" err="1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руб</a:t>
                  </a:r>
                  <a:r>
                    <a:rPr lang="ru-RU" sz="280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ru-RU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ru-RU" sz="2800" dirty="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lang="ru-RU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" name="Надпись 88"/>
              <p:cNvSpPr txBox="1"/>
              <p:nvPr/>
            </p:nvSpPr>
            <p:spPr>
              <a:xfrm rot="16200000">
                <a:off x="64868" y="1560552"/>
                <a:ext cx="1846888" cy="32878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3200" dirty="0" err="1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Ряд____Место</a:t>
                </a:r>
                <a:r>
                  <a:rPr lang="ru-RU" sz="3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___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" name="Надпись 89"/>
            <p:cNvSpPr txBox="1"/>
            <p:nvPr/>
          </p:nvSpPr>
          <p:spPr>
            <a:xfrm rot="16200000">
              <a:off x="-503136" y="1478336"/>
              <a:ext cx="1916317" cy="42730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г.Южно</a:t>
              </a:r>
              <a:r>
                <a:rPr lang="ru-RU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Сахалинск,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Коммунистический проспект, 28а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421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576146"/>
              </p:ext>
            </p:extLst>
          </p:nvPr>
        </p:nvGraphicFramePr>
        <p:xfrm>
          <a:off x="609598" y="482599"/>
          <a:ext cx="10985501" cy="577850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797963"/>
                <a:gridCol w="784257"/>
                <a:gridCol w="793848"/>
                <a:gridCol w="650719"/>
                <a:gridCol w="826310"/>
                <a:gridCol w="1003377"/>
                <a:gridCol w="841066"/>
                <a:gridCol w="1464488"/>
                <a:gridCol w="2823473"/>
              </a:tblGrid>
              <a:tr h="927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Название спектакля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месяц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Ряд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Место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Время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Цена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(руб.)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Стоимость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(руб.)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Расчет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(как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нашли?</a:t>
                      </a: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</a:tr>
              <a:tr h="795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«Маленький мук»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</a:tr>
              <a:tr h="54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«Щелкунчик»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</a:tr>
              <a:tr h="54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«Три поросёнка»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</a:tr>
              <a:tr h="54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«Три кота»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</a:tr>
              <a:tr h="811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«Волшебник изумрудного города»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</a:tr>
              <a:tr h="54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«Петя и красная шапочка»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</a:tr>
              <a:tr h="54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«Денискины рассказы»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</a:tr>
              <a:tr h="54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«Гуси-лебеди»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9" marR="639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42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90318"/>
              </p:ext>
            </p:extLst>
          </p:nvPr>
        </p:nvGraphicFramePr>
        <p:xfrm>
          <a:off x="517525" y="1616329"/>
          <a:ext cx="11255374" cy="206667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842132"/>
                <a:gridCol w="803523"/>
                <a:gridCol w="926220"/>
                <a:gridCol w="647700"/>
                <a:gridCol w="889000"/>
                <a:gridCol w="891771"/>
                <a:gridCol w="861728"/>
                <a:gridCol w="1500465"/>
                <a:gridCol w="2892835"/>
              </a:tblGrid>
              <a:tr h="1102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 спектакля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Дата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число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Дата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месяц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Ряд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Место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Время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Цена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(руб.)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Стоимость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(руб.)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Расчет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4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«Маленький мук»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5726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186</Words>
  <Application>Microsoft Office PowerPoint</Application>
  <PresentationFormat>Широкоэкранный</PresentationFormat>
  <Paragraphs>136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Aharoni</vt:lpstr>
      <vt:lpstr>Arial</vt:lpstr>
      <vt:lpstr>Arial Black</vt:lpstr>
      <vt:lpstr>Calibri</vt:lpstr>
      <vt:lpstr>Calibri Light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Polina</dc:creator>
  <cp:lastModifiedBy>Polina</cp:lastModifiedBy>
  <cp:revision>12</cp:revision>
  <dcterms:created xsi:type="dcterms:W3CDTF">2022-04-17T02:21:00Z</dcterms:created>
  <dcterms:modified xsi:type="dcterms:W3CDTF">2023-10-08T08:14:53Z</dcterms:modified>
</cp:coreProperties>
</file>