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555" r:id="rId4"/>
    <p:sldId id="258" r:id="rId5"/>
    <p:sldId id="497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4" r:id="rId30"/>
    <p:sldId id="525" r:id="rId31"/>
    <p:sldId id="526" r:id="rId32"/>
    <p:sldId id="527" r:id="rId33"/>
    <p:sldId id="528" r:id="rId34"/>
    <p:sldId id="529" r:id="rId35"/>
    <p:sldId id="53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EC2"/>
    <a:srgbClr val="FFC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80" autoAdjust="0"/>
  </p:normalViewPr>
  <p:slideViewPr>
    <p:cSldViewPr snapToGrid="0" showGuides="1">
      <p:cViewPr>
        <p:scale>
          <a:sx n="115" d="100"/>
          <a:sy n="115" d="100"/>
        </p:scale>
        <p:origin x="-312" y="-3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D5FE3-B0C6-4720-8243-0CD0472A268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9E4E1-0DFB-441A-8016-50AC56737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2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9E4E1-0DFB-441A-8016-50AC567371C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73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BF0262-C037-406F-B2BD-0121CC32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8AF76E4-65CC-4FD2-B5DF-D42EA575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61E2DA-DAA7-4528-A81E-D0518CC7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CECDE5C-1317-4581-9FAE-B8A1C252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25824F-52AE-45C6-A978-CDF524F3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00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BF4D13-356F-41A5-BF33-29E6B338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7B1370-11A1-43F7-9105-31225E14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63BAF0-64B6-4F1B-969F-BED52323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54C87E-DD31-4236-97D8-6FF15DFE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7A997B-F879-435F-ADF3-C985C628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47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ABCA43A-A22A-4116-AC68-0A46199E7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F982793-6789-4172-99A5-43B65034B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381A48-D4BC-4637-AD57-BBB90526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44AB60-C7B2-42F6-9F54-918087F4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BCC4D2-E86F-4B8B-B9FF-012E04A2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8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28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625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42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40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97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67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28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1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A905D1-8A99-4F8E-82C5-61BDE155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945147D-9959-416A-8099-E9BEC8F51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845F72-A760-4B6A-B121-4C145201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D306DE-68A6-4B6E-AE97-C3FF4143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AB067A9-609C-42D3-8FE1-CE3EC67A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5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8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6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81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BF0262-C037-406F-B2BD-0121CC32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8AF76E4-65CC-4FD2-B5DF-D42EA575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61E2DA-DAA7-4528-A81E-D0518CC7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CECDE5C-1317-4581-9FAE-B8A1C252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25824F-52AE-45C6-A978-CDF524F3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36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A905D1-8A99-4F8E-82C5-61BDE155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945147D-9959-416A-8099-E9BEC8F51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845F72-A760-4B6A-B121-4C145201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D306DE-68A6-4B6E-AE97-C3FF4143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AB067A9-609C-42D3-8FE1-CE3EC67A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98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A3C4D1-E44B-4CA9-B207-066E35A6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63D3C23-03B6-42AA-AB6D-2B869641B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1EC124-1C98-46F6-9BEE-829E63F9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061151-5C97-4AE9-B480-06913410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B8D492-F06A-42C6-9DD1-1645A6BD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5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4074FD-CFB9-4CD1-9091-45FDE026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FED432-69F0-4AC6-9F8A-0107B19E6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D3B093-B433-4763-AB5F-A08939D7D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5B0F433-9829-4845-843F-5A061961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172DC88-1140-4DDF-88B0-6DB2023A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0F4A917-1EE5-49F0-B8CD-2CB95CE4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175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7EFBE2-120E-4A8A-ADCA-ACACCED0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80B4914-A9A1-4A6F-9E1A-774FDC198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967DFE7-52C1-46BD-90A4-44CC956AB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1F8248C-454E-45B3-89D2-6DBD465E3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0AD1522-D65F-4D6E-90B4-696470051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33644C8-B512-4589-8764-DBC86A81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9BCD215-1D27-4111-9ACD-E7E3D8D8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7A6278A-9D80-4503-9133-9BF23304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86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7C9A9A-17EF-4CB5-9023-FFE66737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3B0046-44EE-4141-BB05-54976907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7F52B75-EA8F-4DC4-B718-8608D845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1288350-C1D4-4911-ABFF-4B7D7565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50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207E2D0-1FBD-4B7E-9DCF-6A89E390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D602B2A-AF3B-422C-ADB3-6B0E8EB8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2630454-9BAB-4C23-80D4-9E86AE15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2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A3C4D1-E44B-4CA9-B207-066E35A6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63D3C23-03B6-42AA-AB6D-2B869641B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1EC124-1C98-46F6-9BEE-829E63F9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061151-5C97-4AE9-B480-06913410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B8D492-F06A-42C6-9DD1-1645A6BD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16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CE5B3A-F81A-4FB3-927C-376BDB89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5C04A9-4309-4ED3-948E-02394DDEB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DDC7C7-4448-4AF4-A6FA-E6B66433F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136AE3B-AD88-4E49-A7B3-86BB46AA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0C68C8-3588-4771-BD74-F3573FC3B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A05C2D-E885-4266-B912-B04DDC98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30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24E7DB-126A-48A2-A55F-9A58B7FA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237993A-336C-45CC-93B0-94FDF567E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2FEA53-FB0D-48CE-91FC-3E756549B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BCBD56-0DFF-4DB6-997E-266CBB7E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021D23-F32B-400C-8A1F-537F413E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00D65F-0CC7-4ADB-9AEC-234C931C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95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BF4D13-356F-41A5-BF33-29E6B338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7B1370-11A1-43F7-9105-31225E14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63BAF0-64B6-4F1B-969F-BED52323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54C87E-DD31-4236-97D8-6FF15DFE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7A997B-F879-435F-ADF3-C985C628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33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ABCA43A-A22A-4116-AC68-0A46199E7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F982793-6789-4172-99A5-43B65034B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381A48-D4BC-4637-AD57-BBB90526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44AB60-C7B2-42F6-9F54-918087F4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BCC4D2-E86F-4B8B-B9FF-012E04A2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5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4074FD-CFB9-4CD1-9091-45FDE026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FED432-69F0-4AC6-9F8A-0107B19E6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D3B093-B433-4763-AB5F-A08939D7D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5B0F433-9829-4845-843F-5A061961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172DC88-1140-4DDF-88B0-6DB2023A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0F4A917-1EE5-49F0-B8CD-2CB95CE4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0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7EFBE2-120E-4A8A-ADCA-ACACCED0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80B4914-A9A1-4A6F-9E1A-774FDC198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967DFE7-52C1-46BD-90A4-44CC956AB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1F8248C-454E-45B3-89D2-6DBD465E3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0AD1522-D65F-4D6E-90B4-696470051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33644C8-B512-4589-8764-DBC86A81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9BCD215-1D27-4111-9ACD-E7E3D8D8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7A6278A-9D80-4503-9133-9BF23304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35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7C9A9A-17EF-4CB5-9023-FFE66737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3B0046-44EE-4141-BB05-54976907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7F52B75-EA8F-4DC4-B718-8608D845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1288350-C1D4-4911-ABFF-4B7D7565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207E2D0-1FBD-4B7E-9DCF-6A89E390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D602B2A-AF3B-422C-ADB3-6B0E8EB8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2630454-9BAB-4C23-80D4-9E86AE15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CE5B3A-F81A-4FB3-927C-376BDB89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5C04A9-4309-4ED3-948E-02394DDEB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DDC7C7-4448-4AF4-A6FA-E6B66433F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136AE3B-AD88-4E49-A7B3-86BB46AA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0C68C8-3588-4771-BD74-F3573FC3B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A05C2D-E885-4266-B912-B04DDC98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2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24E7DB-126A-48A2-A55F-9A58B7FA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237993A-336C-45CC-93B0-94FDF567E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2FEA53-FB0D-48CE-91FC-3E756549B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BCBD56-0DFF-4DB6-997E-266CBB7E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021D23-F32B-400C-8A1F-537F413E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00D65F-0CC7-4ADB-9AEC-234C931C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9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840409-B399-4B8D-BE81-1C601C3F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276A7B-E11C-4D54-9DC5-07ECBA545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1525695-AEE1-4D40-A447-869F85988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54AC33C-61FE-45A5-8972-352FE9F20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D7900E-151E-4CCA-AA85-19C447151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99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2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840409-B399-4B8D-BE81-1C601C3F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276A7B-E11C-4D54-9DC5-07ECBA545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1525695-AEE1-4D40-A447-869F85988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F2697-FB01-4192-B7A6-C8C5520C9290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54AC33C-61FE-45A5-8972-352FE9F20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D7900E-151E-4CCA-AA85-19C447151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9029-8009-4615-9302-6AB6A0E23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7.xml"/><Relationship Id="rId3" Type="http://schemas.openxmlformats.org/officeDocument/2006/relationships/slide" Target="slide4.xml"/><Relationship Id="rId7" Type="http://schemas.openxmlformats.org/officeDocument/2006/relationships/slide" Target="slide31.xml"/><Relationship Id="rId12" Type="http://schemas.openxmlformats.org/officeDocument/2006/relationships/slide" Target="slide2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0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9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2036" y="809054"/>
            <a:ext cx="5336771" cy="1661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Slab"/>
                <a:ea typeface="+mn-ea"/>
                <a:cs typeface="Times New Roman" panose="02020603050405020304" pitchFamily="18" charset="0"/>
              </a:rPr>
              <a:t>Угадай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Slab"/>
                <a:ea typeface="+mn-ea"/>
                <a:cs typeface="Times New Roman" panose="02020603050405020304" pitchFamily="18" charset="0"/>
              </a:rPr>
              <a:t> писателя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18">
            <a:hlinkClick r:id="rId3" action="ppaction://hlinksldjump"/>
            <a:extLst>
              <a:ext uri="{FF2B5EF4-FFF2-40B4-BE49-F238E27FC236}">
                <a16:creationId xmlns="" xmlns:a16="http://schemas.microsoft.com/office/drawing/2014/main" id="{7D2808A1-4A47-4D7F-B69B-4C5E293C3054}"/>
              </a:ext>
            </a:extLst>
          </p:cNvPr>
          <p:cNvSpPr/>
          <p:nvPr/>
        </p:nvSpPr>
        <p:spPr>
          <a:xfrm>
            <a:off x="305867" y="6183397"/>
            <a:ext cx="2574927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Начать игру</a:t>
            </a:r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2D82EA04-1136-4949-B1DA-5F4080C5EA3F}"/>
              </a:ext>
            </a:extLst>
          </p:cNvPr>
          <p:cNvSpPr txBox="1"/>
          <p:nvPr/>
        </p:nvSpPr>
        <p:spPr>
          <a:xfrm>
            <a:off x="3855950" y="6351421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Правила игры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08" y="2282534"/>
            <a:ext cx="3436935" cy="343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93" y="4274172"/>
            <a:ext cx="3382962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4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9" y="493008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996247" y="1712826"/>
            <a:ext cx="6840772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sz="2400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Этот писатель славился не только, как прозаик, но и как искусный игрок в шахматы. На европейских турнирах его называли «рыцарем слона» за выдающееся использование фигуры офицера в партиях. </a:t>
            </a:r>
            <a:endParaRPr lang="ru-RU" sz="2400" dirty="0">
              <a:solidFill>
                <a:prstClr val="black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39235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200" dirty="0">
                <a:solidFill>
                  <a:srgbClr val="1CBEC2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Лев Толстой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5" name="Скругленный прямоугольник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21E245-BF50-4D2C-A367-9F36F53C0167}"/>
              </a:ext>
            </a:extLst>
          </p:cNvPr>
          <p:cNvSpPr/>
          <p:nvPr/>
        </p:nvSpPr>
        <p:spPr>
          <a:xfrm>
            <a:off x="4477019" y="4399787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Иван</a:t>
            </a:r>
            <a:r>
              <a:rPr lang="ru-RU" sz="1600" dirty="0">
                <a:solidFill>
                  <a:srgbClr val="1CBEC2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Тургенев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3134821" y="5256073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Александр</a:t>
            </a:r>
            <a:r>
              <a:rPr lang="ru-RU" sz="1600" dirty="0">
                <a:solidFill>
                  <a:srgbClr val="1CBEC2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Куприн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56" y="1594105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70" y="3560224"/>
            <a:ext cx="3382962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2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184630" y="1623617"/>
            <a:ext cx="7336439" cy="2662122"/>
            <a:chOff x="719138" y="1165527"/>
            <a:chExt cx="4265464" cy="199659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546292"/>
              <a:ext cx="4265464" cy="16158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Иван Сергеевич Тургенев</a:t>
              </a: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>
                  <a:solidFill>
                    <a:prstClr val="black"/>
                  </a:solidFill>
                </a:rPr>
                <a:t>Играл с лучшими шахматистами Европы, </a:t>
              </a:r>
              <a:r>
                <a:rPr lang="ru-RU" sz="1600" dirty="0" smtClean="0">
                  <a:solidFill>
                    <a:prstClr val="black"/>
                  </a:solidFill>
                </a:rPr>
                <a:t>был знаком с первым официальным чемпионом мира Вильгельмом </a:t>
              </a:r>
              <a:r>
                <a:rPr lang="ru-RU" sz="1600" dirty="0" err="1" smtClean="0">
                  <a:solidFill>
                    <a:prstClr val="black"/>
                  </a:solidFill>
                </a:rPr>
                <a:t>Стейницем</a:t>
              </a:r>
              <a:r>
                <a:rPr lang="ru-RU" sz="1600" dirty="0" smtClean="0">
                  <a:solidFill>
                    <a:prstClr val="black"/>
                  </a:solidFill>
                </a:rPr>
                <a:t>, изучал </a:t>
              </a:r>
              <a:r>
                <a:rPr lang="ru-RU" sz="1600" dirty="0">
                  <a:solidFill>
                    <a:prstClr val="black"/>
                  </a:solidFill>
                </a:rPr>
                <a:t>теорию и выписывал из Франции журналы по шахматному искусству. Часто после удачной партии поговаривал: «Нет, положительно мое призвание быть не литератором, а полководцем»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719138" y="1165527"/>
              <a:ext cx="1557370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4A4BC2D1-85D7-4638-95DC-30739A03FBCF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612699"/>
            <a:ext cx="2972490" cy="353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F81D4F97-57FA-42B3-8D14-D79EBF92F2FF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4" y="2193290"/>
            <a:ext cx="7462838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16" y="1557338"/>
            <a:ext cx="2974975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5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3" y="1780238"/>
            <a:ext cx="7307819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sz="2400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Как-то художник Илья Репин познакомился с этим выдающимся человеком и задумал написать его портрет: художника вдохновили кудри, которые в моменты чтения стихов живописно обрамляли лицо поэта</a:t>
            </a:r>
            <a:endParaRPr lang="ru-RU" sz="2400" dirty="0">
              <a:solidFill>
                <a:prstClr val="black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5" name="Скругленный прямоугольни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21E245-BF50-4D2C-A367-9F36F53C0167}"/>
              </a:ext>
            </a:extLst>
          </p:cNvPr>
          <p:cNvSpPr/>
          <p:nvPr/>
        </p:nvSpPr>
        <p:spPr>
          <a:xfrm>
            <a:off x="2903717" y="5256073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Сергей Есенин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966852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Александр Пушкин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4494225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Владимир Маяковский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84" y="1403827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352" y="3257565"/>
            <a:ext cx="3383280" cy="270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B8BD5A7-EAA3-46F1-816D-ED622230F227}"/>
              </a:ext>
            </a:extLst>
          </p:cNvPr>
          <p:cNvSpPr txBox="1"/>
          <p:nvPr/>
        </p:nvSpPr>
        <p:spPr>
          <a:xfrm>
            <a:off x="4295773" y="1931397"/>
            <a:ext cx="2678618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39"/>
            <a:r>
              <a:rPr lang="ru-RU" sz="2133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E09384B1-E938-4EF3-8C56-A7B68D7EAD4D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312996"/>
            <a:ext cx="3121025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96" y="2547447"/>
            <a:ext cx="6767512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5E821B93-D88C-42FF-AE99-E0809B443644}"/>
              </a:ext>
            </a:extLst>
          </p:cNvPr>
          <p:cNvSpPr/>
          <p:nvPr/>
        </p:nvSpPr>
        <p:spPr>
          <a:xfrm>
            <a:off x="4411231" y="2185238"/>
            <a:ext cx="6487868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Владимир Маяковский</a:t>
            </a:r>
            <a:endParaRPr lang="ru-RU" sz="1600" dirty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endParaRPr lang="ru-RU" sz="1600" dirty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Был человеком непростого характера, а в молодости снискал славу бунтовщика. На предложение художника поэт согласился, пожал руку и пришел через неделю…лысым. Репин был шокирован, а Маяковский остался доволен своей </a:t>
            </a:r>
            <a:r>
              <a:rPr lang="ru-RU" sz="1600" dirty="0">
                <a:solidFill>
                  <a:prstClr val="black"/>
                </a:solidFill>
              </a:rPr>
              <a:t>проказой. Его портрета Илья Ефимович Репин так и не написал.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2321A56D-5227-4870-BB14-0FD263B8F684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377044"/>
            <a:ext cx="3116383" cy="377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8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578117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4" y="1734073"/>
            <a:ext cx="6485909" cy="19389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Когда будущий писатель учился в гимназии, дела в семье шли плохо - отец попал в долговую яму, денег не хватало и он был вынужден заниматься репетиторством – сначала в родном Таганроге, затем в </a:t>
            </a:r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Москве. Позднее он не оставил тягу к просвещению: на свои средства он построил три школы для крестьянских детей в селах </a:t>
            </a:r>
            <a:r>
              <a:rPr lang="ru-RU" dirty="0" err="1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Талеж</a:t>
            </a:r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, Новоселки и Мелихово </a:t>
            </a: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Антон Чехов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416633" y="4409349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Николай Толстой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3134821" y="5242676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Иван Тургенев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3" y="1462881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07" y="3326275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184630" y="2085284"/>
            <a:ext cx="7336439" cy="3277675"/>
            <a:chOff x="719138" y="1165527"/>
            <a:chExt cx="4265464" cy="2458257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546292"/>
              <a:ext cx="4265464" cy="20774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Антон Павлович Чехов</a:t>
              </a:r>
            </a:p>
            <a:p>
              <a:pPr algn="ctr" defTabSz="1219139">
                <a:lnSpc>
                  <a:spcPct val="125000"/>
                </a:lnSpc>
              </a:pPr>
              <a:endParaRPr lang="ru-RU" sz="1600" dirty="0" smtClean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Он заказывал </a:t>
              </a:r>
              <a:r>
                <a:rPr lang="ru-RU" sz="1600" dirty="0">
                  <a:solidFill>
                    <a:prstClr val="black"/>
                  </a:solidFill>
                </a:rPr>
                <a:t>и лично проверял проект каждой школы, руководил приобретением кирпича, досок, балок и других необходимых строительных материалов. Потом бдительно следил, чтобы строили хорошо и надежно. А когда школы были выстроены, писатель участвовал в учебном процессе и принимал экзамены</a:t>
              </a:r>
              <a:r>
                <a:rPr lang="ru-RU" sz="1600" dirty="0" smtClean="0">
                  <a:solidFill>
                    <a:prstClr val="black"/>
                  </a:solidFill>
                </a:rPr>
                <a:t>. За </a:t>
              </a:r>
              <a:r>
                <a:rPr lang="ru-RU" sz="1600" dirty="0">
                  <a:solidFill>
                    <a:prstClr val="black"/>
                  </a:solidFill>
                </a:rPr>
                <a:t>строительство трех школ </a:t>
              </a:r>
              <a:r>
                <a:rPr lang="ru-RU" sz="1600" dirty="0" smtClean="0">
                  <a:solidFill>
                    <a:prstClr val="black"/>
                  </a:solidFill>
                </a:rPr>
                <a:t>Антон </a:t>
              </a:r>
              <a:r>
                <a:rPr lang="ru-RU" sz="1600" dirty="0">
                  <a:solidFill>
                    <a:prstClr val="black"/>
                  </a:solidFill>
                </a:rPr>
                <a:t>Павлович был награжден орденом святого Станислава и потомственным дворянским титулом, которым он никогда не пользовался</a:t>
              </a:r>
              <a:r>
                <a:rPr lang="ru-RU" sz="1600" dirty="0" smtClean="0">
                  <a:solidFill>
                    <a:prstClr val="black"/>
                  </a:solidFill>
                </a:rPr>
                <a:t>.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719138" y="1165527"/>
              <a:ext cx="1557370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9F97A2-80DC-4C10-B256-621B7904D5BF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735929"/>
            <a:ext cx="2808377" cy="338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3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842473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03203DF2-A643-444A-9F06-FC33638F72ED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22" y="1993106"/>
            <a:ext cx="7516812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02" y="1737519"/>
            <a:ext cx="2809875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5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4" y="1872573"/>
            <a:ext cx="7299408" cy="166199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Этот писатель любил побаловать себя </a:t>
            </a:r>
            <a:r>
              <a:rPr lang="ru-RU" dirty="0" err="1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вкусняшками</a:t>
            </a:r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. В ящике книжного шкафа у него всегда лежали коробки с ягодами, финиками, орехами, изюмом, пастилой. Предпочитал он сладости вместе с крепким чаем, считая его продуктом первой необходимости. Пил его несколько раз в день – днем и ночью, подолгу работая над книгами.</a:t>
            </a:r>
            <a:endParaRPr lang="ru-RU" dirty="0">
              <a:solidFill>
                <a:prstClr val="black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9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Федор Достоевский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5" name="Скругленный прямоугольник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21E245-BF50-4D2C-A367-9F36F53C0167}"/>
              </a:ext>
            </a:extLst>
          </p:cNvPr>
          <p:cNvSpPr/>
          <p:nvPr/>
        </p:nvSpPr>
        <p:spPr>
          <a:xfrm>
            <a:off x="2645199" y="5246834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Александр Пушкин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416633" y="4409350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Иван Куприн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46" y="1353730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22" y="3236722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5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851" y="1186304"/>
            <a:ext cx="4897967" cy="325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ru-RU" sz="1867" dirty="0">
                <a:solidFill>
                  <a:prstClr val="black"/>
                </a:solidFill>
                <a:latin typeface="Open Sans"/>
              </a:rPr>
              <a:t>В игре принимают участие две команды. </a:t>
            </a:r>
          </a:p>
          <a:p>
            <a:pPr defTabSz="1219139"/>
            <a:endParaRPr lang="ru-RU" sz="1867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867" dirty="0">
                <a:solidFill>
                  <a:prstClr val="black"/>
                </a:solidFill>
                <a:latin typeface="Open Sans"/>
              </a:rPr>
              <a:t>Задача команд – угадать российских </a:t>
            </a:r>
            <a:r>
              <a:rPr lang="ru-RU" sz="1867" dirty="0" smtClean="0">
                <a:solidFill>
                  <a:prstClr val="black"/>
                </a:solidFill>
                <a:latin typeface="Open Sans"/>
              </a:rPr>
              <a:t>поэтов и писателей </a:t>
            </a:r>
            <a:r>
              <a:rPr lang="ru-RU" sz="1867" dirty="0">
                <a:solidFill>
                  <a:prstClr val="black"/>
                </a:solidFill>
                <a:latin typeface="Open Sans"/>
              </a:rPr>
              <a:t>по </a:t>
            </a:r>
            <a:r>
              <a:rPr lang="ru-RU" sz="1867" dirty="0" smtClean="0">
                <a:solidFill>
                  <a:prstClr val="black"/>
                </a:solidFill>
                <a:latin typeface="Open Sans"/>
              </a:rPr>
              <a:t>интересным фактам из их биографии. </a:t>
            </a:r>
            <a:endParaRPr lang="ru-RU" sz="1867" dirty="0">
              <a:solidFill>
                <a:prstClr val="black"/>
              </a:solidFill>
              <a:latin typeface="Open Sans"/>
            </a:endParaRPr>
          </a:p>
          <a:p>
            <a:pPr defTabSz="1219139"/>
            <a:endParaRPr lang="ru-RU" sz="1867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867" dirty="0">
                <a:solidFill>
                  <a:prstClr val="black"/>
                </a:solidFill>
                <a:latin typeface="Open Sans"/>
              </a:rPr>
              <a:t>По жребию определяется та команда, которая начинает игру первой.</a:t>
            </a:r>
          </a:p>
          <a:p>
            <a:pPr defTabSz="1219139"/>
            <a:endParaRPr lang="ru-RU" sz="1867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867" dirty="0">
                <a:solidFill>
                  <a:prstClr val="black"/>
                </a:solidFill>
                <a:latin typeface="Open Sans"/>
              </a:rPr>
              <a:t>За каждый правильный ответ команда получает 1 балл.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5185" y="1186305"/>
            <a:ext cx="48979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endParaRPr lang="ru-RU" sz="1867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867" dirty="0">
                <a:solidFill>
                  <a:prstClr val="black"/>
                </a:solidFill>
                <a:latin typeface="Open Sans"/>
              </a:rPr>
              <a:t>Побеждает та команда, которая набрала большее количество баллов.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4176000" y="6000"/>
            <a:ext cx="384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5886" y="142869"/>
            <a:ext cx="2940227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Правила игры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7799916" y="5006109"/>
            <a:ext cx="3433235" cy="899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lstStyle/>
          <a:p>
            <a:pPr algn="ctr" defTabSz="914377"/>
            <a:r>
              <a:rPr lang="ru-RU" sz="2133" dirty="0">
                <a:solidFill>
                  <a:prstClr val="white"/>
                </a:solidFill>
                <a:latin typeface="Roboto Slab"/>
              </a:rPr>
              <a:t>Начать игру</a:t>
            </a:r>
          </a:p>
        </p:txBody>
      </p:sp>
    </p:spTree>
    <p:extLst>
      <p:ext uri="{BB962C8B-B14F-4D97-AF65-F5344CB8AC3E}">
        <p14:creationId xmlns:p14="http://schemas.microsoft.com/office/powerpoint/2010/main" val="28608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396808" y="1777507"/>
            <a:ext cx="6850938" cy="2969899"/>
            <a:chOff x="719138" y="1165527"/>
            <a:chExt cx="3983190" cy="222742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546292"/>
              <a:ext cx="3983190" cy="18466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Федор Достоевский</a:t>
              </a:r>
            </a:p>
            <a:p>
              <a:pPr defTabSz="1219139">
                <a:lnSpc>
                  <a:spcPct val="125000"/>
                </a:lnSpc>
              </a:pP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Насчет чая Федор Михайлович был невероятно капризен и даже жене не позволял его заваривать. Друг Достоевского Александров, вспоминал: «Чай Федор пил крепкий и сладкий, по несколько стаканов, сидя за своим письменным столом, ходя за каждым стаканом через залу в столовую, где стоял самовар и чайный прибор, и наливал его себе сам…»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719138" y="1165527"/>
              <a:ext cx="1557370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9BB2AE1-5BFE-4637-AC0B-55A34610F81A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02" y="1990438"/>
            <a:ext cx="2337988" cy="2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9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D929F378-4FEE-4769-90E8-D91E85DADE23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52" y="1842481"/>
            <a:ext cx="2335212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14" y="2145896"/>
            <a:ext cx="70961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7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5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3" y="2011070"/>
            <a:ext cx="6405227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До славы на литературном поприще был известен как талантливый врач. Окончил медицинский факультет Московского университета, работал участковым врачом. Писатель организовал врачебные пункты в глухих деревнях, бесплатно лечил крестьян.</a:t>
            </a:r>
            <a:endParaRPr lang="ru-RU" dirty="0">
              <a:solidFill>
                <a:prstClr val="black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Николай Гоголь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550466" y="4394725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Антон Чехов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2887091" y="5275126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Лев Толстой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3" y="1462881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70" y="3560223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4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B8BD5A7-EAA3-46F1-816D-ED622230F227}"/>
              </a:ext>
            </a:extLst>
          </p:cNvPr>
          <p:cNvSpPr txBox="1"/>
          <p:nvPr/>
        </p:nvSpPr>
        <p:spPr>
          <a:xfrm>
            <a:off x="4146524" y="1785475"/>
            <a:ext cx="2678618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39"/>
            <a:r>
              <a:rPr lang="ru-RU" sz="2133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0F9E6EDD-7072-4222-B00F-AE3689C74B23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1E5EF12-1F5E-4D40-9863-C26A9048A331}"/>
              </a:ext>
            </a:extLst>
          </p:cNvPr>
          <p:cNvSpPr/>
          <p:nvPr/>
        </p:nvSpPr>
        <p:spPr>
          <a:xfrm>
            <a:off x="3977848" y="2360215"/>
            <a:ext cx="733643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Антон Павлович Чехов</a:t>
            </a:r>
          </a:p>
          <a:p>
            <a:pPr algn="ctr" defTabSz="1219139">
              <a:lnSpc>
                <a:spcPct val="125000"/>
              </a:lnSpc>
            </a:pPr>
            <a:endParaRPr lang="ru-RU" sz="1600" dirty="0" smtClean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Врачебный опыт Чехов мастерски использовал в прозе – в рассказах «хирургия», «Черный монах», «Палата №6». Впрочем, и некоторые свои произведения писатель подписывал псевдонимом «Врач без пациентов», «Человек без селезенки».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6" y="1516698"/>
            <a:ext cx="2809875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2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D79500D1-D4D2-4224-BE4D-7819C1D7101A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508385"/>
            <a:ext cx="2809875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97" y="2450307"/>
            <a:ext cx="7462838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4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999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4" y="1859125"/>
            <a:ext cx="7030625" cy="166199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Этот выдающийся писатель также был искусным художником. Оставил после себя около 250 произведений: рисунки, акварели и 13 картин маслом, среди которых «Вид Пятигорска», «Кавказский вид с саклей». Однажды он нарисовал себя. На автопортрете он изображен в военном мундире, накинутой на плечо бурке и с шашкой в руке.</a:t>
            </a:r>
            <a:endParaRPr lang="ru-RU" dirty="0">
              <a:solidFill>
                <a:prstClr val="black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4" name="Скругленный прямоугольник 1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Сергей Есенин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416633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Михаил Лермонтов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2645199" y="5256900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Александр Пушкин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3" y="1462881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79" y="3429000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0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184631" y="1599175"/>
            <a:ext cx="7260223" cy="2969900"/>
            <a:chOff x="719138" y="1165527"/>
            <a:chExt cx="4265464" cy="222742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546292"/>
              <a:ext cx="4265464" cy="18466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Михаил Юрьевич Лермонтов</a:t>
              </a: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Лермонтов был также талантливым портретистом, рисовал знакомых и друзей – поэта Андрея Муравьева, военного Алексея Столыпина, встреченных на Кавказе местных жителей и </a:t>
              </a:r>
              <a:r>
                <a:rPr lang="ru-RU" sz="1600" dirty="0">
                  <a:solidFill>
                    <a:prstClr val="black"/>
                  </a:solidFill>
                </a:rPr>
                <a:t>однополчан. Большинство своих рисунков и картин он дарил друзьям, родственникам и знакомым. На сегодняшний день почти все они хранятся в музеях, хотя далеко не все картины дошли до наших дней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719138" y="1165527"/>
              <a:ext cx="1557370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37C6C1BA-CC8C-4D1A-9429-A905CB8C5EE4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67" y="1927406"/>
            <a:ext cx="3015989" cy="301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EC6CCDCB-D60B-4BC1-B0B3-D1DC0210CA57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704004"/>
            <a:ext cx="3017838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1E5EF12-1F5E-4D40-9863-C26A9048A331}"/>
              </a:ext>
            </a:extLst>
          </p:cNvPr>
          <p:cNvSpPr/>
          <p:nvPr/>
        </p:nvSpPr>
        <p:spPr>
          <a:xfrm>
            <a:off x="4184631" y="2106862"/>
            <a:ext cx="7260223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Михаил Юрьевич Лермонтов</a:t>
            </a:r>
            <a:endParaRPr lang="ru-RU" sz="1600" dirty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endParaRPr lang="ru-RU" sz="1600" dirty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Лермонтов был также талантливым портретистом, рисовал знакомых и друзей – поэта Андрея Муравьева, военного Алексея Столыпина, встреченных на Кавказе местных жителей и </a:t>
            </a:r>
            <a:r>
              <a:rPr lang="ru-RU" sz="1600" dirty="0">
                <a:solidFill>
                  <a:prstClr val="black"/>
                </a:solidFill>
              </a:rPr>
              <a:t>однополчан. Большинство своих рисунков и картин он дарил друзьям, родственникам и знакомым. На сегодняшний день почти все они хранятся в музеях, хотя далеко не все картины дошли до наших дней</a:t>
            </a:r>
          </a:p>
        </p:txBody>
      </p:sp>
    </p:spTree>
    <p:extLst>
      <p:ext uri="{BB962C8B-B14F-4D97-AF65-F5344CB8AC3E}">
        <p14:creationId xmlns:p14="http://schemas.microsoft.com/office/powerpoint/2010/main" val="19816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5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4" y="2288068"/>
            <a:ext cx="7030625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В возрасте 19 лет </a:t>
            </a:r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этот выдающийся писатель перенёс </a:t>
            </a:r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серьёзную болезнь, из-за которой ему пришлось побриться наголо. После этого он долгое время носил парик.</a:t>
            </a: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Александр Пушкин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416633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Николай Гоголь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2736633" y="525689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Сергей Есенин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202" y="1525155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91" y="3491274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0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184631" y="1469729"/>
            <a:ext cx="7083463" cy="2354345"/>
            <a:chOff x="719138" y="1165527"/>
            <a:chExt cx="4118382" cy="176576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955968" y="1546292"/>
              <a:ext cx="3881552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Александр Сергеевич Пушкин</a:t>
              </a:r>
            </a:p>
            <a:p>
              <a:pPr defTabSz="1219139">
                <a:lnSpc>
                  <a:spcPct val="125000"/>
                </a:lnSpc>
              </a:pPr>
              <a:endParaRPr lang="ru-RU" sz="1600" dirty="0" smtClean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>
                  <a:solidFill>
                    <a:prstClr val="black"/>
                  </a:solidFill>
                </a:rPr>
                <a:t>В 1818 году девятнадцатилетний Пушкин, как нередко с ним бывало, сильно простыл и слёг в горячке. Ему обрили голову. Выздоровев, он везде ходил в парике. Парик, откровенно говоря, смотрелся нелепо, так что о нём шептались и втихомолку над ним смеялись.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719138" y="1165527"/>
              <a:ext cx="1557370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5DDBF468-02F8-4715-8076-011E1C8CFC76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740"/>
          <a:stretch/>
        </p:blipFill>
        <p:spPr bwMode="auto">
          <a:xfrm>
            <a:off x="806334" y="1977415"/>
            <a:ext cx="3574473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6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567916" y="545292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B00160F8-AD62-410A-A97C-92842C6A9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1" y="963568"/>
            <a:ext cx="2074904" cy="2074904"/>
          </a:xfrm>
          <a:prstGeom prst="rect">
            <a:avLst/>
          </a:prstGeom>
        </p:spPr>
      </p:pic>
      <p:pic>
        <p:nvPicPr>
          <p:cNvPr id="77" name="Рисунок 76">
            <a:hlinkClick r:id="rId5" action="ppaction://hlinksldjump"/>
            <a:extLst>
              <a:ext uri="{FF2B5EF4-FFF2-40B4-BE49-F238E27FC236}">
                <a16:creationId xmlns="" xmlns:a16="http://schemas.microsoft.com/office/drawing/2014/main" id="{9F55A87D-1B8C-4C10-BB9E-6E580402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74" y="956073"/>
            <a:ext cx="2068972" cy="2068972"/>
          </a:xfrm>
          <a:prstGeom prst="rect">
            <a:avLst/>
          </a:prstGeom>
        </p:spPr>
      </p:pic>
      <p:pic>
        <p:nvPicPr>
          <p:cNvPr id="78" name="Рисунок 77">
            <a:hlinkClick r:id="rId6" action="ppaction://hlinksldjump"/>
            <a:extLst>
              <a:ext uri="{FF2B5EF4-FFF2-40B4-BE49-F238E27FC236}">
                <a16:creationId xmlns="" xmlns:a16="http://schemas.microsoft.com/office/drawing/2014/main" id="{C12D5049-D9EA-49B4-93BB-C463A3C76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27" y="1027504"/>
            <a:ext cx="2010968" cy="2010968"/>
          </a:xfrm>
          <a:prstGeom prst="rect">
            <a:avLst/>
          </a:prstGeom>
        </p:spPr>
      </p:pic>
      <p:pic>
        <p:nvPicPr>
          <p:cNvPr id="82" name="Рисунок 81">
            <a:hlinkClick r:id="rId7" action="ppaction://hlinksldjump"/>
            <a:extLst>
              <a:ext uri="{FF2B5EF4-FFF2-40B4-BE49-F238E27FC236}">
                <a16:creationId xmlns="" xmlns:a16="http://schemas.microsoft.com/office/drawing/2014/main" id="{CEF26421-F1A1-4015-96F0-58F17D55A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82" y="3430669"/>
            <a:ext cx="2108156" cy="2108156"/>
          </a:xfrm>
          <a:prstGeom prst="rect">
            <a:avLst/>
          </a:prstGeom>
        </p:spPr>
      </p:pic>
      <p:pic>
        <p:nvPicPr>
          <p:cNvPr id="83" name="Рисунок 82">
            <a:hlinkClick r:id="rId8" action="ppaction://hlinksldjump"/>
            <a:extLst>
              <a:ext uri="{FF2B5EF4-FFF2-40B4-BE49-F238E27FC236}">
                <a16:creationId xmlns="" xmlns:a16="http://schemas.microsoft.com/office/drawing/2014/main" id="{092A14E5-C9D1-4193-9058-AB1BF76EA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856" y="3429000"/>
            <a:ext cx="2109825" cy="2109825"/>
          </a:xfrm>
          <a:prstGeom prst="rect">
            <a:avLst/>
          </a:prstGeom>
        </p:spPr>
      </p:pic>
      <p:pic>
        <p:nvPicPr>
          <p:cNvPr id="84" name="Рисунок 83">
            <a:hlinkClick r:id="rId9" action="ppaction://hlinksldjump"/>
            <a:extLst>
              <a:ext uri="{FF2B5EF4-FFF2-40B4-BE49-F238E27FC236}">
                <a16:creationId xmlns="" xmlns:a16="http://schemas.microsoft.com/office/drawing/2014/main" id="{06887E6F-68C4-4D13-AA4C-6E7D7A336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97" y="956073"/>
            <a:ext cx="2053306" cy="2053306"/>
          </a:xfrm>
          <a:prstGeom prst="rect">
            <a:avLst/>
          </a:prstGeom>
        </p:spPr>
      </p:pic>
      <p:pic>
        <p:nvPicPr>
          <p:cNvPr id="88" name="Рисунок 8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A58CEDB-6760-437F-A1C9-0450FA850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29" y="3408013"/>
            <a:ext cx="2151798" cy="2151798"/>
          </a:xfrm>
          <a:prstGeom prst="rect">
            <a:avLst/>
          </a:prstGeom>
        </p:spPr>
      </p:pic>
      <p:pic>
        <p:nvPicPr>
          <p:cNvPr id="89" name="Рисунок 8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A0E0BAA-F44C-455B-9D58-AA150C56F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27" y="3389983"/>
            <a:ext cx="2120393" cy="2120393"/>
          </a:xfrm>
          <a:prstGeom prst="rect">
            <a:avLst/>
          </a:prstGeom>
        </p:spPr>
      </p:pic>
      <p:pic>
        <p:nvPicPr>
          <p:cNvPr id="90" name="Рисунок 8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E890900-FD81-44AD-99F0-E4F45DB88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12" y="1050957"/>
            <a:ext cx="1987515" cy="1987515"/>
          </a:xfrm>
          <a:prstGeom prst="rect">
            <a:avLst/>
          </a:prstGeom>
        </p:spPr>
      </p:pic>
      <p:pic>
        <p:nvPicPr>
          <p:cNvPr id="23" name="Рисунок 2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EF26421-F1A1-4015-96F0-58F17D55A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4" y="3472642"/>
            <a:ext cx="2108156" cy="21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CBB439F2-CADB-4AC7-817D-56FECF017A9B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68" y="2356774"/>
            <a:ext cx="6900862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r="2237"/>
          <a:stretch/>
        </p:blipFill>
        <p:spPr bwMode="auto">
          <a:xfrm>
            <a:off x="958851" y="2228604"/>
            <a:ext cx="3521709" cy="240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517140" y="493007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3" y="1857934"/>
            <a:ext cx="6770330" cy="19389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Когда </a:t>
            </a:r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этот выдающийся поэт </a:t>
            </a:r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учился в третьем классе, его оставили на второй год по причине ужасного поведения. «Среди мальчишек всегда был коноводом и большим драчуном и ходил всегда в царапинах. За озорство меня ругала только одна бабка, а дедушка иногда сам подзадоривал на кулачную и часто говорил бабке: </a:t>
            </a:r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«Его </a:t>
            </a:r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не </a:t>
            </a:r>
            <a:r>
              <a:rPr lang="ru-RU" dirty="0" err="1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трожь</a:t>
            </a:r>
            <a:r>
              <a:rPr lang="ru-RU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, он так будет крепче!», — вспоминал </a:t>
            </a:r>
            <a:r>
              <a:rPr lang="ru-RU" dirty="0" smtClean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поэт.</a:t>
            </a:r>
            <a:endParaRPr lang="ru-RU" dirty="0">
              <a:solidFill>
                <a:prstClr val="black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Владимир Маяковский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5" name="Скругленный прямоугольник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21E245-BF50-4D2C-A367-9F36F53C0167}"/>
              </a:ext>
            </a:extLst>
          </p:cNvPr>
          <p:cNvSpPr/>
          <p:nvPr/>
        </p:nvSpPr>
        <p:spPr>
          <a:xfrm>
            <a:off x="4454774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Сергей Есенин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2790372" y="5256072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Михаил Лермонтов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5998" y="5999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538" y="1462881"/>
            <a:ext cx="3932238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29" y="3403614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2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6" y="493008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572000" y="1931395"/>
            <a:ext cx="7002401" cy="3007945"/>
            <a:chOff x="719138" y="1165527"/>
            <a:chExt cx="4265464" cy="1815884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680787"/>
              <a:ext cx="4265464" cy="13006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Сергей Есенин</a:t>
              </a: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Учился </a:t>
              </a:r>
              <a:r>
                <a:rPr lang="ru-RU" sz="1600" dirty="0">
                  <a:solidFill>
                    <a:prstClr val="black"/>
                  </a:solidFill>
                </a:rPr>
                <a:t>Сергей Есенин хорошо, перечитал все книги школьной библиотеки. Он считался одним из лучших учеников, его даже просили заниматься с отстающими. Однако проучился Сергей в школе не четыре года, а пять </a:t>
              </a:r>
              <a:r>
                <a:rPr lang="ru-RU" sz="1600" dirty="0" smtClean="0">
                  <a:solidFill>
                    <a:prstClr val="black"/>
                  </a:solidFill>
                </a:rPr>
                <a:t>лет. Дело </a:t>
              </a:r>
              <a:r>
                <a:rPr lang="ru-RU" sz="1600" dirty="0">
                  <a:solidFill>
                    <a:prstClr val="black"/>
                  </a:solidFill>
                </a:rPr>
                <a:t>в том, что в третьем классе его оставили на второй год — за хулиганство и </a:t>
              </a:r>
              <a:r>
                <a:rPr lang="ru-RU" sz="1600" dirty="0" smtClean="0">
                  <a:solidFill>
                    <a:prstClr val="black"/>
                  </a:solidFill>
                </a:rPr>
                <a:t>озорство. 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719138" y="1165527"/>
              <a:ext cx="1557370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2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2422E38C-B5BE-4811-8B7F-3E83640A1CD6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713" r="9476"/>
          <a:stretch/>
        </p:blipFill>
        <p:spPr bwMode="auto">
          <a:xfrm>
            <a:off x="807693" y="2041143"/>
            <a:ext cx="3338829" cy="25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8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3F867BDE-D349-4EC4-84C2-3CDEE694B8FF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1" y="1999827"/>
            <a:ext cx="334168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1E5EF12-1F5E-4D40-9863-C26A9048A331}"/>
              </a:ext>
            </a:extLst>
          </p:cNvPr>
          <p:cNvSpPr/>
          <p:nvPr/>
        </p:nvSpPr>
        <p:spPr>
          <a:xfrm>
            <a:off x="4572000" y="2502272"/>
            <a:ext cx="7002401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Сергей Есенин</a:t>
            </a:r>
            <a:endParaRPr lang="ru-RU" sz="1600" dirty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endParaRPr lang="ru-RU" sz="1600" dirty="0">
              <a:solidFill>
                <a:prstClr val="black"/>
              </a:solidFill>
            </a:endParaRPr>
          </a:p>
          <a:p>
            <a:pPr defTabSz="1219139">
              <a:lnSpc>
                <a:spcPct val="1250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Учился </a:t>
            </a:r>
            <a:r>
              <a:rPr lang="ru-RU" sz="1600" dirty="0">
                <a:solidFill>
                  <a:prstClr val="black"/>
                </a:solidFill>
              </a:rPr>
              <a:t>Сергей Есенин хорошо, перечитал все книги школьной библиотеки. Он считался одним из лучших учеников, его даже просили заниматься с отстающими. Однако проучился Сергей в школе не четыре года, а пять </a:t>
            </a:r>
            <a:r>
              <a:rPr lang="ru-RU" sz="1600" dirty="0" smtClean="0">
                <a:solidFill>
                  <a:prstClr val="black"/>
                </a:solidFill>
              </a:rPr>
              <a:t>лет. Дело </a:t>
            </a:r>
            <a:r>
              <a:rPr lang="ru-RU" sz="1600" dirty="0">
                <a:solidFill>
                  <a:prstClr val="black"/>
                </a:solidFill>
              </a:rPr>
              <a:t>в том, что в третьем классе его оставили на второй год — за хулиганство и </a:t>
            </a:r>
            <a:r>
              <a:rPr lang="ru-RU" sz="1600" dirty="0" smtClean="0">
                <a:solidFill>
                  <a:prstClr val="black"/>
                </a:solidFill>
              </a:rPr>
              <a:t>озорство. 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5" y="501650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965199" y="1504347"/>
            <a:ext cx="7299408" cy="243143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Не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так давно обнаружены рецепты пятнадцати любимых блюд писателя из яиц, которые он ел в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строгои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̆ очередности. Например, яичница-болтунья с укропом и горох с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яйцами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. Он не употреблял алкоголь. Он не ел мяса. Но, несмотря на всё это, он часто чувствовал себя ужасным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человеком.</a:t>
            </a:r>
            <a:r>
              <a:rPr lang="ru-RU" sz="2400" dirty="0" smtClean="0"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 </a:t>
            </a: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17213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Лев Толстой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415998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Иван Крылов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2645199" y="5256072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Николай Гоголь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4" b="95622" l="568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633" y="1213658"/>
            <a:ext cx="3933682" cy="393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91" y="3326274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3" y="0"/>
            <a:ext cx="1755428" cy="384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sp>
        <p:nvSpPr>
          <p:cNvPr id="1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8AC601DD-B93E-4389-AC90-3CB200BE9CEE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5955242" y="1367820"/>
            <a:ext cx="5574510" cy="2689681"/>
            <a:chOff x="719138" y="1310884"/>
            <a:chExt cx="4153828" cy="118295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546292"/>
              <a:ext cx="4153828" cy="94755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  <a:latin typeface="+mj-lt"/>
                </a:rPr>
                <a:t>Лев Николаевич Толстой</a:t>
              </a:r>
              <a:endParaRPr lang="ru-RU" sz="1600" dirty="0">
                <a:solidFill>
                  <a:prstClr val="black"/>
                </a:solidFill>
                <a:latin typeface="+mj-lt"/>
              </a:endParaRPr>
            </a:p>
            <a:p>
              <a:pPr algn="ctr" defTabSz="1219139">
                <a:lnSpc>
                  <a:spcPct val="125000"/>
                </a:lnSpc>
              </a:pP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>
                  <a:solidFill>
                    <a:prstClr val="black"/>
                  </a:solidFill>
                </a:rPr>
                <a:t>Да, это действительно он! Во время написания «Анны Карениной» его раздирали философские идеи, которые потом полностью завладели классиком и привели к монашескому образу жизни трезвенника-вегетарианца, потребителя вареных яиц и ярого противника выпечки.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1832373" y="1310884"/>
              <a:ext cx="1759028" cy="1443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2050" name="Picture 2" descr="https://avatars.dzeninfra.ru/get-zen_brief/6488213/pub_62e32172094781424e76bd02_62e321eaa0c6cf0f005d1148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5" y="1696050"/>
            <a:ext cx="5124830" cy="329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ACD1E1AE-83FF-4B6B-80E5-9ED48B7979FD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93" y="1546196"/>
            <a:ext cx="51276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218" y="2201862"/>
            <a:ext cx="5700712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Наука">
            <a:extLst>
              <a:ext uri="{FF2B5EF4-FFF2-40B4-BE49-F238E27FC236}">
                <a16:creationId xmlns="" xmlns:a16="http://schemas.microsoft.com/office/drawing/2014/main" id="{C6FD6D1C-1A16-441E-9299-56A333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5EEE5F-8624-4A8A-BC2D-8B326196E968}"/>
              </a:ext>
            </a:extLst>
          </p:cNvPr>
          <p:cNvSpPr/>
          <p:nvPr/>
        </p:nvSpPr>
        <p:spPr>
          <a:xfrm>
            <a:off x="478364" y="493008"/>
            <a:ext cx="11235267" cy="5854700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3FD9C0FA-0DA9-4044-B63C-0DD48E181E55}"/>
              </a:ext>
            </a:extLst>
          </p:cNvPr>
          <p:cNvSpPr/>
          <p:nvPr/>
        </p:nvSpPr>
        <p:spPr>
          <a:xfrm flipH="1">
            <a:off x="1044444" y="2149569"/>
            <a:ext cx="6840772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4377"/>
            <a:r>
              <a:rPr lang="ru-RU" sz="2400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Этот писатель в детстве увлекался вязанием и шитьем, кроил себе шейные платки и жилеты, а временами даже платья для сестер.</a:t>
            </a:r>
          </a:p>
        </p:txBody>
      </p:sp>
      <p:sp>
        <p:nvSpPr>
          <p:cNvPr id="7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FCCFDA-A726-4228-9822-5A08B7A84F1B}"/>
              </a:ext>
            </a:extLst>
          </p:cNvPr>
          <p:cNvSpPr/>
          <p:nvPr/>
        </p:nvSpPr>
        <p:spPr>
          <a:xfrm>
            <a:off x="965199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Александр Пушкин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6" name="Скругленный прямоугольник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9CC757B-E30A-4FF2-B59C-A335C9571082}"/>
              </a:ext>
            </a:extLst>
          </p:cNvPr>
          <p:cNvSpPr/>
          <p:nvPr/>
        </p:nvSpPr>
        <p:spPr>
          <a:xfrm>
            <a:off x="4464830" y="4409348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Михаил Лермонтов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77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3BE5ACA-7FA2-4D06-AAF5-5A87CA3B1F7B}"/>
              </a:ext>
            </a:extLst>
          </p:cNvPr>
          <p:cNvSpPr/>
          <p:nvPr/>
        </p:nvSpPr>
        <p:spPr>
          <a:xfrm>
            <a:off x="2784830" y="5256072"/>
            <a:ext cx="3360000" cy="540540"/>
          </a:xfrm>
          <a:prstGeom prst="roundRect">
            <a:avLst/>
          </a:prstGeom>
          <a:noFill/>
          <a:ln w="19050">
            <a:solidFill>
              <a:srgbClr val="1CBEC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srgbClr val="1CBEC2"/>
                </a:solidFill>
                <a:latin typeface="Roboto Slab"/>
              </a:rPr>
              <a:t>Николай </a:t>
            </a:r>
            <a:r>
              <a:rPr lang="ru-RU" sz="1600" dirty="0" smtClean="0">
                <a:solidFill>
                  <a:srgbClr val="1CBEC2"/>
                </a:solidFill>
                <a:latin typeface="Roboto Slab"/>
              </a:rPr>
              <a:t>Гоголь</a:t>
            </a:r>
            <a:endParaRPr lang="ru-RU" sz="1600" dirty="0">
              <a:solidFill>
                <a:srgbClr val="1CBEC2"/>
              </a:solidFill>
              <a:latin typeface="Roboto Slab"/>
            </a:endParaRPr>
          </a:p>
        </p:txBody>
      </p:sp>
      <p:sp>
        <p:nvSpPr>
          <p:cNvPr id="80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9D30F0-D8EB-44DA-8B2A-57ED87045FB3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AFBBA1-CFD5-4882-BD2B-25286A25B7E0}"/>
              </a:ext>
            </a:extLst>
          </p:cNvPr>
          <p:cNvSpPr txBox="1"/>
          <p:nvPr/>
        </p:nvSpPr>
        <p:spPr>
          <a:xfrm>
            <a:off x="4683469" y="142869"/>
            <a:ext cx="2825069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 smtClean="0">
                <a:solidFill>
                  <a:srgbClr val="F7F6F4"/>
                </a:solidFill>
                <a:latin typeface="Roboto Slab"/>
              </a:rPr>
              <a:t>Угадай писателя</a:t>
            </a:r>
            <a:endParaRPr lang="ru-RU" sz="2933" dirty="0">
              <a:solidFill>
                <a:srgbClr val="F7F6F4"/>
              </a:solidFill>
              <a:latin typeface="Roboto Slab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35" y="1255731"/>
            <a:ext cx="3932238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11" y="3475387"/>
            <a:ext cx="338296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8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Наука">
            <a:extLst>
              <a:ext uri="{FF2B5EF4-FFF2-40B4-BE49-F238E27FC236}">
                <a16:creationId xmlns="" xmlns:a16="http://schemas.microsoft.com/office/drawing/2014/main" id="{8D47E762-C8D8-44ED-AB23-D7E75AAC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BCE087B-F03B-45E6-90E9-C803E18D22EC}"/>
              </a:ext>
            </a:extLst>
          </p:cNvPr>
          <p:cNvSpPr/>
          <p:nvPr/>
        </p:nvSpPr>
        <p:spPr>
          <a:xfrm>
            <a:off x="478367" y="501651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13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9CF18B5-BC36-4026-8770-F135634DE0E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A582AB-F3F7-4971-9510-3FD9D93D9FEB}"/>
              </a:ext>
            </a:extLst>
          </p:cNvPr>
          <p:cNvSpPr txBox="1"/>
          <p:nvPr/>
        </p:nvSpPr>
        <p:spPr>
          <a:xfrm>
            <a:off x="3914156" y="142869"/>
            <a:ext cx="436369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неверно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386A420-4D35-4549-92C6-01A6D7FC3F20}"/>
              </a:ext>
            </a:extLst>
          </p:cNvPr>
          <p:cNvGrpSpPr/>
          <p:nvPr/>
        </p:nvGrpSpPr>
        <p:grpSpPr>
          <a:xfrm>
            <a:off x="4377194" y="1777506"/>
            <a:ext cx="7336439" cy="2969899"/>
            <a:chOff x="719138" y="1165527"/>
            <a:chExt cx="4265464" cy="222742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1E5EF12-1F5E-4D40-9863-C26A9048A331}"/>
                </a:ext>
              </a:extLst>
            </p:cNvPr>
            <p:cNvSpPr/>
            <p:nvPr/>
          </p:nvSpPr>
          <p:spPr>
            <a:xfrm>
              <a:off x="719138" y="1546292"/>
              <a:ext cx="4265464" cy="18466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1219139">
                <a:lnSpc>
                  <a:spcPct val="125000"/>
                </a:lnSpc>
              </a:pPr>
              <a:r>
                <a:rPr lang="ru-RU" sz="1600" dirty="0" smtClean="0">
                  <a:solidFill>
                    <a:prstClr val="black"/>
                  </a:solidFill>
                </a:rPr>
                <a:t>                                              Николай </a:t>
              </a:r>
              <a:r>
                <a:rPr lang="ru-RU" sz="1600" dirty="0">
                  <a:solidFill>
                    <a:prstClr val="black"/>
                  </a:solidFill>
                </a:rPr>
                <a:t>Васильевич Гоголь</a:t>
              </a:r>
            </a:p>
            <a:p>
              <a:pPr defTabSz="1219139">
                <a:lnSpc>
                  <a:spcPct val="125000"/>
                </a:lnSpc>
              </a:pPr>
              <a:endParaRPr lang="ru-RU" sz="1600" dirty="0">
                <a:solidFill>
                  <a:prstClr val="black"/>
                </a:solidFill>
              </a:endParaRPr>
            </a:p>
            <a:p>
              <a:pPr defTabSz="1219139">
                <a:lnSpc>
                  <a:spcPct val="125000"/>
                </a:lnSpc>
              </a:pPr>
              <a:r>
                <a:rPr lang="ru-RU" sz="1600" dirty="0">
                  <a:solidFill>
                    <a:prstClr val="black"/>
                  </a:solidFill>
                </a:rPr>
                <a:t>С юных лет писатель увлекался шитьём и вязанием</a:t>
              </a:r>
            </a:p>
            <a:p>
              <a:pPr defTabSz="1219139">
                <a:lnSpc>
                  <a:spcPct val="125000"/>
                </a:lnSpc>
              </a:pPr>
              <a:r>
                <a:rPr lang="ru-RU" sz="1600" dirty="0">
                  <a:solidFill>
                    <a:prstClr val="black"/>
                  </a:solidFill>
                </a:rPr>
                <a:t>Николай Васильевич умел вязать на спицах, шить и кроить. Себе он шил красивые шейные платки, а сестрам целые платья и наряды!</a:t>
              </a:r>
            </a:p>
            <a:p>
              <a:pPr algn="ctr" defTabSz="1219139">
                <a:lnSpc>
                  <a:spcPct val="125000"/>
                </a:lnSpc>
              </a:pPr>
              <a:r>
                <a:rPr lang="ru-RU" sz="1600" dirty="0">
                  <a:solidFill>
                    <a:prstClr val="black"/>
                  </a:solidFill>
                </a:rPr>
                <a:t>Кстати, последних он очень любил. Много лет спустя, после смерти родителей, Гоголь добровольно отказался от своей доли наследства в пользу сестёр.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8BD5A7-EAA3-46F1-816D-ED622230F227}"/>
                </a:ext>
              </a:extLst>
            </p:cNvPr>
            <p:cNvSpPr txBox="1"/>
            <p:nvPr/>
          </p:nvSpPr>
          <p:spPr>
            <a:xfrm>
              <a:off x="2184072" y="1165527"/>
              <a:ext cx="1372498" cy="2461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39"/>
              <a:r>
                <a:rPr lang="ru-RU" sz="2133" dirty="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sp>
        <p:nvSpPr>
          <p:cNvPr id="15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2E1C0D-14E9-4AC2-96C0-D923B956C80A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7" y="1616223"/>
            <a:ext cx="3052088" cy="3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3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Картинки по запросу Наука">
            <a:extLst>
              <a:ext uri="{FF2B5EF4-FFF2-40B4-BE49-F238E27FC236}">
                <a16:creationId xmlns="" xmlns:a16="http://schemas.microsoft.com/office/drawing/2014/main" id="{E8AF2974-5BEB-44B2-B205-7EEE59C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042F756-3BAF-4388-8294-0402BD2AB342}"/>
              </a:ext>
            </a:extLst>
          </p:cNvPr>
          <p:cNvSpPr/>
          <p:nvPr/>
        </p:nvSpPr>
        <p:spPr>
          <a:xfrm>
            <a:off x="478367" y="438164"/>
            <a:ext cx="11235267" cy="5854700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7F6F4"/>
              </a:solidFill>
              <a:latin typeface="Open Sans"/>
            </a:endParaRPr>
          </a:p>
        </p:txBody>
      </p:sp>
      <p:sp>
        <p:nvSpPr>
          <p:cNvPr id="22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4CFF6FE-1F7D-40CA-93BA-3A454CBF8267}"/>
              </a:ext>
            </a:extLst>
          </p:cNvPr>
          <p:cNvSpPr/>
          <p:nvPr/>
        </p:nvSpPr>
        <p:spPr>
          <a:xfrm rot="10800000">
            <a:off x="3216000" y="6000"/>
            <a:ext cx="5760000" cy="97401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DB9D61-1749-4C5C-A037-9B29219FE04E}"/>
              </a:ext>
            </a:extLst>
          </p:cNvPr>
          <p:cNvSpPr txBox="1"/>
          <p:nvPr/>
        </p:nvSpPr>
        <p:spPr>
          <a:xfrm>
            <a:off x="4143384" y="142869"/>
            <a:ext cx="39052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933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B5C442DE-7535-4F47-8418-9E007315104D}"/>
              </a:ext>
            </a:extLst>
          </p:cNvPr>
          <p:cNvSpPr/>
          <p:nvPr/>
        </p:nvSpPr>
        <p:spPr>
          <a:xfrm>
            <a:off x="958851" y="5331028"/>
            <a:ext cx="2477559" cy="540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/>
              </a:rPr>
              <a:t>Вернуться назад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4" y="1649903"/>
            <a:ext cx="30480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95" y="2145506"/>
            <a:ext cx="7462838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6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1388</Words>
  <Application>Microsoft Office PowerPoint</Application>
  <PresentationFormat>Произвольный</PresentationFormat>
  <Paragraphs>155</Paragraphs>
  <Slides>33</Slides>
  <Notes>1</Notes>
  <HiddenSlides>32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87</cp:revision>
  <dcterms:created xsi:type="dcterms:W3CDTF">2019-02-04T09:08:59Z</dcterms:created>
  <dcterms:modified xsi:type="dcterms:W3CDTF">2023-01-30T10:39:16Z</dcterms:modified>
</cp:coreProperties>
</file>