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udio/unknown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5" r:id="rId4"/>
    <p:sldId id="267" r:id="rId5"/>
    <p:sldId id="260" r:id="rId6"/>
    <p:sldId id="272" r:id="rId7"/>
    <p:sldId id="258" r:id="rId8"/>
    <p:sldId id="257" r:id="rId9"/>
    <p:sldId id="268" r:id="rId10"/>
    <p:sldId id="265" r:id="rId11"/>
    <p:sldId id="274" r:id="rId12"/>
    <p:sldId id="262" r:id="rId13"/>
    <p:sldId id="270" r:id="rId14"/>
    <p:sldId id="269" r:id="rId15"/>
    <p:sldId id="259" r:id="rId16"/>
    <p:sldId id="264" r:id="rId17"/>
    <p:sldId id="266" r:id="rId18"/>
    <p:sldId id="277" r:id="rId19"/>
    <p:sldId id="273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71;%20&#1088;&#1072;&#1089;&#1090;&#1091;%20&#1079;&#1076;&#1086;&#1088;&#1086;&#1074;&#1099;&#1084;.%20&#1048;&#1085;&#1090;&#1077;&#1088;&#1072;&#1082;&#1090;&#1080;&#1074;&#1085;&#1072;&#1103;%20&#1080;&#1075;&#1088;&#1072;\8%20&#1047;&#1072;&#1082;&#1072;&#1076;&#1088;&#1086;&#1074;&#1099;&#1081;%20&#1090;&#1077;&#1082;&#1089;&#1090;%2013%20(14.01.2021%2020-24).wma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image" Target="../media/image42.jpe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71;%20&#1088;&#1072;&#1089;&#1090;&#1091;%20&#1079;&#1076;&#1086;&#1088;&#1086;&#1074;&#1099;&#1084;.%20&#1048;&#1085;&#1090;&#1077;&#1088;&#1072;&#1082;&#1090;&#1080;&#1074;&#1085;&#1072;&#1103;%20&#1080;&#1075;&#1088;&#1072;\9%20&#1047;&#1072;&#1082;&#1072;&#1076;&#1088;&#1086;&#1074;&#1099;&#1081;%20&#1090;&#1077;&#1082;&#1089;&#1090;%2014%20(14.01.2021%2020-25).wma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5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71;%20&#1088;&#1072;&#1089;&#1090;&#1091;%20&#1079;&#1076;&#1086;&#1088;&#1086;&#1074;&#1099;&#1084;.%20&#1048;&#1085;&#1090;&#1077;&#1088;&#1072;&#1082;&#1090;&#1080;&#1074;&#1085;&#1072;&#1103;%20&#1080;&#1075;&#1088;&#1072;\10%20&#1047;&#1072;&#1082;&#1072;&#1076;&#1088;&#1086;&#1074;&#1099;&#1081;%20&#1090;&#1077;&#1082;&#1089;&#1090;%2016%20(14.01.2021%2020-27).wma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1.png"/><Relationship Id="rId7" Type="http://schemas.openxmlformats.org/officeDocument/2006/relationships/image" Target="../media/image62.pn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jpeg"/><Relationship Id="rId10" Type="http://schemas.openxmlformats.org/officeDocument/2006/relationships/image" Target="../media/image65.jpeg"/><Relationship Id="rId4" Type="http://schemas.openxmlformats.org/officeDocument/2006/relationships/image" Target="../media/image59.jpeg"/><Relationship Id="rId9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audio" Target="../media/audio1.bin"/><Relationship Id="rId7" Type="http://schemas.openxmlformats.org/officeDocument/2006/relationships/image" Target="../media/image68.jpeg"/><Relationship Id="rId12" Type="http://schemas.openxmlformats.org/officeDocument/2006/relationships/image" Target="../media/image7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71;%20&#1088;&#1072;&#1089;&#1090;&#1091;%20&#1079;&#1076;&#1086;&#1088;&#1086;&#1074;&#1099;&#1084;.%20&#1048;&#1085;&#1090;&#1077;&#1088;&#1072;&#1082;&#1090;&#1080;&#1074;&#1085;&#1072;&#1103;%20&#1080;&#1075;&#1088;&#1072;\11%20&#1047;&#1072;&#1082;&#1072;&#1076;&#1088;&#1086;&#1074;&#1099;&#1081;%20&#1090;&#1077;&#1082;&#1089;&#1090;%207%20(17.01.2021%2013-58).wma" TargetMode="External"/><Relationship Id="rId6" Type="http://schemas.openxmlformats.org/officeDocument/2006/relationships/image" Target="../media/image67.jpeg"/><Relationship Id="rId11" Type="http://schemas.openxmlformats.org/officeDocument/2006/relationships/image" Target="../media/image3.png"/><Relationship Id="rId5" Type="http://schemas.openxmlformats.org/officeDocument/2006/relationships/image" Target="../media/image5.jpeg"/><Relationship Id="rId10" Type="http://schemas.openxmlformats.org/officeDocument/2006/relationships/image" Target="../media/image71.jpeg"/><Relationship Id="rId4" Type="http://schemas.openxmlformats.org/officeDocument/2006/relationships/image" Target="../media/image1.png"/><Relationship Id="rId9" Type="http://schemas.openxmlformats.org/officeDocument/2006/relationships/image" Target="../media/image7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71;%20&#1088;&#1072;&#1089;&#1090;&#1091;%20&#1079;&#1076;&#1086;&#1088;&#1086;&#1074;&#1099;&#1084;.%20&#1048;&#1085;&#1090;&#1077;&#1088;&#1072;&#1082;&#1090;&#1080;&#1074;&#1085;&#1072;&#1103;%20&#1080;&#1075;&#1088;&#1072;\12%20&#1047;&#1072;&#1082;&#1072;&#1076;&#1088;&#1086;&#1074;&#1099;&#1081;%20&#1090;&#1077;&#1082;&#1089;&#1090;%2018%20(14.01.2021%2020-29).wma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nachalnaya-shkola/muzyka/2021/03/15/tekst-pesni-horoshee-nastroeni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nsportal.ru/detski-ysad/fizkultura/2012/10/23/fizminutki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file:///C:\Users\User\Desktop\&#1071;%20&#1088;&#1072;&#1089;&#1090;&#1091;%20&#1079;&#1076;&#1086;&#1088;&#1086;&#1074;&#1099;&#1084;.%20&#1048;&#1085;&#1090;&#1077;&#1088;&#1072;&#1082;&#1090;&#1080;&#1074;&#1085;&#1072;&#1103;%20&#1080;&#1075;&#1088;&#1072;\3%20&#1047;&#1072;&#1082;&#1072;&#1076;&#1088;&#1086;&#1074;&#1099;&#1081;%20&#1090;&#1077;&#1082;&#1089;&#1090;%204%20(17.01.2021%2013-47).wma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file:///C:\Users\User\Desktop\&#1071;%20&#1088;&#1072;&#1089;&#1090;&#1091;%20&#1079;&#1076;&#1086;&#1088;&#1086;&#1074;&#1099;&#1084;.%20&#1048;&#1085;&#1090;&#1077;&#1088;&#1072;&#1082;&#1090;&#1080;&#1074;&#1085;&#1072;&#1103;%20&#1080;&#1075;&#1088;&#1072;\2%20&#1047;&#1072;&#1082;&#1072;&#1076;&#1088;&#1086;&#1074;&#1099;&#1081;%20&#1090;&#1077;&#1082;&#1089;&#1090;%205%20(14.01.2021%2020-18).wma" TargetMode="External"/><Relationship Id="rId1" Type="http://schemas.openxmlformats.org/officeDocument/2006/relationships/audio" Target="file:///C:\Users\User\Desktop\&#1071;%20&#1088;&#1072;&#1089;&#1090;&#1091;%20&#1079;&#1076;&#1086;&#1088;&#1086;&#1074;&#1099;&#1084;.%20&#1048;&#1085;&#1090;&#1077;&#1088;&#1072;&#1082;&#1090;&#1080;&#1074;&#1085;&#1072;&#1103;%20&#1080;&#1075;&#1088;&#1072;\1%20&#1047;&#1072;&#1082;&#1072;&#1076;&#1088;&#1086;&#1074;&#1099;&#1081;%20&#1090;&#1077;&#1082;&#1089;&#1090;%202%20(17.01.2021%2013-46).wma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6.png"/><Relationship Id="rId4" Type="http://schemas.openxmlformats.org/officeDocument/2006/relationships/audio" Target="file:///C:\Users\User\Desktop\&#1071;%20&#1088;&#1072;&#1089;&#1090;&#1091;%20&#1079;&#1076;&#1086;&#1088;&#1086;&#1074;&#1099;&#1084;.%20&#1048;&#1085;&#1090;&#1077;&#1088;&#1072;&#1082;&#1090;&#1080;&#1074;&#1085;&#1072;&#1103;%20&#1080;&#1075;&#1088;&#1072;\4%20&#1047;&#1072;&#1082;&#1072;&#1076;&#1088;&#1086;&#1074;&#1099;&#1081;%20&#1090;&#1077;&#1082;&#1089;&#1090;%207%20(14.01.2021%2020-19).wma" TargetMode="Externa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71;%20&#1088;&#1072;&#1089;&#1090;&#1091;%20&#1079;&#1076;&#1086;&#1088;&#1086;&#1074;&#1099;&#1084;.%20&#1048;&#1085;&#1090;&#1077;&#1088;&#1072;&#1082;&#1090;&#1080;&#1074;&#1085;&#1072;&#1103;%20&#1080;&#1075;&#1088;&#1072;\5%20&#1047;&#1072;&#1082;&#1072;&#1076;&#1088;&#1086;&#1074;&#1099;&#1081;%20&#1090;&#1077;&#1082;&#1089;&#1090;%206%20(17.01.2021%2013-53).wma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71;%20&#1088;&#1072;&#1089;&#1090;&#1091;%20&#1079;&#1076;&#1086;&#1088;&#1086;&#1074;&#1099;&#1084;.%20&#1048;&#1085;&#1090;&#1077;&#1088;&#1072;&#1082;&#1090;&#1080;&#1074;&#1085;&#1072;&#1103;%20&#1080;&#1075;&#1088;&#1072;\6%20&#1047;&#1072;&#1082;&#1072;&#1076;&#1088;&#1086;&#1074;&#1099;&#1081;%20&#1090;&#1077;&#1082;&#1089;&#1090;%2010%20(14.01.2021%2020-22).wma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71;%20&#1088;&#1072;&#1089;&#1090;&#1091;%20&#1079;&#1076;&#1086;&#1088;&#1086;&#1074;&#1099;&#1084;.%20&#1048;&#1085;&#1090;&#1077;&#1088;&#1072;&#1082;&#1090;&#1080;&#1074;&#1085;&#1072;&#1103;%20&#1080;&#1075;&#1088;&#1072;\7%20&#1047;&#1072;&#1082;&#1072;&#1076;&#1088;&#1086;&#1074;&#1099;&#1081;%20&#1090;&#1077;&#1082;&#1089;&#1090;%2012%20(14.01.2021%2020-24).wma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jpeg"/><Relationship Id="rId3" Type="http://schemas.openxmlformats.org/officeDocument/2006/relationships/audio" Target="../media/audio2.bin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17" Type="http://schemas.openxmlformats.org/officeDocument/2006/relationships/image" Target="../media/image39.jpeg"/><Relationship Id="rId2" Type="http://schemas.openxmlformats.org/officeDocument/2006/relationships/audio" Target="../media/audio1.bin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png"/><Relationship Id="rId15" Type="http://schemas.openxmlformats.org/officeDocument/2006/relationships/image" Target="../media/image37.jpeg"/><Relationship Id="rId10" Type="http://schemas.openxmlformats.org/officeDocument/2006/relationships/image" Target="../media/image32.jpeg"/><Relationship Id="rId4" Type="http://schemas.openxmlformats.org/officeDocument/2006/relationships/image" Target="../media/image1.pn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User\Desktop\Моя разработка ЗОЖ\ramka_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6838" y="-96839"/>
            <a:ext cx="9455184" cy="711615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2643182"/>
            <a:ext cx="7715304" cy="15716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Я расту здоровым!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1538" y="1785926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Интерактивная дидактическая игра </a:t>
            </a:r>
          </a:p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для дошкольников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28" y="500042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МАДОУ ДЕТСКИЙ САД № 9 «СКАЗКА</a:t>
            </a:r>
            <a:r>
              <a:rPr lang="ru-RU" sz="1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43570" y="5657671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70C0"/>
                </a:solidFill>
              </a:rPr>
              <a:t>Разработала: </a:t>
            </a:r>
          </a:p>
          <a:p>
            <a:pPr algn="r"/>
            <a:r>
              <a:rPr lang="ru-RU" b="1" dirty="0" err="1" smtClean="0">
                <a:solidFill>
                  <a:srgbClr val="0070C0"/>
                </a:solidFill>
              </a:rPr>
              <a:t>Костякова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</a:p>
          <a:p>
            <a:pPr algn="r"/>
            <a:r>
              <a:rPr lang="ru-RU" b="1" dirty="0" smtClean="0">
                <a:solidFill>
                  <a:srgbClr val="0070C0"/>
                </a:solidFill>
              </a:rPr>
              <a:t>Олеся Леонидовна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11" name="Picture 4" descr="http://school101vrn.ru/upload/iblock/afa/afae232957198e14f1b3b2219d803a4c.png"/>
          <p:cNvPicPr>
            <a:picLocks noChangeAspect="1" noChangeArrowheads="1"/>
          </p:cNvPicPr>
          <p:nvPr/>
        </p:nvPicPr>
        <p:blipFill>
          <a:blip r:embed="rId3" cstate="print"/>
          <a:srcRect l="16578" r="14346"/>
          <a:stretch>
            <a:fillRect/>
          </a:stretch>
        </p:blipFill>
        <p:spPr bwMode="auto">
          <a:xfrm>
            <a:off x="357158" y="4214181"/>
            <a:ext cx="2357454" cy="23364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8" descr="C:\Users\User\Desktop\Моя разработка ЗОЖ\ramka_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6838" y="-96839"/>
            <a:ext cx="9455184" cy="711615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42976" y="285728"/>
            <a:ext cx="735811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Выбор одежды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8" name="Рисунок 27" descr="b44b1fe4c14fb9914c76f59109e4a95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2928934"/>
            <a:ext cx="2382730" cy="3696841"/>
          </a:xfrm>
          <a:prstGeom prst="rect">
            <a:avLst/>
          </a:prstGeom>
        </p:spPr>
      </p:pic>
      <p:pic>
        <p:nvPicPr>
          <p:cNvPr id="29" name="Picture 4" descr="http://school101vrn.ru/upload/iblock/afa/afae232957198e14f1b3b2219d803a4c.png"/>
          <p:cNvPicPr>
            <a:picLocks noChangeAspect="1" noChangeArrowheads="1"/>
          </p:cNvPicPr>
          <p:nvPr/>
        </p:nvPicPr>
        <p:blipFill>
          <a:blip r:embed="rId5" cstate="print"/>
          <a:srcRect l="16578" r="14346"/>
          <a:stretch>
            <a:fillRect/>
          </a:stretch>
        </p:blipFill>
        <p:spPr bwMode="auto">
          <a:xfrm>
            <a:off x="500034" y="5000636"/>
            <a:ext cx="1428760" cy="1416017"/>
          </a:xfrm>
          <a:prstGeom prst="rect">
            <a:avLst/>
          </a:prstGeom>
          <a:noFill/>
        </p:spPr>
      </p:pic>
      <p:pic>
        <p:nvPicPr>
          <p:cNvPr id="30" name="Picture 9" descr="http://freepngclipart.com/download/speech_bubble/8342-blank-speech-bubble-free-download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1357298"/>
            <a:ext cx="6072230" cy="415568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428728" y="2285992"/>
            <a:ext cx="39290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Сама по себе одежда не греет, она помогает сохранить тепло тела. </a:t>
            </a:r>
          </a:p>
          <a:p>
            <a:pPr algn="ctr"/>
            <a:r>
              <a:rPr lang="ru-RU" dirty="0" smtClean="0"/>
              <a:t>Все мы знаем, что нужно одеваться не только по погоде, но и по сезону.</a:t>
            </a:r>
          </a:p>
          <a:p>
            <a:pPr algn="ctr"/>
            <a:r>
              <a:rPr lang="ru-RU" dirty="0" smtClean="0"/>
              <a:t>Давайте проверим,  как по сезону умеете одеваться вы. </a:t>
            </a:r>
            <a:endParaRPr lang="ru-RU" dirty="0"/>
          </a:p>
        </p:txBody>
      </p:sp>
      <p:pic>
        <p:nvPicPr>
          <p:cNvPr id="8" name="8 Закадровый текст 13 (14.01.2021 20-24)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500034" y="142873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8" descr="C:\Users\User\Desktop\Моя разработка ЗОЖ\ramka_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6838" y="-96839"/>
            <a:ext cx="9455184" cy="7116159"/>
          </a:xfrm>
          <a:prstGeom prst="rect">
            <a:avLst/>
          </a:prstGeom>
          <a:noFill/>
        </p:spPr>
      </p:pic>
      <p:pic>
        <p:nvPicPr>
          <p:cNvPr id="1025" name="Picture 1" descr="C:\Users\User\Desktop\Моя разработка ЗОЖ\image024.jpg"/>
          <p:cNvPicPr>
            <a:picLocks noChangeAspect="1" noChangeArrowheads="1"/>
          </p:cNvPicPr>
          <p:nvPr/>
        </p:nvPicPr>
        <p:blipFill>
          <a:blip r:embed="rId4"/>
          <a:srcRect l="51030" t="50000"/>
          <a:stretch>
            <a:fillRect/>
          </a:stretch>
        </p:blipFill>
        <p:spPr bwMode="auto">
          <a:xfrm>
            <a:off x="6643702" y="285728"/>
            <a:ext cx="2238890" cy="2285992"/>
          </a:xfrm>
          <a:prstGeom prst="rect">
            <a:avLst/>
          </a:prstGeom>
          <a:noFill/>
        </p:spPr>
      </p:pic>
      <p:pic>
        <p:nvPicPr>
          <p:cNvPr id="4" name="Picture 1" descr="C:\Users\User\Desktop\Моя разработка ЗОЖ\image024.jpg"/>
          <p:cNvPicPr>
            <a:picLocks noChangeAspect="1" noChangeArrowheads="1"/>
          </p:cNvPicPr>
          <p:nvPr/>
        </p:nvPicPr>
        <p:blipFill>
          <a:blip r:embed="rId4"/>
          <a:srcRect t="49863" r="48077"/>
          <a:stretch>
            <a:fillRect/>
          </a:stretch>
        </p:blipFill>
        <p:spPr bwMode="auto">
          <a:xfrm>
            <a:off x="6500826" y="4286256"/>
            <a:ext cx="2367413" cy="2285992"/>
          </a:xfrm>
          <a:prstGeom prst="rect">
            <a:avLst/>
          </a:prstGeom>
          <a:noFill/>
        </p:spPr>
      </p:pic>
      <p:pic>
        <p:nvPicPr>
          <p:cNvPr id="5" name="Picture 1" descr="C:\Users\User\Desktop\Моя разработка ЗОЖ\image024.jpg"/>
          <p:cNvPicPr>
            <a:picLocks noChangeAspect="1" noChangeArrowheads="1"/>
          </p:cNvPicPr>
          <p:nvPr/>
        </p:nvPicPr>
        <p:blipFill>
          <a:blip r:embed="rId4"/>
          <a:srcRect l="50756" b="50275"/>
          <a:stretch>
            <a:fillRect/>
          </a:stretch>
        </p:blipFill>
        <p:spPr bwMode="auto">
          <a:xfrm>
            <a:off x="500034" y="428604"/>
            <a:ext cx="2330489" cy="2353245"/>
          </a:xfrm>
          <a:prstGeom prst="rect">
            <a:avLst/>
          </a:prstGeom>
          <a:noFill/>
        </p:spPr>
      </p:pic>
      <p:pic>
        <p:nvPicPr>
          <p:cNvPr id="6" name="Picture 1" descr="C:\Users\User\Desktop\Моя разработка ЗОЖ\image024.jpg"/>
          <p:cNvPicPr>
            <a:picLocks noChangeAspect="1" noChangeArrowheads="1"/>
          </p:cNvPicPr>
          <p:nvPr/>
        </p:nvPicPr>
        <p:blipFill>
          <a:blip r:embed="rId4"/>
          <a:srcRect r="49382" b="50412"/>
          <a:stretch>
            <a:fillRect/>
          </a:stretch>
        </p:blipFill>
        <p:spPr bwMode="auto">
          <a:xfrm>
            <a:off x="357158" y="4286256"/>
            <a:ext cx="2342422" cy="2294747"/>
          </a:xfrm>
          <a:prstGeom prst="rect">
            <a:avLst/>
          </a:prstGeom>
          <a:noFill/>
        </p:spPr>
      </p:pic>
      <p:pic>
        <p:nvPicPr>
          <p:cNvPr id="1041" name="Picture 17" descr="http://trenazhery.ru/upload/iblock/c8c/c8c21cbf37c7082c441bf502142c31dc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642918"/>
            <a:ext cx="1303736" cy="1738314"/>
          </a:xfrm>
          <a:prstGeom prst="rect">
            <a:avLst/>
          </a:prstGeom>
          <a:noFill/>
        </p:spPr>
      </p:pic>
      <p:pic>
        <p:nvPicPr>
          <p:cNvPr id="1047" name="Picture 23" descr="https://www.seekpng.com/png/full/59-598175_purple-polka-dot-dress-club-penguin-polka-do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3071810"/>
            <a:ext cx="1214413" cy="977328"/>
          </a:xfrm>
          <a:prstGeom prst="rect">
            <a:avLst/>
          </a:prstGeom>
          <a:noFill/>
        </p:spPr>
      </p:pic>
      <p:pic>
        <p:nvPicPr>
          <p:cNvPr id="1051" name="Picture 27" descr="https://files.constantcontact.com/90444947701/e18900a0-9a04-4f53-ab73-0e462f801645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2571744"/>
            <a:ext cx="2094973" cy="1624010"/>
          </a:xfrm>
          <a:prstGeom prst="rect">
            <a:avLst/>
          </a:prstGeom>
          <a:noFill/>
        </p:spPr>
      </p:pic>
      <p:pic>
        <p:nvPicPr>
          <p:cNvPr id="1061" name="Picture 37" descr="https://img0.liveinternet.ru/images/attach/d/0/136/486/136486982_2374021_0_14baa3_52fa64ac_orig_1_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29190" y="642918"/>
            <a:ext cx="1130277" cy="867084"/>
          </a:xfrm>
          <a:prstGeom prst="rect">
            <a:avLst/>
          </a:prstGeom>
          <a:noFill/>
        </p:spPr>
      </p:pic>
      <p:pic>
        <p:nvPicPr>
          <p:cNvPr id="1063" name="Picture 39" descr="https://ds05.infourok.ru/uploads/ex/0c90/000c7c27-635ea6e7/hello_html_m718f66fa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71934" y="4429132"/>
            <a:ext cx="1487467" cy="1069820"/>
          </a:xfrm>
          <a:prstGeom prst="rect">
            <a:avLst/>
          </a:prstGeom>
          <a:noFill/>
        </p:spPr>
      </p:pic>
      <p:pic>
        <p:nvPicPr>
          <p:cNvPr id="1037" name="Picture 13" descr="https://naurok.com.ua/uploads/files/13005/77885/83115_html/images/77885.003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00364" y="4714884"/>
            <a:ext cx="1438130" cy="1595425"/>
          </a:xfrm>
          <a:prstGeom prst="rect">
            <a:avLst/>
          </a:prstGeom>
          <a:noFill/>
        </p:spPr>
      </p:pic>
      <p:pic>
        <p:nvPicPr>
          <p:cNvPr id="1043" name="Picture 19" descr="https://www.seekpng.com/png/full/546-5464943_barts-nicole-scarf-charcoal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72066" y="3143248"/>
            <a:ext cx="1285884" cy="1159019"/>
          </a:xfrm>
          <a:prstGeom prst="rect">
            <a:avLst/>
          </a:prstGeom>
          <a:noFill/>
        </p:spPr>
      </p:pic>
      <p:pic>
        <p:nvPicPr>
          <p:cNvPr id="1039" name="Picture 15" descr="https://img-fotki.yandex.ru/get/749077/200418627.21f/0_1bbcfb_10c1e5f6_orig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29256" y="1785926"/>
            <a:ext cx="1071570" cy="1113319"/>
          </a:xfrm>
          <a:prstGeom prst="rect">
            <a:avLst/>
          </a:prstGeom>
          <a:noFill/>
        </p:spPr>
      </p:pic>
      <p:pic>
        <p:nvPicPr>
          <p:cNvPr id="1055" name="Picture 31" descr="https://png-5.vector.me/files/images/8/2/823684/shoes_thumb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143504" y="5429264"/>
            <a:ext cx="1482351" cy="1138234"/>
          </a:xfrm>
          <a:prstGeom prst="rect">
            <a:avLst/>
          </a:prstGeom>
          <a:noFill/>
        </p:spPr>
      </p:pic>
      <p:pic>
        <p:nvPicPr>
          <p:cNvPr id="1057" name="Picture 33" descr="https://www.pinclipart.com/picdir/big/7-75649_clipart-free-library-jacket-clipart-wool-coat-chaquetas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14678" y="3214686"/>
            <a:ext cx="1487467" cy="1159349"/>
          </a:xfrm>
          <a:prstGeom prst="rect">
            <a:avLst/>
          </a:prstGeom>
          <a:noFill/>
        </p:spPr>
      </p:pic>
      <p:pic>
        <p:nvPicPr>
          <p:cNvPr id="1049" name="Picture 25" descr="https://avatars.mds.yandex.net/get-zen_doc/195198/pub_5d30565346f4ff00aeee594a_5d30674625667300b5bd0b57/scale_120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71869" y="1630319"/>
            <a:ext cx="1500198" cy="150019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2.22222E-6 C -0.04705 0.02037 -0.09393 0.04097 -0.11372 0.04352 C -0.13351 0.04607 -0.12119 0.03241 -0.11893 0.01597 C -0.11667 -0.00046 -0.12761 -0.03379 -0.10001 -0.05532 C -0.0724 -0.07685 -0.00435 -0.11759 0.04652 -0.11273 C 0.09739 -0.10787 0.18142 -0.05 0.2052 -0.02546 C 0.22899 -0.00092 0.2092 0.01667 0.18958 0.03449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8.14815E-6 C -0.12969 -0.00232 -0.25921 -0.00464 -0.30522 0.05046 C -0.35122 0.10555 -0.35522 0.26319 -0.27588 0.33101 C -0.19654 0.39884 0.09617 0.43634 0.17065 0.4574 " pathEditMode="relative" ptsTypes="aaaA">
                                      <p:cBhvr>
                                        <p:cTn id="11" dur="2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C -0.04791 -0.08889 -0.09583 -0.17755 -0.13802 -0.18866 C -0.1802 -0.19977 -0.24375 -0.13912 -0.25347 -0.06667 C -0.26319 0.00578 -0.19913 0.20416 -0.19652 0.24583 C -0.19392 0.2875 -0.21597 0.23565 -0.23802 0.18379 " pathEditMode="relative" ptsTypes="aaaaA">
                                      <p:cBhvr>
                                        <p:cTn id="16" dur="2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77778E-6 C 0.03333 -0.053 0.06666 -0.10578 0.08785 -0.13333 C 0.10903 -0.16087 0.09479 -0.1736 0.1276 -0.1655 C 0.16041 -0.1574 0.25173 -0.1162 0.28455 -0.08518 C 0.31736 -0.05416 0.34288 -0.02222 0.32413 0.02061 C 0.30538 0.06343 0.19826 0.14607 0.17239 0.17223 " pathEditMode="relative" ptsTypes="aaaaaA">
                                      <p:cBhvr>
                                        <p:cTn id="21" dur="2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1.48148E-6 C -0.06475 -0.11065 -0.12951 -0.2213 -0.11371 -0.2757 C -0.09791 -0.33009 0.06129 -0.32685 0.0948 -0.32639 C 0.12831 -0.32593 0.08907 -0.28218 0.08786 -0.27338 " pathEditMode="relative" ptsTypes="aaaA">
                                      <p:cBhvr>
                                        <p:cTn id="26" dur="20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0.03855 -0.08333 0.07726 -0.16667 0.11719 -0.18171 C 0.15712 -0.19676 0.20278 -0.11343 0.23959 -0.08958 C 0.27639 -0.06574 0.29358 -0.03495 0.33785 -0.03912 C 0.38212 -0.04329 0.47726 -0.10231 0.50521 -0.11505 " pathEditMode="relative" ptsTypes="aaaaA">
                                      <p:cBhvr>
                                        <p:cTn id="31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-4.44444E-6 C -0.13438 -0.12014 -0.26876 -0.24028 -0.35695 -0.23912 C -0.44514 -0.23796 -0.50001 -0.03588 -0.52935 0.00695 " pathEditMode="relative" ptsTypes="aaA">
                                      <p:cBhvr>
                                        <p:cTn id="36" dur="20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7 C -0.07674 0.00764 -0.1533 0.01528 -0.16736 -0.00231 C -0.18142 -0.0199 -0.08055 -0.07176 -0.08455 -0.10578 C -0.08854 -0.13981 -0.19896 -0.16597 -0.19149 -0.20694 C -0.18403 -0.24791 -0.0651 -0.32778 -0.03976 -0.35185 " pathEditMode="relative" ptsTypes="aaaaA">
                                      <p:cBhvr>
                                        <p:cTn id="41" dur="2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C -0.14983 -0.15393 -0.29948 -0.30764 -0.35868 -0.37014 " pathEditMode="relative" ptsTypes="aA">
                                      <p:cBhvr>
                                        <p:cTn id="46" dur="20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65 0.14306 C -0.06146 0.15579 -0.15139 0.16852 -0.07812 0.25556 C -0.00486 0.34259 0.37587 0.59745 0.4684 0.66482 " pathEditMode="relative" rAng="0" ptsTypes="aaA">
                                      <p:cBhvr>
                                        <p:cTn id="51" dur="20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2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7.40741E-7 C 0.17865 0.00671 0.35746 0.01366 0.42899 0.0164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" y="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Users\User\Desktop\Моя разработка ЗОЖ\ramka_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6838" y="-96839"/>
            <a:ext cx="9455184" cy="711615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00034" y="357166"/>
            <a:ext cx="820909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Физкультура и спорт</a:t>
            </a:r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097" name="Picture 1" descr="C:\Users\User\Desktop\Моя разработка ЗОЖ\0a23d42e0d4ed33669e9333077620e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500306"/>
            <a:ext cx="2874260" cy="3905244"/>
          </a:xfrm>
          <a:prstGeom prst="rect">
            <a:avLst/>
          </a:prstGeom>
          <a:noFill/>
        </p:spPr>
      </p:pic>
      <p:pic>
        <p:nvPicPr>
          <p:cNvPr id="6" name="Picture 4" descr="http://school101vrn.ru/upload/iblock/afa/afae232957198e14f1b3b2219d803a4c.png"/>
          <p:cNvPicPr>
            <a:picLocks noChangeAspect="1" noChangeArrowheads="1"/>
          </p:cNvPicPr>
          <p:nvPr/>
        </p:nvPicPr>
        <p:blipFill>
          <a:blip r:embed="rId5" cstate="print"/>
          <a:srcRect l="16578" r="14346"/>
          <a:stretch>
            <a:fillRect/>
          </a:stretch>
        </p:blipFill>
        <p:spPr bwMode="auto">
          <a:xfrm>
            <a:off x="7429520" y="5072074"/>
            <a:ext cx="1428760" cy="1416017"/>
          </a:xfrm>
          <a:prstGeom prst="rect">
            <a:avLst/>
          </a:prstGeom>
          <a:noFill/>
        </p:spPr>
      </p:pic>
      <p:pic>
        <p:nvPicPr>
          <p:cNvPr id="7" name="Picture 9" descr="http://freepngclipart.com/download/speech_bubble/8342-blank-speech-bubble-free-download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857488" y="1643050"/>
            <a:ext cx="5717812" cy="391312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000496" y="2071678"/>
            <a:ext cx="42148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Физическая культура </a:t>
            </a:r>
            <a:r>
              <a:rPr lang="ru-RU" dirty="0" smtClean="0"/>
              <a:t>– </a:t>
            </a:r>
          </a:p>
          <a:p>
            <a:pPr algn="ctr"/>
            <a:r>
              <a:rPr lang="ru-RU" dirty="0" smtClean="0"/>
              <a:t>это комплекс мероприятий , </a:t>
            </a:r>
          </a:p>
          <a:p>
            <a:pPr algn="ctr"/>
            <a:r>
              <a:rPr lang="ru-RU" dirty="0" smtClean="0"/>
              <a:t>направленных на укрепление</a:t>
            </a:r>
          </a:p>
          <a:p>
            <a:pPr algn="ctr"/>
            <a:r>
              <a:rPr lang="ru-RU" dirty="0" smtClean="0"/>
              <a:t> здоровья человека. </a:t>
            </a:r>
          </a:p>
          <a:p>
            <a:pPr algn="ctr"/>
            <a:r>
              <a:rPr lang="ru-RU" dirty="0" smtClean="0"/>
              <a:t>Регулярные тренировки укрепляют организм и помогают справиться с болезнями, хорошо влияют на внимание, память, мышление.</a:t>
            </a:r>
          </a:p>
          <a:p>
            <a:pPr algn="ctr"/>
            <a:r>
              <a:rPr lang="ru-RU" dirty="0" smtClean="0"/>
              <a:t>Приглашаю вас на</a:t>
            </a:r>
          </a:p>
          <a:p>
            <a:pPr algn="ctr"/>
            <a:r>
              <a:rPr lang="ru-RU" dirty="0" smtClean="0"/>
              <a:t> веселую зарядку!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9" name="9 Закадровый текст 14 (14.01.2021 20-25)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571472" y="207167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4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User\Desktop\Моя разработка ЗОЖ\ramka_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6838" y="-96839"/>
            <a:ext cx="9455184" cy="711615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03352" y="357166"/>
            <a:ext cx="39372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72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atreshka" pitchFamily="2" charset="0"/>
              </a:rPr>
              <a:t>«Зарядка»</a:t>
            </a:r>
            <a:endParaRPr lang="ru-RU" sz="72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atreshka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500174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А сейчас все по порядку</a:t>
            </a:r>
          </a:p>
          <a:p>
            <a:pPr algn="ctr" fontAlgn="ctr"/>
            <a:r>
              <a:rPr lang="ru-RU" dirty="0" smtClean="0">
                <a:latin typeface="Arial" pitchFamily="34" charset="0"/>
                <a:cs typeface="Arial" pitchFamily="34" charset="0"/>
              </a:rPr>
              <a:t>      Встанем дружно на зарядку.   </a:t>
            </a:r>
          </a:p>
          <a:p>
            <a:pPr algn="ctr" fontAlgn="ctr"/>
            <a:r>
              <a:rPr lang="ru-RU" dirty="0" smtClean="0">
                <a:latin typeface="Arial" pitchFamily="34" charset="0"/>
                <a:cs typeface="Arial" pitchFamily="34" charset="0"/>
              </a:rPr>
              <a:t>      Руки в стороны, согнули,         </a:t>
            </a:r>
          </a:p>
          <a:p>
            <a:pPr algn="ctr" fontAlgn="ctr"/>
            <a:r>
              <a:rPr lang="ru-RU" dirty="0" smtClean="0">
                <a:latin typeface="Arial" pitchFamily="34" charset="0"/>
                <a:cs typeface="Arial" pitchFamily="34" charset="0"/>
              </a:rPr>
              <a:t>      Вверх поняли, помахали,</a:t>
            </a:r>
          </a:p>
          <a:p>
            <a:pPr algn="ctr" fontAlgn="ctr"/>
            <a:r>
              <a:rPr lang="ru-RU" dirty="0" smtClean="0">
                <a:latin typeface="Arial" pitchFamily="34" charset="0"/>
                <a:cs typeface="Arial" pitchFamily="34" charset="0"/>
              </a:rPr>
              <a:t>      Спрятали за спину их, оглянулись:</a:t>
            </a:r>
          </a:p>
          <a:p>
            <a:pPr algn="ctr" fontAlgn="ctr"/>
            <a:r>
              <a:rPr lang="ru-RU" dirty="0" smtClean="0">
                <a:latin typeface="Arial" pitchFamily="34" charset="0"/>
                <a:cs typeface="Arial" pitchFamily="34" charset="0"/>
              </a:rPr>
              <a:t>      Через правое плечо,</a:t>
            </a:r>
          </a:p>
          <a:p>
            <a:pPr algn="ctr" fontAlgn="ctr"/>
            <a:r>
              <a:rPr lang="ru-RU" dirty="0" smtClean="0">
                <a:latin typeface="Arial" pitchFamily="34" charset="0"/>
                <a:cs typeface="Arial" pitchFamily="34" charset="0"/>
              </a:rPr>
              <a:t>      Через левое плечо.</a:t>
            </a:r>
          </a:p>
          <a:p>
            <a:pPr algn="ctr" fontAlgn="ctr"/>
            <a:r>
              <a:rPr lang="ru-RU" dirty="0" smtClean="0">
                <a:latin typeface="Arial" pitchFamily="34" charset="0"/>
                <a:cs typeface="Arial" pitchFamily="34" charset="0"/>
              </a:rPr>
              <a:t>      Дружно присели, пяточки задели.</a:t>
            </a:r>
          </a:p>
          <a:p>
            <a:pPr algn="ctr" fontAlgn="ctr"/>
            <a:r>
              <a:rPr lang="ru-RU" dirty="0" smtClean="0">
                <a:latin typeface="Arial" pitchFamily="34" charset="0"/>
                <a:cs typeface="Arial" pitchFamily="34" charset="0"/>
              </a:rPr>
              <a:t>      На носочки поднялись,</a:t>
            </a:r>
          </a:p>
          <a:p>
            <a:pPr algn="ctr" fontAlgn="ctr"/>
            <a:r>
              <a:rPr lang="ru-RU" dirty="0" smtClean="0">
                <a:latin typeface="Arial" pitchFamily="34" charset="0"/>
                <a:cs typeface="Arial" pitchFamily="34" charset="0"/>
              </a:rPr>
              <a:t>      Опустились, руки вниз.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User\Desktop\Моя разработка ЗОЖ\hello_html_54adae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4184" y="4214818"/>
            <a:ext cx="6038212" cy="240764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C:\Users\User\Desktop\Моя разработка ЗОЖ\ramka_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6838" y="-96839"/>
            <a:ext cx="9455184" cy="711615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00100" y="285728"/>
            <a:ext cx="7572428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Отсутствие вредных привычек 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4" name="Рисунок 13" descr="2fb439df3b478d385c0828ed319b374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28596" y="2714620"/>
            <a:ext cx="2428892" cy="3690186"/>
          </a:xfrm>
          <a:prstGeom prst="rect">
            <a:avLst/>
          </a:prstGeom>
        </p:spPr>
      </p:pic>
      <p:pic>
        <p:nvPicPr>
          <p:cNvPr id="15" name="Picture 4" descr="http://school101vrn.ru/upload/iblock/afa/afae232957198e14f1b3b2219d803a4c.png"/>
          <p:cNvPicPr>
            <a:picLocks noChangeAspect="1" noChangeArrowheads="1"/>
          </p:cNvPicPr>
          <p:nvPr/>
        </p:nvPicPr>
        <p:blipFill>
          <a:blip r:embed="rId5" cstate="print"/>
          <a:srcRect l="16578" r="14346"/>
          <a:stretch>
            <a:fillRect/>
          </a:stretch>
        </p:blipFill>
        <p:spPr bwMode="auto">
          <a:xfrm>
            <a:off x="7429520" y="5000636"/>
            <a:ext cx="1428760" cy="1416017"/>
          </a:xfrm>
          <a:prstGeom prst="rect">
            <a:avLst/>
          </a:prstGeom>
          <a:noFill/>
        </p:spPr>
      </p:pic>
      <p:pic>
        <p:nvPicPr>
          <p:cNvPr id="16" name="Picture 9" descr="http://freepngclipart.com/download/speech_bubble/8342-blank-speech-bubble-free-download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786050" y="2285992"/>
            <a:ext cx="5459755" cy="373652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29058" y="2786058"/>
            <a:ext cx="38576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Вредные</a:t>
            </a:r>
            <a:r>
              <a:rPr lang="ru-RU" dirty="0" smtClean="0"/>
              <a:t> </a:t>
            </a:r>
            <a:r>
              <a:rPr lang="ru-RU" b="1" dirty="0" smtClean="0"/>
              <a:t>привычки</a:t>
            </a:r>
            <a:r>
              <a:rPr lang="ru-RU" dirty="0" smtClean="0"/>
              <a:t> - </a:t>
            </a:r>
            <a:r>
              <a:rPr lang="ru-RU" b="1" dirty="0" smtClean="0"/>
              <a:t>это</a:t>
            </a:r>
            <a:r>
              <a:rPr lang="ru-RU" dirty="0" smtClean="0"/>
              <a:t> </a:t>
            </a:r>
            <a:r>
              <a:rPr lang="ru-RU" b="1" dirty="0" smtClean="0"/>
              <a:t>действия</a:t>
            </a:r>
            <a:r>
              <a:rPr lang="ru-RU" dirty="0" smtClean="0"/>
              <a:t>, </a:t>
            </a:r>
            <a:r>
              <a:rPr lang="ru-RU" b="1" dirty="0" smtClean="0"/>
              <a:t>которые</a:t>
            </a:r>
            <a:r>
              <a:rPr lang="ru-RU" dirty="0" smtClean="0"/>
              <a:t> </a:t>
            </a:r>
            <a:r>
              <a:rPr lang="ru-RU" b="1" dirty="0" smtClean="0"/>
              <a:t>повторяются</a:t>
            </a:r>
            <a:r>
              <a:rPr lang="ru-RU" dirty="0" smtClean="0"/>
              <a:t> </a:t>
            </a:r>
          </a:p>
          <a:p>
            <a:pPr algn="ctr"/>
            <a:r>
              <a:rPr lang="ru-RU" dirty="0" smtClean="0"/>
              <a:t>большое количество раз и могут </a:t>
            </a:r>
            <a:r>
              <a:rPr lang="ru-RU" b="1" dirty="0" smtClean="0"/>
              <a:t>нанести</a:t>
            </a:r>
            <a:r>
              <a:rPr lang="ru-RU" dirty="0" smtClean="0"/>
              <a:t> </a:t>
            </a:r>
            <a:r>
              <a:rPr lang="ru-RU" b="1" dirty="0" smtClean="0"/>
              <a:t>вред</a:t>
            </a:r>
            <a:r>
              <a:rPr lang="ru-RU" dirty="0" smtClean="0"/>
              <a:t> </a:t>
            </a:r>
            <a:r>
              <a:rPr lang="ru-RU" b="1" dirty="0" smtClean="0"/>
              <a:t>здоровью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Давайте, посмотрим на некоторые из них. Расскажите, какой вред они могут нанести и избавьтесь от них.</a:t>
            </a:r>
            <a:endParaRPr lang="ru-RU" dirty="0"/>
          </a:p>
        </p:txBody>
      </p:sp>
      <p:pic>
        <p:nvPicPr>
          <p:cNvPr id="8" name="10 Закадровый текст 16 (14.01.2021 20-27)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571472" y="221455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 descr="C:\Users\User\Desktop\Моя разработка ЗОЖ\ramka_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6838" y="-96839"/>
            <a:ext cx="9455184" cy="7116159"/>
          </a:xfrm>
          <a:prstGeom prst="rect">
            <a:avLst/>
          </a:prstGeom>
          <a:noFill/>
        </p:spPr>
      </p:pic>
      <p:pic>
        <p:nvPicPr>
          <p:cNvPr id="7189" name="Picture 21" descr="https://image.freepik.com/free-vector/_1308-1100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3394080"/>
            <a:ext cx="2286016" cy="3009070"/>
          </a:xfrm>
          <a:prstGeom prst="rect">
            <a:avLst/>
          </a:prstGeom>
          <a:noFill/>
        </p:spPr>
      </p:pic>
      <p:pic>
        <p:nvPicPr>
          <p:cNvPr id="7172" name="Picture 4" descr="https://www.culture.ru/storage/images/7ed7c2070fd3892a9f218bef25b5e088/ccabf1a6c9573becebcf0514ba7e517e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256"/>
          <a:stretch>
            <a:fillRect/>
          </a:stretch>
        </p:blipFill>
        <p:spPr bwMode="auto">
          <a:xfrm>
            <a:off x="5143568" y="4071943"/>
            <a:ext cx="3714744" cy="2500329"/>
          </a:xfrm>
          <a:prstGeom prst="rect">
            <a:avLst/>
          </a:prstGeom>
          <a:noFill/>
        </p:spPr>
      </p:pic>
      <p:pic>
        <p:nvPicPr>
          <p:cNvPr id="7174" name="Picture 6" descr="https://i.pinimg.com/originals/6b/fa/e8/6bfae855d8cb29108cf350d49002d1f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500042"/>
            <a:ext cx="2293517" cy="2469570"/>
          </a:xfrm>
          <a:prstGeom prst="rect">
            <a:avLst/>
          </a:prstGeom>
          <a:noFill/>
        </p:spPr>
      </p:pic>
      <p:pic>
        <p:nvPicPr>
          <p:cNvPr id="7170" name="Picture 2" descr="C:\Users\User\Desktop\Моя разработка ЗОЖ\МАЛЬЧИК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4" y="357166"/>
            <a:ext cx="2000266" cy="2290686"/>
          </a:xfrm>
          <a:prstGeom prst="rect">
            <a:avLst/>
          </a:prstGeom>
          <a:noFill/>
        </p:spPr>
      </p:pic>
      <p:pic>
        <p:nvPicPr>
          <p:cNvPr id="7181" name="Picture 13" descr="https://thumbs.dreamstime.com/b/%D0%B4%D0%B5%D1%82%D0%B8-%D1%81-%D1%83%D1%81%D1%82%D1%80%D0%BE%D0%B9%D1%81%D1%82%D0%B2%D0%B0%D0%BC%D0%B8-%D0%BC%D0%B0-%D1%8C%D1%87%D0%B8%D0%BA%D0%BE%D0%BC-%D0%B8-%D0%BA%D0%BE%D0%BC%D0%BF%D1%8C%D1%82%D0%B5%D1%80-%D0%BA%D0%BD%D0%B8%D0%B6%D0%BA%D0%BE%D0%B9-%D0%B5%D0%B2%D1%83%D1%88%D0%BA%D0%BE%D0%B9-%D1%87%D0%B8%D1%82%D0%B0%D1%8E%D1%82-%D1%82%D0%B0%D0%B1-77450450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08068" y="426168"/>
            <a:ext cx="3249816" cy="2002699"/>
          </a:xfrm>
          <a:prstGeom prst="rect">
            <a:avLst/>
          </a:prstGeom>
          <a:noFill/>
        </p:spPr>
      </p:pic>
      <p:pic>
        <p:nvPicPr>
          <p:cNvPr id="7169" name="Picture 1" descr="C:\Users\User\Desktop\Моя разработка ЗОЖ\МАЛЬЧИК с карандашом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14678" y="4500570"/>
            <a:ext cx="1639691" cy="2000264"/>
          </a:xfrm>
          <a:prstGeom prst="rect">
            <a:avLst/>
          </a:prstGeom>
          <a:noFill/>
        </p:spPr>
      </p:pic>
      <p:pic>
        <p:nvPicPr>
          <p:cNvPr id="7183" name="Picture 15" descr="https://imes.su/images/2019/news/id_520/1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2500306"/>
            <a:ext cx="2000264" cy="2000264"/>
          </a:xfrm>
          <a:prstGeom prst="rect">
            <a:avLst/>
          </a:prstGeom>
          <a:noFill/>
        </p:spPr>
      </p:pic>
      <p:pic>
        <p:nvPicPr>
          <p:cNvPr id="7179" name="Picture 11" descr="C:\Users\User\Desktop\Моя разработка ЗОЖ\pngwing.com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57422" y="2571744"/>
            <a:ext cx="1281579" cy="167511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6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1" dur="1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3" dur="1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4" dur="1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1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1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7" dur="1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9" dur="1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0" dur="1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1" dur="1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User\Desktop\Моя разработка ЗОЖ\ramka_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6838" y="-96839"/>
            <a:ext cx="9455184" cy="711615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357166"/>
            <a:ext cx="821537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Безопасное поведение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1" name="Picture 9" descr="http://freepngclipart.com/download/speech_bubble/8342-blank-speech-bubble-free-download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1428736"/>
            <a:ext cx="3786182" cy="2591169"/>
          </a:xfrm>
          <a:prstGeom prst="rect">
            <a:avLst/>
          </a:prstGeom>
          <a:noFill/>
        </p:spPr>
      </p:pic>
      <p:pic>
        <p:nvPicPr>
          <p:cNvPr id="2056" name="Picture 8" descr="https://ds05.infourok.ru/uploads/ex/001e/0012c4cd-82ca3e56/hello_html_662c8c5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1857364"/>
            <a:ext cx="1800000" cy="1800000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2054" name="Picture 6" descr="http://37.r.photoshare.ru/00373/0038ebff66d6b793c23d627aa311210141bb40dc.jpg"/>
          <p:cNvPicPr>
            <a:picLocks noChangeAspect="1" noChangeArrowheads="1"/>
          </p:cNvPicPr>
          <p:nvPr/>
        </p:nvPicPr>
        <p:blipFill>
          <a:blip r:embed="rId7" cstate="print"/>
          <a:srcRect l="3841" t="1835" r="3599" b="8856"/>
          <a:stretch>
            <a:fillRect/>
          </a:stretch>
        </p:blipFill>
        <p:spPr bwMode="auto">
          <a:xfrm>
            <a:off x="3000364" y="1857364"/>
            <a:ext cx="1800000" cy="1800000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2058" name="Picture 10" descr="https://kolobok.obr-tacin.ru/images/gallery/n139/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472" y="4357694"/>
            <a:ext cx="1818424" cy="1800000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2060" name="Picture 12" descr="http://2liski.detkin-club.ru/images/lekoteka/14-gadzhetov-dlja-bezopasnosti-rebenka-photo-normal_5f104ab8c761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00364" y="4429132"/>
            <a:ext cx="1800018" cy="1800000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2050" name="Picture 2" descr="https://pbs.twimg.com/media/Dg19_bPWsAABApt.jpg:larg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4357694"/>
            <a:ext cx="2640000" cy="19800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643570" y="1928802"/>
            <a:ext cx="2857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Безопасное</a:t>
            </a:r>
            <a:r>
              <a:rPr lang="ru-RU" dirty="0" smtClean="0"/>
              <a:t> </a:t>
            </a:r>
            <a:r>
              <a:rPr lang="ru-RU" b="1" dirty="0" smtClean="0"/>
              <a:t>поведение</a:t>
            </a:r>
            <a:r>
              <a:rPr lang="ru-RU" dirty="0" smtClean="0"/>
              <a:t>  -</a:t>
            </a:r>
          </a:p>
          <a:p>
            <a:pPr algn="ctr"/>
            <a:r>
              <a:rPr lang="ru-RU" dirty="0" smtClean="0"/>
              <a:t>это </a:t>
            </a:r>
            <a:r>
              <a:rPr lang="ru-RU" b="1" dirty="0" smtClean="0"/>
              <a:t>поведение</a:t>
            </a:r>
            <a:r>
              <a:rPr lang="ru-RU" dirty="0" smtClean="0"/>
              <a:t> человека, не приносящее вреда себе и окружающим...</a:t>
            </a:r>
          </a:p>
          <a:p>
            <a:pPr algn="ctr"/>
            <a:r>
              <a:rPr lang="ru-RU" dirty="0" smtClean="0"/>
              <a:t>Объясните ситуации.</a:t>
            </a:r>
            <a:endParaRPr lang="ru-RU" dirty="0"/>
          </a:p>
        </p:txBody>
      </p:sp>
      <p:pic>
        <p:nvPicPr>
          <p:cNvPr id="13" name="Рисунок 12" descr="clipart1470401 (1).png"/>
          <p:cNvPicPr>
            <a:picLocks noChangeAspect="1"/>
          </p:cNvPicPr>
          <p:nvPr/>
        </p:nvPicPr>
        <p:blipFill>
          <a:blip r:embed="rId11"/>
          <a:srcRect r="48931"/>
          <a:stretch>
            <a:fillRect/>
          </a:stretch>
        </p:blipFill>
        <p:spPr>
          <a:xfrm flipH="1">
            <a:off x="7215206" y="3786190"/>
            <a:ext cx="1652725" cy="2745542"/>
          </a:xfrm>
          <a:prstGeom prst="rect">
            <a:avLst/>
          </a:prstGeom>
        </p:spPr>
      </p:pic>
      <p:pic>
        <p:nvPicPr>
          <p:cNvPr id="15" name="11 Закадровый текст 7 (17.01.2021 13-58)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tretch>
            <a:fillRect/>
          </a:stretch>
        </p:blipFill>
        <p:spPr>
          <a:xfrm>
            <a:off x="500034" y="371475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2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0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0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0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audio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User\Desktop\Моя разработка ЗОЖ\ramka_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6838" y="-96839"/>
            <a:ext cx="9455184" cy="711615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42976" y="285728"/>
            <a:ext cx="74639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Хорошее настроение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Picture 4" descr="http://school101vrn.ru/upload/iblock/afa/afae232957198e14f1b3b2219d803a4c.png"/>
          <p:cNvPicPr>
            <a:picLocks noChangeAspect="1" noChangeArrowheads="1"/>
          </p:cNvPicPr>
          <p:nvPr/>
        </p:nvPicPr>
        <p:blipFill>
          <a:blip r:embed="rId4" cstate="print"/>
          <a:srcRect l="16578" r="14346"/>
          <a:stretch>
            <a:fillRect/>
          </a:stretch>
        </p:blipFill>
        <p:spPr bwMode="auto">
          <a:xfrm>
            <a:off x="357158" y="5143512"/>
            <a:ext cx="1428760" cy="1416017"/>
          </a:xfrm>
          <a:prstGeom prst="rect">
            <a:avLst/>
          </a:prstGeom>
          <a:noFill/>
        </p:spPr>
      </p:pic>
      <p:pic>
        <p:nvPicPr>
          <p:cNvPr id="6" name="Picture 9" descr="http://freepngclipart.com/download/speech_bubble/8342-blank-speech-bubble-free-download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1428736"/>
            <a:ext cx="5636750" cy="38576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00100" y="2143116"/>
            <a:ext cx="4071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Учеными доказано, </a:t>
            </a:r>
          </a:p>
          <a:p>
            <a:pPr algn="ctr"/>
            <a:r>
              <a:rPr lang="ru-RU" dirty="0" smtClean="0"/>
              <a:t>что </a:t>
            </a:r>
            <a:r>
              <a:rPr lang="ru-RU" b="1" dirty="0" smtClean="0"/>
              <a:t>здоровый образ жизни невозможен без хорошего настроения.  </a:t>
            </a:r>
          </a:p>
          <a:p>
            <a:pPr algn="ctr"/>
            <a:r>
              <a:rPr lang="ru-RU" dirty="0" smtClean="0"/>
              <a:t>Музыка и танцы- это источник  положительных эмоций! </a:t>
            </a:r>
          </a:p>
          <a:p>
            <a:pPr algn="ctr"/>
            <a:r>
              <a:rPr lang="ru-RU" dirty="0" smtClean="0"/>
              <a:t>Приглашаю вас, потанцевать и </a:t>
            </a:r>
          </a:p>
          <a:p>
            <a:pPr algn="ctr"/>
            <a:r>
              <a:rPr lang="ru-RU" dirty="0" smtClean="0"/>
              <a:t>поднять себе настроение!</a:t>
            </a:r>
          </a:p>
        </p:txBody>
      </p:sp>
      <p:pic>
        <p:nvPicPr>
          <p:cNvPr id="8" name="Рисунок 7" descr="clipart1470401 (1).png"/>
          <p:cNvPicPr>
            <a:picLocks noChangeAspect="1"/>
          </p:cNvPicPr>
          <p:nvPr/>
        </p:nvPicPr>
        <p:blipFill>
          <a:blip r:embed="rId6"/>
          <a:srcRect l="49881"/>
          <a:stretch>
            <a:fillRect/>
          </a:stretch>
        </p:blipFill>
        <p:spPr>
          <a:xfrm flipH="1">
            <a:off x="6143636" y="3000372"/>
            <a:ext cx="2001788" cy="3388484"/>
          </a:xfrm>
          <a:prstGeom prst="rect">
            <a:avLst/>
          </a:prstGeom>
        </p:spPr>
      </p:pic>
      <p:pic>
        <p:nvPicPr>
          <p:cNvPr id="9" name="12 Закадровый текст 18 (14.01.2021 20-29)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500034" y="15716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:\Users\User\Desktop\Моя разработка ЗОЖ\ramka_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6838" y="-96839"/>
            <a:ext cx="9455184" cy="7116159"/>
          </a:xfrm>
          <a:prstGeom prst="rect">
            <a:avLst/>
          </a:prstGeom>
          <a:noFill/>
        </p:spPr>
      </p:pic>
      <p:pic>
        <p:nvPicPr>
          <p:cNvPr id="7" name="Picture 2" descr="https://sun9-54.userapi.com/znKslsYLa1mrayp3I9GXE1ai0oxgP90W8BUBOw/nMd_jGdkxP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4857760"/>
            <a:ext cx="2429958" cy="1628072"/>
          </a:xfrm>
          <a:prstGeom prst="rect">
            <a:avLst/>
          </a:prstGeom>
          <a:noFill/>
        </p:spPr>
      </p:pic>
      <p:pic>
        <p:nvPicPr>
          <p:cNvPr id="8" name="Picture 4" descr="http://school101vrn.ru/upload/iblock/afa/afae232957198e14f1b3b2219d803a4c.png"/>
          <p:cNvPicPr>
            <a:picLocks noChangeAspect="1" noChangeArrowheads="1"/>
          </p:cNvPicPr>
          <p:nvPr/>
        </p:nvPicPr>
        <p:blipFill>
          <a:blip r:embed="rId4" cstate="print"/>
          <a:srcRect l="16578" r="14346"/>
          <a:stretch>
            <a:fillRect/>
          </a:stretch>
        </p:blipFill>
        <p:spPr bwMode="auto">
          <a:xfrm>
            <a:off x="357158" y="5143512"/>
            <a:ext cx="1428760" cy="141601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728" y="1428736"/>
            <a:ext cx="321471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Мы что-то потеряли,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И долго его искали,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И небо было хмурым,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И дождик моросил.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Под лепестком ромашки,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У месяца в кармашке,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Нигде пропажи нашей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Никто не находил.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Припев: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Хорошее настроение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Сплошное невезение,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Когда однажды утром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Его ты не найдешь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Хорошее настроение,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Немножко вдохновения,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И ты уже с друзьями,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Танцуешь и поешь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29256" y="1357298"/>
            <a:ext cx="332422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Откуда оно берется,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Где прячется и смеется,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И в солнечные сети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Ты зря его ловил.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Известно всем на свете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Оно в твоей конфете,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Которую ты с другом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Сегодня разделил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Припев: </a:t>
            </a:r>
          </a:p>
          <a:p>
            <a:pPr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Хорошее настроение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Сплошное невезение,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Когда однажды утром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Его ты не найдешь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Хорошее настроение,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Немножко вдохновения,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И ты уже с друзьями,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Танцуешь и поешь</a:t>
            </a:r>
          </a:p>
          <a:p>
            <a:pPr>
              <a:buNone/>
            </a:pP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285728"/>
            <a:ext cx="746390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atreshka" pitchFamily="2" charset="0"/>
              </a:rPr>
              <a:t>Хорошее настроение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atreshka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6248" y="621508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600" b="1" i="1" dirty="0" smtClean="0"/>
              <a:t>Слова и музыка: Наталия и Виталий </a:t>
            </a:r>
            <a:r>
              <a:rPr lang="ru-RU" sz="1600" b="1" i="1" dirty="0" err="1" smtClean="0"/>
              <a:t>Осошник</a:t>
            </a:r>
            <a:endParaRPr lang="ru-RU" sz="1600" b="1" i="1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User\Desktop\Моя разработка ЗОЖ\ramka_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6838" y="-96839"/>
            <a:ext cx="9455184" cy="7116159"/>
          </a:xfrm>
          <a:prstGeom prst="rect">
            <a:avLst/>
          </a:prstGeom>
          <a:noFill/>
        </p:spPr>
      </p:pic>
      <p:pic>
        <p:nvPicPr>
          <p:cNvPr id="31746" name="Picture 2" descr="https://ds04.infourok.ru/uploads/ex/003d/0007533c-f1223a2b/hello_html_54adae2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000372"/>
            <a:ext cx="7643834" cy="304710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1071546"/>
            <a:ext cx="7858180" cy="171451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Будьте здоровы!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User\Desktop\Моя разработка ЗОЖ\ramka_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6838" y="-96839"/>
            <a:ext cx="9455184" cy="711615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1000108"/>
            <a:ext cx="7072362" cy="57150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Я расту здоровым!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500042"/>
            <a:ext cx="6072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Интерактивная игра для дошкольников</a:t>
            </a:r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1785926"/>
            <a:ext cx="8286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cs typeface="Arial" pitchFamily="34" charset="0"/>
              </a:rPr>
              <a:t>Цель: </a:t>
            </a:r>
            <a:r>
              <a:rPr lang="ru-RU" sz="2400" dirty="0" smtClean="0">
                <a:solidFill>
                  <a:srgbClr val="000099"/>
                </a:solidFill>
                <a:cs typeface="Arial" pitchFamily="34" charset="0"/>
              </a:rPr>
              <a:t>знакомство детей дошкольного возраста с основами здорового образа жизни.</a:t>
            </a:r>
          </a:p>
          <a:p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1472" y="2285992"/>
            <a:ext cx="81439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400" dirty="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Задачи: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расширять знания о полезных и вредных продуктах;</a:t>
            </a:r>
            <a:endParaRPr lang="ru-RU" sz="2400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закреплять 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представление о режиме дня,</a:t>
            </a:r>
            <a:r>
              <a:rPr lang="ru-RU" sz="2400" dirty="0" smtClean="0">
                <a:ea typeface="Calibri" pitchFamily="34" charset="0"/>
                <a:cs typeface="Arial" pitchFamily="34" charset="0"/>
              </a:rPr>
              <a:t> </a:t>
            </a:r>
            <a:endParaRPr lang="ru-RU" sz="2400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 формировать знания детей о гигиенических нормах и культуре поведения;</a:t>
            </a:r>
            <a:endParaRPr lang="ru-RU" sz="2400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 воспитывать интерес к занятиям физической культурой и спортом, негативное отношение к вредным привычкам;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 воспитывать ответственное отношение к своему здоровью, повышать мотивацию на здоровый образ жизни.</a:t>
            </a:r>
            <a:endParaRPr lang="ru-RU" sz="2400" dirty="0" smtClean="0"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User\Desktop\Моя разработка ЗОЖ\ramka_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6838" y="-96839"/>
            <a:ext cx="9455184" cy="7116159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25050" y="1857364"/>
            <a:ext cx="789389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291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Текст песни «Хорошее настроение»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[Электронный ресурс]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https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://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nsportal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.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ru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/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nachalnaya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-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shkola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/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muzyka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/2021/03/15/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tekst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-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pesni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-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horoshee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-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nastroenie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(Дата обращения —14.10.23).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2917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2917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Физкультурные минутки в детском саду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[Электронный ресурс]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https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://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nsportal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.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ru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/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detski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-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ysad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/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fizkultura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/2012/10/23/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fizminutki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(Дата обращения —14.10.23).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29175" algn="l"/>
              </a:tabLst>
            </a:pPr>
            <a:endParaRPr kumimoji="0" lang="ru-RU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29175" algn="l"/>
              </a:tabLst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Картинки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из открытых источников сети Интернет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35951" y="571480"/>
            <a:ext cx="5072098" cy="928694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Источники: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User\Desktop\Моя разработка ЗОЖ\ramka_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96838" y="-96839"/>
            <a:ext cx="9455184" cy="7116159"/>
          </a:xfrm>
          <a:prstGeom prst="rect">
            <a:avLst/>
          </a:prstGeom>
          <a:noFill/>
        </p:spPr>
      </p:pic>
      <p:pic>
        <p:nvPicPr>
          <p:cNvPr id="2" name="Рисунок 1" descr="clipart1470401 (1)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79932" y="2714620"/>
            <a:ext cx="4306645" cy="3653633"/>
          </a:xfrm>
          <a:prstGeom prst="rect">
            <a:avLst/>
          </a:prstGeom>
        </p:spPr>
      </p:pic>
      <p:pic>
        <p:nvPicPr>
          <p:cNvPr id="4" name="Picture 4" descr="http://school101vrn.ru/upload/iblock/afa/afae232957198e14f1b3b2219d803a4c.png"/>
          <p:cNvPicPr>
            <a:picLocks noChangeAspect="1" noChangeArrowheads="1"/>
          </p:cNvPicPr>
          <p:nvPr/>
        </p:nvPicPr>
        <p:blipFill>
          <a:blip r:embed="rId8" cstate="print"/>
          <a:srcRect l="16578" r="14346"/>
          <a:stretch>
            <a:fillRect/>
          </a:stretch>
        </p:blipFill>
        <p:spPr bwMode="auto">
          <a:xfrm>
            <a:off x="428596" y="5072074"/>
            <a:ext cx="1428760" cy="1416017"/>
          </a:xfrm>
          <a:prstGeom prst="rect">
            <a:avLst/>
          </a:prstGeom>
          <a:noFill/>
        </p:spPr>
      </p:pic>
      <p:pic>
        <p:nvPicPr>
          <p:cNvPr id="6" name="Picture 9" descr="http://freepngclipart.com/download/speech_bubble/8342-blank-speech-bubble-free-download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642919"/>
            <a:ext cx="3235913" cy="2214578"/>
          </a:xfrm>
          <a:prstGeom prst="rect">
            <a:avLst/>
          </a:prstGeom>
          <a:noFill/>
        </p:spPr>
      </p:pic>
      <p:pic>
        <p:nvPicPr>
          <p:cNvPr id="7" name="Picture 9" descr="http://freepngclipart.com/download/speech_bubble/8342-blank-speech-bubble-free-download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286380" y="357166"/>
            <a:ext cx="3549065" cy="24288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28662" y="1142984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cs typeface="Arial" pitchFamily="34" charset="0"/>
              </a:rPr>
              <a:t>Привет, я Миша!</a:t>
            </a:r>
            <a:endParaRPr lang="ru-RU" sz="2000" dirty="0"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388" y="642918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cs typeface="Arial" pitchFamily="34" charset="0"/>
              </a:rPr>
              <a:t>А я Маша!</a:t>
            </a:r>
            <a:endParaRPr lang="ru-RU" sz="2000" dirty="0"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1571612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cs typeface="Arial" pitchFamily="34" charset="0"/>
              </a:rPr>
              <a:t>Мы  ведем здоровый образ жизни.</a:t>
            </a:r>
            <a:endParaRPr lang="ru-RU" sz="2000" dirty="0"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884" y="928670"/>
            <a:ext cx="29289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cs typeface="Arial" pitchFamily="34" charset="0"/>
              </a:rPr>
              <a:t>Сегодня, мы и наши друзья, расскажем вам о том, как заботиться о своем здоровье.</a:t>
            </a:r>
            <a:endParaRPr lang="ru-RU" sz="2000" dirty="0">
              <a:cs typeface="Arial" pitchFamily="34" charset="0"/>
            </a:endParaRPr>
          </a:p>
        </p:txBody>
      </p:sp>
      <p:pic>
        <p:nvPicPr>
          <p:cNvPr id="18" name="1 Закадровый текст 2 (17.01.2021 13-46)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642910" y="3124200"/>
            <a:ext cx="304800" cy="304800"/>
          </a:xfrm>
          <a:prstGeom prst="rect">
            <a:avLst/>
          </a:prstGeom>
        </p:spPr>
      </p:pic>
      <p:pic>
        <p:nvPicPr>
          <p:cNvPr id="19" name="2 Закадровый текст 5 (14.01.2021 20-18)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1"/>
          <a:stretch>
            <a:fillRect/>
          </a:stretch>
        </p:blipFill>
        <p:spPr>
          <a:xfrm>
            <a:off x="8429652" y="2857496"/>
            <a:ext cx="304800" cy="304800"/>
          </a:xfrm>
          <a:prstGeom prst="rect">
            <a:avLst/>
          </a:prstGeom>
        </p:spPr>
      </p:pic>
      <p:pic>
        <p:nvPicPr>
          <p:cNvPr id="20" name="3 Закадровый текст 4 (17.01.2021 13-47)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2"/>
          <a:stretch>
            <a:fillRect/>
          </a:stretch>
        </p:blipFill>
        <p:spPr>
          <a:xfrm>
            <a:off x="714348" y="3714752"/>
            <a:ext cx="304800" cy="304800"/>
          </a:xfrm>
          <a:prstGeom prst="rect">
            <a:avLst/>
          </a:prstGeom>
        </p:spPr>
      </p:pic>
      <p:pic>
        <p:nvPicPr>
          <p:cNvPr id="21" name="4 Закадровый текст 7 (14.01.2021 20-19).wma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13"/>
          <a:stretch>
            <a:fillRect/>
          </a:stretch>
        </p:blipFill>
        <p:spPr>
          <a:xfrm>
            <a:off x="8429652" y="364331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19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11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31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1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725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80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C:\Users\User\Desktop\Моя разработка ЗОЖ\ramka_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625" y="-47625"/>
            <a:ext cx="9240838" cy="69548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00232" y="357166"/>
            <a:ext cx="429957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Segoe UI Semibold" pitchFamily="34" charset="0"/>
              </a:rPr>
              <a:t>Режим дня 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Segoe UI Semibold" pitchFamily="34" charset="0"/>
            </a:endParaRPr>
          </a:p>
        </p:txBody>
      </p:sp>
      <p:pic>
        <p:nvPicPr>
          <p:cNvPr id="9" name="Рисунок 8" descr="clipart1470401 (1).png"/>
          <p:cNvPicPr>
            <a:picLocks noChangeAspect="1"/>
          </p:cNvPicPr>
          <p:nvPr/>
        </p:nvPicPr>
        <p:blipFill>
          <a:blip r:embed="rId4"/>
          <a:srcRect r="48931"/>
          <a:stretch>
            <a:fillRect/>
          </a:stretch>
        </p:blipFill>
        <p:spPr>
          <a:xfrm flipH="1">
            <a:off x="5857884" y="2571744"/>
            <a:ext cx="2125761" cy="3531360"/>
          </a:xfrm>
          <a:prstGeom prst="rect">
            <a:avLst/>
          </a:prstGeom>
        </p:spPr>
      </p:pic>
      <p:pic>
        <p:nvPicPr>
          <p:cNvPr id="10" name="Picture 4" descr="http://school101vrn.ru/upload/iblock/afa/afae232957198e14f1b3b2219d803a4c.png"/>
          <p:cNvPicPr>
            <a:picLocks noChangeAspect="1" noChangeArrowheads="1"/>
          </p:cNvPicPr>
          <p:nvPr/>
        </p:nvPicPr>
        <p:blipFill>
          <a:blip r:embed="rId5" cstate="print"/>
          <a:srcRect l="16578" r="14346"/>
          <a:stretch>
            <a:fillRect/>
          </a:stretch>
        </p:blipFill>
        <p:spPr bwMode="auto">
          <a:xfrm>
            <a:off x="428596" y="5000636"/>
            <a:ext cx="1428760" cy="1416017"/>
          </a:xfrm>
          <a:prstGeom prst="rect">
            <a:avLst/>
          </a:prstGeom>
          <a:noFill/>
        </p:spPr>
      </p:pic>
      <p:pic>
        <p:nvPicPr>
          <p:cNvPr id="25609" name="Picture 9" descr="http://freepngclipart.com/download/speech_bubble/8342-blank-speech-bubble-free-download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1714488"/>
            <a:ext cx="4714908" cy="322676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57356" y="2285992"/>
            <a:ext cx="33575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cs typeface="Arial" pitchFamily="34" charset="0"/>
              </a:rPr>
              <a:t>Большое значение для здоровья и физического развития детей имеет</a:t>
            </a:r>
          </a:p>
          <a:p>
            <a:pPr algn="ctr"/>
            <a:r>
              <a:rPr lang="ru-RU" dirty="0" smtClean="0">
                <a:cs typeface="Arial" pitchFamily="34" charset="0"/>
              </a:rPr>
              <a:t> </a:t>
            </a:r>
            <a:r>
              <a:rPr lang="ru-RU" b="1" dirty="0" smtClean="0">
                <a:cs typeface="Arial" pitchFamily="34" charset="0"/>
              </a:rPr>
              <a:t>режим дня.</a:t>
            </a:r>
          </a:p>
          <a:p>
            <a:pPr algn="ctr"/>
            <a:r>
              <a:rPr lang="ru-RU" dirty="0" smtClean="0">
                <a:cs typeface="Arial" pitchFamily="34" charset="0"/>
              </a:rPr>
              <a:t>Давайте поупражняемся в определении частей суток по видам деятельности.</a:t>
            </a:r>
            <a:endParaRPr lang="ru-RU" dirty="0">
              <a:cs typeface="Arial" pitchFamily="34" charset="0"/>
            </a:endParaRPr>
          </a:p>
        </p:txBody>
      </p:sp>
      <p:pic>
        <p:nvPicPr>
          <p:cNvPr id="8" name="5 Закадровый текст 6 (17.01.2021 13-53)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571472" y="28574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C:\Users\User\Desktop\Моя разработка ЗОЖ\free-vector-sunset-theme-vector_004174_dnt 2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4714908" cy="6116632"/>
          </a:xfrm>
          <a:prstGeom prst="rect">
            <a:avLst/>
          </a:prstGeom>
          <a:noFill/>
        </p:spPr>
      </p:pic>
      <p:pic>
        <p:nvPicPr>
          <p:cNvPr id="6152" name="Picture 8" descr="C:\Users\User\Desktop\Моя разработка ЗОЖ\ramka_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6838" y="-96838"/>
            <a:ext cx="9240838" cy="6954838"/>
          </a:xfrm>
          <a:prstGeom prst="rect">
            <a:avLst/>
          </a:prstGeom>
          <a:noFill/>
        </p:spPr>
      </p:pic>
      <p:pic>
        <p:nvPicPr>
          <p:cNvPr id="12" name="Рисунок 11" descr="режим1.png"/>
          <p:cNvPicPr>
            <a:picLocks noChangeAspect="1"/>
          </p:cNvPicPr>
          <p:nvPr/>
        </p:nvPicPr>
        <p:blipFill>
          <a:blip r:embed="rId5"/>
          <a:srcRect l="44183" r="28075" b="69792"/>
          <a:stretch>
            <a:fillRect/>
          </a:stretch>
        </p:blipFill>
        <p:spPr>
          <a:xfrm>
            <a:off x="7572396" y="3500438"/>
            <a:ext cx="1234118" cy="1325519"/>
          </a:xfrm>
          <a:prstGeom prst="rect">
            <a:avLst/>
          </a:prstGeom>
        </p:spPr>
      </p:pic>
      <p:pic>
        <p:nvPicPr>
          <p:cNvPr id="13" name="Рисунок 12" descr="режим1.png"/>
          <p:cNvPicPr>
            <a:picLocks noChangeAspect="1"/>
          </p:cNvPicPr>
          <p:nvPr/>
        </p:nvPicPr>
        <p:blipFill>
          <a:blip r:embed="rId5"/>
          <a:srcRect r="57872" b="67708"/>
          <a:stretch>
            <a:fillRect/>
          </a:stretch>
        </p:blipFill>
        <p:spPr>
          <a:xfrm>
            <a:off x="5214942" y="428604"/>
            <a:ext cx="1700685" cy="1285884"/>
          </a:xfrm>
          <a:prstGeom prst="rect">
            <a:avLst/>
          </a:prstGeom>
        </p:spPr>
      </p:pic>
      <p:pic>
        <p:nvPicPr>
          <p:cNvPr id="14" name="Рисунок 13" descr="57f94c050971d4ede50b9e8e6db0a72f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281" b="50000"/>
          <a:stretch>
            <a:fillRect/>
          </a:stretch>
        </p:blipFill>
        <p:spPr>
          <a:xfrm>
            <a:off x="5286380" y="1500174"/>
            <a:ext cx="1353227" cy="1337797"/>
          </a:xfrm>
          <a:prstGeom prst="rect">
            <a:avLst/>
          </a:prstGeom>
        </p:spPr>
      </p:pic>
      <p:pic>
        <p:nvPicPr>
          <p:cNvPr id="16" name="Рисунок 15" descr="depositphotos_188942410-stock-illustration-vector-illustration-kids-daily-routine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50000" r="66667"/>
          <a:stretch>
            <a:fillRect/>
          </a:stretch>
        </p:blipFill>
        <p:spPr>
          <a:xfrm flipH="1">
            <a:off x="7643834" y="1857364"/>
            <a:ext cx="952503" cy="1428760"/>
          </a:xfrm>
          <a:prstGeom prst="rect">
            <a:avLst/>
          </a:prstGeom>
        </p:spPr>
      </p:pic>
      <p:pic>
        <p:nvPicPr>
          <p:cNvPr id="17" name="Рисунок 16" descr="kids-daily-routine-vector-20467259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5660" r="57031" b="10937"/>
          <a:stretch>
            <a:fillRect/>
          </a:stretch>
        </p:blipFill>
        <p:spPr>
          <a:xfrm flipH="1">
            <a:off x="7429520" y="357166"/>
            <a:ext cx="1268017" cy="1383302"/>
          </a:xfrm>
          <a:prstGeom prst="rect">
            <a:avLst/>
          </a:prstGeom>
        </p:spPr>
      </p:pic>
      <p:pic>
        <p:nvPicPr>
          <p:cNvPr id="18" name="Рисунок 17" descr="hello_html_1b91270d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254" r="35571" b="51172"/>
          <a:stretch>
            <a:fillRect/>
          </a:stretch>
        </p:blipFill>
        <p:spPr>
          <a:xfrm>
            <a:off x="6500826" y="2357430"/>
            <a:ext cx="1175979" cy="1273978"/>
          </a:xfrm>
          <a:prstGeom prst="rect">
            <a:avLst/>
          </a:prstGeom>
        </p:spPr>
      </p:pic>
      <p:pic>
        <p:nvPicPr>
          <p:cNvPr id="19" name="Рисунок 18" descr="hello_html_1b91270d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70666" b="50000"/>
          <a:stretch>
            <a:fillRect/>
          </a:stretch>
        </p:blipFill>
        <p:spPr>
          <a:xfrm>
            <a:off x="7378154" y="4857760"/>
            <a:ext cx="1265812" cy="1396612"/>
          </a:xfrm>
          <a:prstGeom prst="rect">
            <a:avLst/>
          </a:prstGeom>
        </p:spPr>
      </p:pic>
      <p:pic>
        <p:nvPicPr>
          <p:cNvPr id="6148" name="Picture 4" descr="http://priut.drogichin.edu.by/ru/sm.aspx?guid=937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4286256"/>
            <a:ext cx="1571636" cy="1762650"/>
          </a:xfrm>
          <a:prstGeom prst="rect">
            <a:avLst/>
          </a:prstGeom>
          <a:noFill/>
        </p:spPr>
      </p:pic>
      <p:pic>
        <p:nvPicPr>
          <p:cNvPr id="6150" name="Picture 6" descr="https://i.pinimg.com/originals/b0/5d/a0/b05da01a1335b8d2574af9b8ef06c38a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86380" y="3143248"/>
            <a:ext cx="1414801" cy="123087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-0.05532 L -0.47812 0.217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" y="1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04 -0.05764 L -0.53003 -0.12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" y="-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0.01041 L -0.679 -0.4849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1" y="-2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61 -0.06297 L -0.74618 -0.1946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" y="-6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L -0.41754 0.19931 " pathEditMode="relative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504 -0.147 " pathEditMode="relative" ptsTypes="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7.03704E-6 L -0.32291 -0.29397 " pathEditMode="relative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3.7037E-7 L -0.18888 0.24143 " pathEditMode="relative" ptsTypes="AA">
                                      <p:cBhvr>
                                        <p:cTn id="41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02 0.00903 L -0.48698 0.0300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" y="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C:\Users\User\Desktop\Моя разработка ЗОЖ\ramka_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6839" y="-96838"/>
            <a:ext cx="9525627" cy="716917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071802" y="285728"/>
            <a:ext cx="32143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Гигиена 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3" name="Рисунок 12" descr="clipart1470401 (1).png"/>
          <p:cNvPicPr>
            <a:picLocks noChangeAspect="1"/>
          </p:cNvPicPr>
          <p:nvPr/>
        </p:nvPicPr>
        <p:blipFill>
          <a:blip r:embed="rId4"/>
          <a:srcRect l="49881"/>
          <a:stretch>
            <a:fillRect/>
          </a:stretch>
        </p:blipFill>
        <p:spPr>
          <a:xfrm flipH="1">
            <a:off x="1357290" y="3071810"/>
            <a:ext cx="2001788" cy="3388484"/>
          </a:xfrm>
          <a:prstGeom prst="rect">
            <a:avLst/>
          </a:prstGeom>
        </p:spPr>
      </p:pic>
      <p:pic>
        <p:nvPicPr>
          <p:cNvPr id="14" name="Picture 4" descr="http://school101vrn.ru/upload/iblock/afa/afae232957198e14f1b3b2219d803a4c.png"/>
          <p:cNvPicPr>
            <a:picLocks noChangeAspect="1" noChangeArrowheads="1"/>
          </p:cNvPicPr>
          <p:nvPr/>
        </p:nvPicPr>
        <p:blipFill>
          <a:blip r:embed="rId5" cstate="print"/>
          <a:srcRect l="16578" r="14346"/>
          <a:stretch>
            <a:fillRect/>
          </a:stretch>
        </p:blipFill>
        <p:spPr bwMode="auto">
          <a:xfrm>
            <a:off x="7500958" y="5143512"/>
            <a:ext cx="1428760" cy="1416017"/>
          </a:xfrm>
          <a:prstGeom prst="rect">
            <a:avLst/>
          </a:prstGeom>
          <a:noFill/>
        </p:spPr>
      </p:pic>
      <p:pic>
        <p:nvPicPr>
          <p:cNvPr id="15" name="Picture 9" descr="http://freepngclipart.com/download/speech_bubble/8342-blank-speech-bubble-free-download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928925" y="1405294"/>
            <a:ext cx="5357850" cy="36667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000496" y="1928802"/>
            <a:ext cx="4000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Правила личной гигиены</a:t>
            </a:r>
            <a:r>
              <a:rPr lang="ru-RU" dirty="0" smtClean="0"/>
              <a:t> –</a:t>
            </a:r>
          </a:p>
          <a:p>
            <a:pPr algn="ctr"/>
            <a:r>
              <a:rPr lang="ru-RU" dirty="0" smtClean="0"/>
              <a:t> это набор гигиенических правил поведения человека, </a:t>
            </a:r>
          </a:p>
          <a:p>
            <a:pPr algn="ctr"/>
            <a:r>
              <a:rPr lang="ru-RU" dirty="0" smtClean="0"/>
              <a:t>которые созданы для соблюдения чистоты тела и всего организма.</a:t>
            </a:r>
          </a:p>
          <a:p>
            <a:pPr algn="ctr"/>
            <a:r>
              <a:rPr lang="ru-RU" dirty="0" smtClean="0"/>
              <a:t>Пользуясь, подсказками, расскажите, как вы соблюдаете правила  личной гигиены.</a:t>
            </a:r>
            <a:endParaRPr lang="ru-RU" dirty="0"/>
          </a:p>
        </p:txBody>
      </p:sp>
      <p:pic>
        <p:nvPicPr>
          <p:cNvPr id="8" name="6 Закадровый текст 10 (14.01.2021 20-22)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571472" y="221455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8" descr="C:\Users\User\Desktop\Моя разработка ЗОЖ\ramka_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6838" y="-96839"/>
            <a:ext cx="9455184" cy="7116159"/>
          </a:xfrm>
          <a:prstGeom prst="rect">
            <a:avLst/>
          </a:prstGeom>
          <a:noFill/>
        </p:spPr>
      </p:pic>
      <p:pic>
        <p:nvPicPr>
          <p:cNvPr id="5" name="Рисунок 4" descr="simple-coloured-sketches-of-people-taking-a-bath-vector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62" t="46630" r="79265" b="2603"/>
          <a:stretch>
            <a:fillRect/>
          </a:stretch>
        </p:blipFill>
        <p:spPr>
          <a:xfrm>
            <a:off x="642910" y="642918"/>
            <a:ext cx="1285884" cy="2786082"/>
          </a:xfrm>
          <a:prstGeom prst="rect">
            <a:avLst/>
          </a:prstGeom>
        </p:spPr>
      </p:pic>
      <p:pic>
        <p:nvPicPr>
          <p:cNvPr id="7" name="Рисунок 6" descr="simple-coloured-sketches-of-people-taking-a-bath-vector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799" t="20015" r="1866" b="7690"/>
          <a:stretch>
            <a:fillRect/>
          </a:stretch>
        </p:blipFill>
        <p:spPr>
          <a:xfrm>
            <a:off x="1285852" y="3143248"/>
            <a:ext cx="1857388" cy="3357586"/>
          </a:xfrm>
          <a:prstGeom prst="rect">
            <a:avLst/>
          </a:prstGeom>
        </p:spPr>
      </p:pic>
      <p:pic>
        <p:nvPicPr>
          <p:cNvPr id="8" name="Рисунок 7" descr="simple-coloured-sketches-of-people-taking-a-bath-vector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784" b="53877"/>
          <a:stretch>
            <a:fillRect/>
          </a:stretch>
        </p:blipFill>
        <p:spPr>
          <a:xfrm flipH="1">
            <a:off x="3214678" y="4000504"/>
            <a:ext cx="2633278" cy="2083478"/>
          </a:xfrm>
          <a:prstGeom prst="rect">
            <a:avLst/>
          </a:prstGeom>
        </p:spPr>
      </p:pic>
      <p:pic>
        <p:nvPicPr>
          <p:cNvPr id="8196" name="Picture 4" descr="https://i.pinimg.com/originals/1b/34/ad/1b34ad2a8fe7d6829ee42d238d805ce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714356"/>
            <a:ext cx="1643074" cy="2873133"/>
          </a:xfrm>
          <a:prstGeom prst="rect">
            <a:avLst/>
          </a:prstGeom>
          <a:noFill/>
        </p:spPr>
      </p:pic>
      <p:pic>
        <p:nvPicPr>
          <p:cNvPr id="8198" name="Picture 6" descr="https://i.pinimg.com/736x/d6/7b/a9/d67ba96b3f39b64d7d7214e031ed2d24--image-clipart-daycare-form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714356"/>
            <a:ext cx="1053710" cy="2857520"/>
          </a:xfrm>
          <a:prstGeom prst="rect">
            <a:avLst/>
          </a:prstGeom>
          <a:noFill/>
        </p:spPr>
      </p:pic>
      <p:pic>
        <p:nvPicPr>
          <p:cNvPr id="8200" name="Picture 8" descr="https://i.pinimg.com/originals/88/2b/36/882b36af9c0fcd9dab306d6d0faa6d7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4071942"/>
            <a:ext cx="2487599" cy="2249722"/>
          </a:xfrm>
          <a:prstGeom prst="rect">
            <a:avLst/>
          </a:prstGeom>
          <a:noFill/>
        </p:spPr>
      </p:pic>
      <p:pic>
        <p:nvPicPr>
          <p:cNvPr id="8204" name="Picture 12" descr="https://im0-tub-ru.yandex.net/i?id=feb99696800b39df0eff322e62f668a4&amp;n=1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513" r="10811"/>
          <a:stretch>
            <a:fillRect/>
          </a:stretch>
        </p:blipFill>
        <p:spPr bwMode="auto">
          <a:xfrm>
            <a:off x="6643702" y="714356"/>
            <a:ext cx="2000264" cy="264320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8" descr="C:\Users\User\Desktop\Моя разработка ЗОЖ\ramka_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6838" y="-96839"/>
            <a:ext cx="9455184" cy="711615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00100" y="357166"/>
            <a:ext cx="750099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Правильное питание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6" name="Рисунок 25" descr="2fb439df3b478d385c0828ed319b374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3143248"/>
            <a:ext cx="1989358" cy="3022407"/>
          </a:xfrm>
          <a:prstGeom prst="rect">
            <a:avLst/>
          </a:prstGeom>
        </p:spPr>
      </p:pic>
      <p:pic>
        <p:nvPicPr>
          <p:cNvPr id="27" name="Picture 4" descr="http://school101vrn.ru/upload/iblock/afa/afae232957198e14f1b3b2219d803a4c.png"/>
          <p:cNvPicPr>
            <a:picLocks noChangeAspect="1" noChangeArrowheads="1"/>
          </p:cNvPicPr>
          <p:nvPr/>
        </p:nvPicPr>
        <p:blipFill>
          <a:blip r:embed="rId5" cstate="print"/>
          <a:srcRect l="16578" r="14346"/>
          <a:stretch>
            <a:fillRect/>
          </a:stretch>
        </p:blipFill>
        <p:spPr bwMode="auto">
          <a:xfrm>
            <a:off x="428596" y="5143512"/>
            <a:ext cx="1428760" cy="1416017"/>
          </a:xfrm>
          <a:prstGeom prst="rect">
            <a:avLst/>
          </a:prstGeom>
          <a:noFill/>
        </p:spPr>
      </p:pic>
      <p:pic>
        <p:nvPicPr>
          <p:cNvPr id="30" name="Picture 9" descr="http://freepngclipart.com/download/speech_bubble/8342-blank-speech-bubble-free-download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428736"/>
            <a:ext cx="6503598" cy="44509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071538" y="2214554"/>
            <a:ext cx="45005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Правильное питание- </a:t>
            </a:r>
          </a:p>
          <a:p>
            <a:pPr algn="ctr"/>
            <a:r>
              <a:rPr lang="ru-RU" dirty="0" smtClean="0"/>
              <a:t>это сбалансированный рацион из натуральных и качественных продуктов, которые удовлетворяют все нужды организма, кроме того, идут ему на пользу.  А знаете, ли вы, какие продукты  лучше не употреблять в пищу? Выберите и отправьте в корзину только полезные продукты.</a:t>
            </a:r>
            <a:endParaRPr lang="ru-RU" dirty="0"/>
          </a:p>
        </p:txBody>
      </p:sp>
      <p:pic>
        <p:nvPicPr>
          <p:cNvPr id="8" name="7 Закадровый текст 12 (14.01.2021 20-24)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571472" y="150017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8" descr="C:\Users\User\Desktop\Моя разработка ЗОЖ\ramka_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6838" y="-96839"/>
            <a:ext cx="9455184" cy="7116159"/>
          </a:xfrm>
          <a:prstGeom prst="rect">
            <a:avLst/>
          </a:prstGeom>
          <a:noFill/>
        </p:spPr>
      </p:pic>
      <p:pic>
        <p:nvPicPr>
          <p:cNvPr id="9242" name="Picture 26" descr="https://luga-lak.ru/site/img/korz_bi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-32" y="2714620"/>
            <a:ext cx="4000528" cy="4000529"/>
          </a:xfrm>
          <a:prstGeom prst="rect">
            <a:avLst/>
          </a:prstGeom>
          <a:noFill/>
        </p:spPr>
      </p:pic>
      <p:pic>
        <p:nvPicPr>
          <p:cNvPr id="24590" name="Picture 14" descr="https://www.vastivr.ru/uploads/shop_prod/2ac854475ba2f207b09a91425b0054a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5000636"/>
            <a:ext cx="1260000" cy="1260000"/>
          </a:xfrm>
          <a:prstGeom prst="rect">
            <a:avLst/>
          </a:prstGeom>
          <a:noFill/>
        </p:spPr>
      </p:pic>
      <p:pic>
        <p:nvPicPr>
          <p:cNvPr id="24592" name="Picture 16" descr="https://xn--b1alljjag4f.xn--p1ai/upload/iblock/8e6/8e6cdc200dce4f2251973226f1d947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0958" y="500042"/>
            <a:ext cx="1260000" cy="1260000"/>
          </a:xfrm>
          <a:prstGeom prst="rect">
            <a:avLst/>
          </a:prstGeom>
          <a:noFill/>
        </p:spPr>
      </p:pic>
      <p:pic>
        <p:nvPicPr>
          <p:cNvPr id="24594" name="Picture 18" descr="https://hash.fm/asset/ffacc75b-7750-4324-941d-fd268bda54e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500042"/>
            <a:ext cx="1680000" cy="1260000"/>
          </a:xfrm>
          <a:prstGeom prst="rect">
            <a:avLst/>
          </a:prstGeom>
          <a:noFill/>
        </p:spPr>
      </p:pic>
      <p:pic>
        <p:nvPicPr>
          <p:cNvPr id="24596" name="Picture 20" descr="http://www.catalogmaster.ru/images/portfolio/advertising/gamburger00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43306" y="571480"/>
            <a:ext cx="1785950" cy="1260979"/>
          </a:xfrm>
          <a:prstGeom prst="rect">
            <a:avLst/>
          </a:prstGeom>
          <a:noFill/>
        </p:spPr>
      </p:pic>
      <p:pic>
        <p:nvPicPr>
          <p:cNvPr id="24598" name="Picture 22" descr="https://mykaleidoscope.ru/uploads/posts/2020-01/thumbs/1579895770_21-p-maffini-detskie-4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4810" y="2143116"/>
            <a:ext cx="1886378" cy="1260000"/>
          </a:xfrm>
          <a:prstGeom prst="rect">
            <a:avLst/>
          </a:prstGeom>
          <a:noFill/>
        </p:spPr>
      </p:pic>
      <p:pic>
        <p:nvPicPr>
          <p:cNvPr id="24579" name="Picture 3" descr="C:\Users\User\Desktop\Моя разработка ЗОЖ\продукты\яйца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57356" y="500042"/>
            <a:ext cx="1890001" cy="1260000"/>
          </a:xfrm>
          <a:prstGeom prst="rect">
            <a:avLst/>
          </a:prstGeom>
          <a:noFill/>
        </p:spPr>
      </p:pic>
      <p:pic>
        <p:nvPicPr>
          <p:cNvPr id="24583" name="Picture 7" descr="C:\Users\User\Desktop\Моя разработка ЗОЖ\продукты\сыр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14546" y="2143116"/>
            <a:ext cx="1889999" cy="1260000"/>
          </a:xfrm>
          <a:prstGeom prst="rect">
            <a:avLst/>
          </a:prstGeom>
          <a:noFill/>
        </p:spPr>
      </p:pic>
      <p:pic>
        <p:nvPicPr>
          <p:cNvPr id="24586" name="Picture 10" descr="https://modamix.net/wp-content/uploads/2019/09/s120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643570" y="500042"/>
            <a:ext cx="1823884" cy="1260000"/>
          </a:xfrm>
          <a:prstGeom prst="rect">
            <a:avLst/>
          </a:prstGeom>
          <a:noFill/>
        </p:spPr>
      </p:pic>
      <p:pic>
        <p:nvPicPr>
          <p:cNvPr id="24582" name="Picture 6" descr="C:\Users\User\Desktop\Моя разработка ЗОЖ\продукты\рыба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86512" y="2143116"/>
            <a:ext cx="1890000" cy="1260000"/>
          </a:xfrm>
          <a:prstGeom prst="rect">
            <a:avLst/>
          </a:prstGeom>
          <a:noFill/>
        </p:spPr>
      </p:pic>
      <p:pic>
        <p:nvPicPr>
          <p:cNvPr id="24588" name="Picture 12" descr="https://www.1zoom.ru/big2/4/162503-melisenta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643570" y="3500438"/>
            <a:ext cx="1764551" cy="1260000"/>
          </a:xfrm>
          <a:prstGeom prst="rect">
            <a:avLst/>
          </a:prstGeom>
          <a:noFill/>
        </p:spPr>
      </p:pic>
      <p:pic>
        <p:nvPicPr>
          <p:cNvPr id="24581" name="Picture 5" descr="C:\Users\User\Desktop\Моя разработка ЗОЖ\продукты\масло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500430" y="3643314"/>
            <a:ext cx="1890001" cy="1260000"/>
          </a:xfrm>
          <a:prstGeom prst="rect">
            <a:avLst/>
          </a:prstGeom>
          <a:noFill/>
        </p:spPr>
      </p:pic>
      <p:pic>
        <p:nvPicPr>
          <p:cNvPr id="24580" name="Picture 4" descr="C:\Users\User\Desktop\Моя разработка ЗОЖ\продукты\молоко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286380" y="5072074"/>
            <a:ext cx="840000" cy="1260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5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11 -0.05324 L -0.08993 0.471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2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7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5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-0.15261 0.2321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" y="11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5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-0.53177 0.4611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" y="2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5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-0.55851 0.211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" y="1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5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7.40741E-7 L -0.2283 0.02106 " pathEditMode="relative" ptsTypes="AA">
                                      <p:cBhvr>
                                        <p:cTn id="26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5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00278 L -0.47362 0.0238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" y="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5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-0.37014 -0.18912 " pathEditMode="relative" ptsTypes="AA">
                                      <p:cBhvr>
                                        <p:cTn id="36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5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45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45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45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45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1138</TotalTime>
  <Words>435</Words>
  <PresentationFormat>Экран (4:3)</PresentationFormat>
  <Paragraphs>88</Paragraphs>
  <Slides>20</Slides>
  <Notes>0</Notes>
  <HiddenSlides>0</HiddenSlides>
  <MMClips>12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138</cp:revision>
  <dcterms:created xsi:type="dcterms:W3CDTF">2020-10-10T05:06:25Z</dcterms:created>
  <dcterms:modified xsi:type="dcterms:W3CDTF">2023-10-14T12:19:15Z</dcterms:modified>
</cp:coreProperties>
</file>