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5" r:id="rId3"/>
    <p:sldId id="296" r:id="rId4"/>
    <p:sldId id="297" r:id="rId5"/>
    <p:sldId id="261" r:id="rId6"/>
    <p:sldId id="294" r:id="rId7"/>
    <p:sldId id="298" r:id="rId8"/>
    <p:sldId id="311" r:id="rId9"/>
    <p:sldId id="302" r:id="rId10"/>
    <p:sldId id="309" r:id="rId11"/>
    <p:sldId id="300" r:id="rId12"/>
    <p:sldId id="303" r:id="rId13"/>
    <p:sldId id="258" r:id="rId14"/>
    <p:sldId id="268" r:id="rId15"/>
    <p:sldId id="285" r:id="rId16"/>
    <p:sldId id="286" r:id="rId17"/>
    <p:sldId id="279" r:id="rId18"/>
    <p:sldId id="288" r:id="rId19"/>
    <p:sldId id="284" r:id="rId20"/>
    <p:sldId id="306" r:id="rId21"/>
    <p:sldId id="312" r:id="rId22"/>
    <p:sldId id="310" r:id="rId23"/>
    <p:sldId id="299" r:id="rId24"/>
    <p:sldId id="287" r:id="rId25"/>
    <p:sldId id="31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6600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4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BFFB4-0E04-40E2-B438-0EB2750662AB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66ED9-0A5A-492D-9800-FE01687A2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3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E39C86-F01A-4C45-83F2-B3AD87B400C2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Эскиз – рисунок изделия. Фотография из журналов.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Конструктивные линии</a:t>
            </a:r>
            <a:r>
              <a:rPr lang="ru-RU" dirty="0"/>
              <a:t> – это опорные линии на фигуре человека, те линии, по которым снимаются мерки. </a:t>
            </a:r>
          </a:p>
          <a:p>
            <a:r>
              <a:rPr lang="ru-RU" dirty="0"/>
              <a:t>Какие же это линии и где они проходят?</a:t>
            </a:r>
          </a:p>
          <a:p>
            <a:r>
              <a:rPr lang="ru-RU" b="1" i="1" dirty="0"/>
              <a:t>Линия шеи</a:t>
            </a:r>
            <a:r>
              <a:rPr lang="ru-RU" dirty="0"/>
              <a:t> – проходит на уровне шеи</a:t>
            </a:r>
          </a:p>
          <a:p>
            <a:r>
              <a:rPr lang="ru-RU" b="1" i="1" dirty="0"/>
              <a:t>Линия груди</a:t>
            </a:r>
            <a:r>
              <a:rPr lang="ru-RU" dirty="0"/>
              <a:t> – проходит на уровне молочных желез</a:t>
            </a:r>
          </a:p>
          <a:p>
            <a:r>
              <a:rPr lang="ru-RU" b="1" i="1" dirty="0"/>
              <a:t>Линия талии</a:t>
            </a:r>
            <a:r>
              <a:rPr lang="ru-RU" dirty="0"/>
              <a:t>  - проходит   на уровне талии по самому узкому месту на    фигуре человека</a:t>
            </a:r>
          </a:p>
          <a:p>
            <a:r>
              <a:rPr lang="ru-RU" b="1" i="1" dirty="0"/>
              <a:t>Линия бедер</a:t>
            </a:r>
            <a:r>
              <a:rPr lang="ru-RU" dirty="0"/>
              <a:t> – проходит на уровне ягодиц по самому широкому месту</a:t>
            </a:r>
          </a:p>
          <a:p>
            <a:r>
              <a:rPr lang="ru-RU" b="1" i="1" dirty="0"/>
              <a:t>Линия колен</a:t>
            </a:r>
            <a:r>
              <a:rPr lang="ru-RU" dirty="0"/>
              <a:t> – проходит на уровне колен</a:t>
            </a:r>
          </a:p>
          <a:p>
            <a:r>
              <a:rPr lang="ru-RU" b="1" i="1" dirty="0"/>
              <a:t>Линия бока</a:t>
            </a:r>
            <a:r>
              <a:rPr lang="ru-RU" dirty="0"/>
              <a:t> – проходит по боку</a:t>
            </a:r>
          </a:p>
          <a:p>
            <a:r>
              <a:rPr lang="ru-RU" b="1" i="1" dirty="0"/>
              <a:t>Ось симметрии</a:t>
            </a:r>
            <a:r>
              <a:rPr lang="ru-RU" dirty="0"/>
              <a:t> – условно делит тело человека на две симметричные части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2472B-54E2-4AE5-82D2-A8B64A94674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3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873D819-9479-4CC7-920A-F475555ED3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657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289F9A1-7F88-435E-95D8-39D9CFA887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6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412776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кейс 1 уровня</a:t>
            </a:r>
          </a:p>
        </p:txBody>
      </p:sp>
      <p:pic>
        <p:nvPicPr>
          <p:cNvPr id="4098" name="Picture 2" descr="http://www.artcultura.ru/wp-content/uploads/2017/04/Fotolia_5455870_Subscription_L-1024x81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2353"/>
            <a:ext cx="4386008" cy="35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8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Прямая соединительная линия 68"/>
          <p:cNvCxnSpPr/>
          <p:nvPr/>
        </p:nvCxnSpPr>
        <p:spPr>
          <a:xfrm>
            <a:off x="3707903" y="4293096"/>
            <a:ext cx="19442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707904" y="3490631"/>
            <a:ext cx="19442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3759163" y="2714620"/>
            <a:ext cx="1892957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759163" y="1987405"/>
            <a:ext cx="1892957" cy="7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7" y="-1"/>
            <a:ext cx="1928794" cy="685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05088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-2429695" y="3429000"/>
            <a:ext cx="685800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7488" y="5786454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 симметрии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1285860"/>
            <a:ext cx="207167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-32" y="1927214"/>
            <a:ext cx="207167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230077" y="2714620"/>
            <a:ext cx="1934474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-19950" y="2641594"/>
            <a:ext cx="207167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215208" y="1897048"/>
            <a:ext cx="193447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-32" y="3355974"/>
            <a:ext cx="207167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215208" y="1285860"/>
            <a:ext cx="1934473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230077" y="3355973"/>
            <a:ext cx="1934474" cy="15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6200000" flipH="1">
            <a:off x="4571229" y="3428182"/>
            <a:ext cx="685800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15816" y="1569633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плеч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15816" y="3878044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бедер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16212" y="3082011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талии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28926" y="228741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груди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16212" y="4881689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бока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365130" y="692696"/>
            <a:ext cx="488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линии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071638" y="1285860"/>
            <a:ext cx="1687525" cy="7023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050889" y="1897048"/>
            <a:ext cx="1708274" cy="8175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2050889" y="2628363"/>
            <a:ext cx="1657015" cy="872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050888" y="3357563"/>
            <a:ext cx="1657016" cy="9355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517463" y="4034386"/>
            <a:ext cx="2241700" cy="12668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036286" y="4667797"/>
            <a:ext cx="2722877" cy="1580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748032" y="5301208"/>
            <a:ext cx="2048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759163" y="6239946"/>
            <a:ext cx="203697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5652120" y="1285860"/>
            <a:ext cx="1563087" cy="7015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V="1">
            <a:off x="5652119" y="1897048"/>
            <a:ext cx="1563087" cy="8150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5652118" y="2716209"/>
            <a:ext cx="1577959" cy="7744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V="1">
            <a:off x="5652118" y="3357563"/>
            <a:ext cx="1563087" cy="9355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5796136" y="4437112"/>
            <a:ext cx="2203299" cy="8676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cs3.livemaster.ru/zhurnalfoto/e/3/2/121025211925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22" y="94559"/>
            <a:ext cx="808034" cy="9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Прямоугольник 97"/>
          <p:cNvSpPr/>
          <p:nvPr/>
        </p:nvSpPr>
        <p:spPr>
          <a:xfrm>
            <a:off x="2537416" y="260647"/>
            <a:ext cx="488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://www.playcast.ru/uploads/2015/07/05/14215393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89" y="1052736"/>
            <a:ext cx="2703904" cy="3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изкультминутка - саундтре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6198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омплекция фигуры ябло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6038" y="1124744"/>
            <a:ext cx="391154" cy="11521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353542"/>
            <a:ext cx="7272807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Топы и блузы с завышенной (ампирной) линией талии.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Туники до середины бедра с V-образным или овальным вырезом.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Платья-футляры без рукавов. Приталенные платья с юбкой-тюльпаном.</a:t>
            </a:r>
          </a:p>
        </p:txBody>
      </p:sp>
      <p:pic>
        <p:nvPicPr>
          <p:cNvPr id="3076" name="Picture 4" descr="Тип фигуры стройная колон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00" y="2418760"/>
            <a:ext cx="406921" cy="12982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42797" y="2793702"/>
            <a:ext cx="7272807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носить вещи, создающие иллюзию объема в области бедер и груди. Абсолютно всем идут лаконичные модели одежды, имеющие прямой или полуприлегающий силуэт.</a:t>
            </a:r>
          </a:p>
        </p:txBody>
      </p:sp>
      <p:pic>
        <p:nvPicPr>
          <p:cNvPr id="3078" name="Picture 6" descr="тип фигуры груш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63" y="3861048"/>
            <a:ext cx="382196" cy="129614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233862"/>
            <a:ext cx="7272806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уменьшить визуально разницу между объемами верхней и нижней частей тела. Избегать расширения бедер. Можно завысить линию талии во избежание эффекта укорачивания ног.</a:t>
            </a:r>
          </a:p>
        </p:txBody>
      </p:sp>
      <p:pic>
        <p:nvPicPr>
          <p:cNvPr id="3080" name="Picture 8" descr="Фигура песочные час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38" y="5261528"/>
            <a:ext cx="418835" cy="132305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5661248"/>
            <a:ext cx="7272805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избегать высоких воротников «под горло», укорачивающих шею, объемных декоративных элементов, расположенных на груди. Избегать удлиненных моделей топов или моделей с напуском.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81615" y="332656"/>
            <a:ext cx="7488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типов фигур по выбору одежды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83" name="Group 9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906115"/>
              </p:ext>
            </p:extLst>
          </p:nvPr>
        </p:nvGraphicFramePr>
        <p:xfrm>
          <a:off x="1147642" y="980728"/>
          <a:ext cx="7705551" cy="5425440"/>
        </p:xfrm>
        <a:graphic>
          <a:graphicData uri="http://schemas.openxmlformats.org/drawingml/2006/table">
            <a:tbl>
              <a:tblPr/>
              <a:tblGrid>
                <a:gridCol w="3854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0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5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анализа (Что анализируем?)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изделия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7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 анализа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(Какую часть объекта анализируем?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 на предмет чего анализируем?)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предмет различий между основой чертежа и чертежа данной модели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5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анализа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(Для чего делаем анализ?)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модели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Критерии анализа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(Что является основанием для анализа)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Сравниваем с известными приемами моделирования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789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Процедура анализа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(Что делаем в процессе исследования?)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Объектом анализа является силуэт, покрой изделия, вид материала . Ширина изделия по линии груди , по линии талии, бёдер и низа. Длина до линии талии, длина всего изделия, длина рукава его ширина вверху и внизу. Длина и ширина воротника, борта, количество и расположение петель и пуговиц. Размеры, форма и расположение новых деталей и отделок.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 анализа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(Достигнута ли цель?)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Составить описание модели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385" name="Text Box 97"/>
          <p:cNvSpPr txBox="1">
            <a:spLocks noChangeArrowheads="1"/>
          </p:cNvSpPr>
          <p:nvPr/>
        </p:nvSpPr>
        <p:spPr bwMode="auto">
          <a:xfrm>
            <a:off x="6116638" y="2781300"/>
            <a:ext cx="3027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81615" y="332656"/>
            <a:ext cx="7488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модели изделия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8054" y="188640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преобразования базовой конструкции: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4" descr="http://img1.liveinternet.ru/images/attach/c/7/97/866/97866091_reliefs_2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18633" y="1815817"/>
            <a:ext cx="974867" cy="13635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fs00.infourok.ru/images/doc/284/289894/hello_html_68114fb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28" t="1903"/>
          <a:stretch/>
        </p:blipFill>
        <p:spPr bwMode="auto">
          <a:xfrm rot="5400000">
            <a:off x="6843361" y="1537174"/>
            <a:ext cx="988278" cy="193127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img.findpatent.ru/img_data/62/620138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6948264" y="4282501"/>
            <a:ext cx="1609692" cy="11410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2876" y="764704"/>
            <a:ext cx="3449124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Без изменения формы 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изделия</a:t>
            </a:r>
          </a:p>
          <a:p>
            <a:pPr lvl="0"/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перевод вытачек, конструктивные членения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72101" y="774349"/>
            <a:ext cx="3384376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Изменение силуэта, без изменения объемной формы</a:t>
            </a:r>
          </a:p>
          <a:p>
            <a:pPr lvl="0"/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параллельное расширение, коническое расширение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4026" y="3082315"/>
            <a:ext cx="3179942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Полное изменение 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объемной формы</a:t>
            </a:r>
          </a:p>
          <a:p>
            <a:pPr lvl="0"/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размоделирование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вытачек, моделирование проймы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80113" y="3082315"/>
            <a:ext cx="3168352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Изменение покроя рукава</a:t>
            </a:r>
          </a:p>
          <a:p>
            <a:pPr lvl="0"/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объединение деталей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втачного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рукава с деталями спинки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21682" y="4403112"/>
            <a:ext cx="3870598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Получение новых моделей   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сложных форм </a:t>
            </a:r>
          </a:p>
          <a:p>
            <a:pPr lvl="0"/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типовых конструкций наиболее близкого вида</a:t>
            </a:r>
          </a:p>
        </p:txBody>
      </p:sp>
      <p:sp>
        <p:nvSpPr>
          <p:cNvPr id="22531" name="AutoShape 4" descr="http://pokryvalo-svoimi-rukami.ru/gallery/postroenie-jenskogo-kombinezona-iz-trikotaja-26962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Прикрепленно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56" y="4255870"/>
            <a:ext cx="1588643" cy="111734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612687"/>
            <a:ext cx="1938756" cy="112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6" name="Picture 14" descr="http://scienceschool.ru/gallery/45430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3995936" y="911680"/>
            <a:ext cx="1224136" cy="208527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73464" y="3069890"/>
            <a:ext cx="1669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основа</a:t>
            </a:r>
            <a:endParaRPr lang="ru-RU" altLang="ru-RU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0" r="77764" b="5705"/>
          <a:stretch/>
        </p:blipFill>
        <p:spPr bwMode="auto">
          <a:xfrm>
            <a:off x="5035342" y="3989381"/>
            <a:ext cx="1728192" cy="237201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078" y="144214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моделирования: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3016" y="764704"/>
            <a:ext cx="6729344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Внимательно изучить эскиз модели.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Нанести вспомогательные линии – середину переда, спинки,   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линии шеи, груди.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Определить, на каких участках необходимо сделать изменения   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чертежа спинки и переда, для получения модели по эскизу.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Нанести модельные изменения (вспомогательные линии) на  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чертеже спинки и переда основы.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Выполнить моделирование (разрезать, раздвинуть, соединить).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Проверить соответствие соединяемых линий.</a:t>
            </a:r>
          </a:p>
        </p:txBody>
      </p:sp>
      <p:pic>
        <p:nvPicPr>
          <p:cNvPr id="5124" name="Picture 4" descr="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50000" r="52197" b="5056"/>
          <a:stretch/>
        </p:blipFill>
        <p:spPr bwMode="auto">
          <a:xfrm>
            <a:off x="7020272" y="3989381"/>
            <a:ext cx="1825457" cy="241901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4" r="51191" b="50000"/>
          <a:stretch/>
        </p:blipFill>
        <p:spPr bwMode="auto">
          <a:xfrm>
            <a:off x="1187624" y="3909443"/>
            <a:ext cx="1561170" cy="245194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0" r="77764" b="5705"/>
          <a:stretch/>
        </p:blipFill>
        <p:spPr bwMode="auto">
          <a:xfrm>
            <a:off x="3059832" y="3989380"/>
            <a:ext cx="1728192" cy="237201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edia.istockphoto.com/vectors/scissors-with-cut-lines-isolated-on-white-background-vector-id470267322?k=6&amp;m=470267322&amp;s=612x612&amp;w=0&amp;h=iLeaFHyhop8tBZAYtjIqDi-a58uA_g1yFCqk58jJDDk=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0" r="3815" b="32665"/>
          <a:stretch/>
        </p:blipFill>
        <p:spPr bwMode="auto">
          <a:xfrm rot="20461550">
            <a:off x="4881282" y="5322613"/>
            <a:ext cx="1292814" cy="3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118944" y="3541658"/>
            <a:ext cx="1669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Наметить</a:t>
            </a:r>
            <a:endParaRPr lang="ru-RU" altLang="ru-RU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35342" y="3554932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Разрезать</a:t>
            </a:r>
            <a:endParaRPr lang="ru-RU" altLang="ru-RU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48264" y="3554932"/>
            <a:ext cx="189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Раздвинуть</a:t>
            </a:r>
            <a:endParaRPr lang="ru-RU" altLang="ru-RU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73907" y="4581128"/>
            <a:ext cx="158860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958474" y="3703771"/>
            <a:ext cx="0" cy="28363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183197" y="5275330"/>
            <a:ext cx="158860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64172" y="6021288"/>
            <a:ext cx="158860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070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15078" y="144214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рельефов без изменения формы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hello_html_m58c1ab2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Картинки по запросу моделирование рельеф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633524" y="1032195"/>
            <a:ext cx="24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плечевого среза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4016" y="1037420"/>
            <a:ext cx="1701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проймы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5936" y="404062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Размоделирование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вытачек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9" name="Picture 15" descr="http://abc.vvsu.ru/Books/u_baz_kons/obj.files/image014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67209" r="4260" b="2716"/>
          <a:stretch/>
        </p:blipFill>
        <p:spPr bwMode="auto">
          <a:xfrm>
            <a:off x="6703268" y="1437530"/>
            <a:ext cx="2278705" cy="15718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 descr="http://abc.vvsu.ru/Books/u_baz_kons/obj.files/image014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r="409" b="68141"/>
          <a:stretch/>
        </p:blipFill>
        <p:spPr bwMode="auto">
          <a:xfrm>
            <a:off x="2618571" y="1496762"/>
            <a:ext cx="2240923" cy="154385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ttp://abc.vvsu.ru/Books/u_baz_kons/obj.files/image014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8" t="33178" r="4260" b="36484"/>
          <a:stretch/>
        </p:blipFill>
        <p:spPr bwMode="auto">
          <a:xfrm>
            <a:off x="4133261" y="4517330"/>
            <a:ext cx="2815003" cy="186399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hello_html_m58c1ab2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2666" r="62495" b="62751"/>
          <a:stretch/>
        </p:blipFill>
        <p:spPr bwMode="auto">
          <a:xfrm>
            <a:off x="5226367" y="937765"/>
            <a:ext cx="1405910" cy="208936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7" descr="hello_html_m58c1ab2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7" r="5355" b="62485"/>
          <a:stretch/>
        </p:blipFill>
        <p:spPr bwMode="auto">
          <a:xfrm>
            <a:off x="2267744" y="4040624"/>
            <a:ext cx="1610377" cy="24127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7" descr="hello_html_m58c1ab2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0" r="67745" b="4414"/>
          <a:stretch/>
        </p:blipFill>
        <p:spPr bwMode="auto">
          <a:xfrm>
            <a:off x="1098728" y="1078621"/>
            <a:ext cx="1408985" cy="199137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259632" y="3471391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рельефов с изменением формы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 descr="Эскиз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658">
            <a:off x="7938914" y="952314"/>
            <a:ext cx="847669" cy="137824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Фигурная кокетка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184">
            <a:off x="7846363" y="3860600"/>
            <a:ext cx="938171" cy="14743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85153" y="501674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кокеток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hello_html_m58c1ab2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Картинки по запросу моделирование рельеф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14" descr="Эски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75013"/>
            <a:ext cx="1326503" cy="228265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Эскиз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992">
            <a:off x="6624075" y="789899"/>
            <a:ext cx="912455" cy="15533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68333" y="2524749"/>
            <a:ext cx="24068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1.Отрезать кокетку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Наметить линии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Раздвинуть линии</a:t>
            </a:r>
          </a:p>
        </p:txBody>
      </p:sp>
      <p:pic>
        <p:nvPicPr>
          <p:cNvPr id="16" name="Picture 14" descr="Фигурная кокет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45" y="4318261"/>
            <a:ext cx="1370116" cy="209664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Фигурная кокетка-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064">
            <a:off x="6756892" y="3978019"/>
            <a:ext cx="924227" cy="149424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649174" y="5661248"/>
            <a:ext cx="24068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1.Отрезать кокетку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Закрыть вытачку</a:t>
            </a:r>
          </a:p>
        </p:txBody>
      </p:sp>
      <p:pic>
        <p:nvPicPr>
          <p:cNvPr id="6148" name="Picture 4" descr="http://www.theblingz.co.uk/images/kopkwsh/Supply-IKKS-Paris-Blanc-Casse-Women-Tops-Sheer-Yoke-Blouse-TU4397-239932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0" b="45227"/>
          <a:stretch/>
        </p:blipFill>
        <p:spPr bwMode="auto">
          <a:xfrm>
            <a:off x="1115078" y="3864759"/>
            <a:ext cx="1722692" cy="17490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vse.kz/uploads/monthly_02_2014/post-425382-0-92060100-139359585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6230" b="43230"/>
          <a:stretch/>
        </p:blipFill>
        <p:spPr bwMode="auto">
          <a:xfrm>
            <a:off x="3020564" y="3889317"/>
            <a:ext cx="1709369" cy="16999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game4droid.ru/gallery/bluzka-s-hlopkovym-krujevom-foto-28263-larg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1426" r="14843" b="41898"/>
          <a:stretch/>
        </p:blipFill>
        <p:spPr bwMode="auto">
          <a:xfrm>
            <a:off x="3079968" y="1729353"/>
            <a:ext cx="1674302" cy="170925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9" name="Picture 15" descr="http://preta.com.ua/image/cache/data/1011214gr_rimari-299x45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6" t="3800" r="16513" b="56281"/>
          <a:stretch/>
        </p:blipFill>
        <p:spPr bwMode="auto">
          <a:xfrm>
            <a:off x="1154092" y="1719887"/>
            <a:ext cx="1777389" cy="172819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4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9" name="Picture 15" descr="Мягкие склад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65" y="2315401"/>
            <a:ext cx="1692386" cy="244024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 descr="Мягкие склады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018">
            <a:off x="6033137" y="1595008"/>
            <a:ext cx="1264314" cy="182325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1" name="Picture 17" descr="Мягкие склады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165">
            <a:off x="7530022" y="1784669"/>
            <a:ext cx="1207580" cy="181128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78942" y="404664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мягких складок из плеча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96136" y="3769848"/>
            <a:ext cx="31683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Отметить линии складок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Разрезать по линиям 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Раздвинуть по линиям</a:t>
            </a:r>
          </a:p>
        </p:txBody>
      </p:sp>
      <p:pic>
        <p:nvPicPr>
          <p:cNvPr id="4098" name="Picture 2" descr="http://static.wixstatic.com/media/03a0fb_265fb392d23c4881b1f4b40175b04c7b.jpg_srz_683_1029_85_22_0.50_1.20_0.00_jpg_s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7507">
            <a:off x="1513423" y="1183024"/>
            <a:ext cx="1673356" cy="25202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utur.ru/_pu/4/340783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r="13785"/>
          <a:stretch/>
        </p:blipFill>
        <p:spPr bwMode="auto">
          <a:xfrm>
            <a:off x="1619673" y="3933056"/>
            <a:ext cx="1671167" cy="254038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sova.co.il/userimages/0/06a37f49-066d-4934-a56e-79e2a9cb30a7/4-20161028075706520h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4" y="4940488"/>
            <a:ext cx="1633979" cy="190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78942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силуэта, без изменения объемной формы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1268760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Параллельное расширение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26291" y="1298313"/>
            <a:ext cx="3503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Коническое расширение</a:t>
            </a:r>
            <a:endParaRPr lang="ru-RU" sz="2000" dirty="0"/>
          </a:p>
        </p:txBody>
      </p:sp>
      <p:pic>
        <p:nvPicPr>
          <p:cNvPr id="13318" name="Picture 6" descr="парал.расш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2" r="33867" b="3811"/>
          <a:stretch/>
        </p:blipFill>
        <p:spPr bwMode="auto">
          <a:xfrm>
            <a:off x="1085534" y="3174519"/>
            <a:ext cx="3502306" cy="282298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кон.расш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t="42197" r="1" b="5078"/>
          <a:stretch/>
        </p:blipFill>
        <p:spPr bwMode="auto">
          <a:xfrm>
            <a:off x="4823358" y="3174519"/>
            <a:ext cx="4134972" cy="213172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кон.расш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 b="59210"/>
          <a:stretch/>
        </p:blipFill>
        <p:spPr bwMode="auto">
          <a:xfrm>
            <a:off x="4823358" y="1703099"/>
            <a:ext cx="4134971" cy="12895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арал.расш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57"/>
          <a:stretch/>
        </p:blipFill>
        <p:spPr bwMode="auto">
          <a:xfrm>
            <a:off x="1099776" y="1671365"/>
            <a:ext cx="3488064" cy="132129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" descr="Из прой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50" y="793078"/>
            <a:ext cx="1786574" cy="249263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Из тал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65431"/>
            <a:ext cx="1822661" cy="25202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Горлови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34" y="793944"/>
            <a:ext cx="1691806" cy="249176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Середина пере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70" y="793078"/>
            <a:ext cx="1823694" cy="249263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078" y="144214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 «Перевод вытачек»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4" descr="Вытачка в пройме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14" y="4135437"/>
            <a:ext cx="1757011" cy="237626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Из талии-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11" y="4135437"/>
            <a:ext cx="1639613" cy="236635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Горловина-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40" y="4135437"/>
            <a:ext cx="1571316" cy="237626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 descr="Середина переда-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08" y="4133567"/>
            <a:ext cx="1570748" cy="236822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46646" y="3508318"/>
            <a:ext cx="6278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Выполнив задание, проверьте себя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28432" y="4135437"/>
            <a:ext cx="7871871" cy="2378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ДЕЙСТВУЙ ПО АЛГОРИТМУ!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04248" y="3573016"/>
            <a:ext cx="21766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</a:p>
        </p:txBody>
      </p:sp>
    </p:spTree>
    <p:extLst>
      <p:ext uri="{BB962C8B-B14F-4D97-AF65-F5344CB8AC3E}">
        <p14:creationId xmlns:p14="http://schemas.microsoft.com/office/powerpoint/2010/main" val="2727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4psmarketing.com/wp-content/uploads/2014/09/Fashion-Beauty-Blog-Ima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33" y="3429000"/>
            <a:ext cx="2276950" cy="22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1273073" y="2525995"/>
            <a:ext cx="322691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24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Конструктивное </a:t>
            </a:r>
          </a:p>
          <a:p>
            <a:pPr algn="ctr"/>
            <a:r>
              <a:rPr lang="ru-RU" altLang="ru-RU" sz="24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</a:t>
            </a:r>
            <a:endParaRPr lang="ru-RU" altLang="ru-RU" sz="24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994307" y="1012349"/>
            <a:ext cx="7265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3200" b="1" dirty="0"/>
              <a:t> </a:t>
            </a:r>
            <a:endParaRPr lang="ru-RU" altLang="ru-RU" sz="3200" dirty="0">
              <a:solidFill>
                <a:srgbClr val="990033"/>
              </a:solidFill>
            </a:endParaRPr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6083722" y="447727"/>
            <a:ext cx="2880766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24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Художественное </a:t>
            </a:r>
          </a:p>
          <a:p>
            <a:pPr algn="ctr"/>
            <a:r>
              <a:rPr lang="ru-RU" altLang="ru-RU" sz="24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</a:t>
            </a:r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1273073" y="3718669"/>
            <a:ext cx="3226919" cy="1006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модели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эскизу на основе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базовой конструкции</a:t>
            </a:r>
          </a:p>
        </p:txBody>
      </p:sp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6078002" y="1647205"/>
            <a:ext cx="2886485" cy="7016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эскиза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>
            <a:off x="5299842" y="863225"/>
            <a:ext cx="792137" cy="0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845" name="Line 21"/>
          <p:cNvSpPr>
            <a:spLocks noChangeShapeType="1"/>
          </p:cNvSpPr>
          <p:nvPr/>
        </p:nvSpPr>
        <p:spPr bwMode="auto">
          <a:xfrm flipH="1">
            <a:off x="4499992" y="1876060"/>
            <a:ext cx="1578010" cy="616836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848" name="Rectangle 24"/>
          <p:cNvSpPr>
            <a:spLocks noChangeArrowheads="1"/>
          </p:cNvSpPr>
          <p:nvPr/>
        </p:nvSpPr>
        <p:spPr bwMode="auto">
          <a:xfrm>
            <a:off x="6091980" y="2721114"/>
            <a:ext cx="2872508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</a:t>
            </a:r>
          </a:p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художники-модельеры</a:t>
            </a:r>
          </a:p>
        </p:txBody>
      </p:sp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1273072" y="5085184"/>
            <a:ext cx="322691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</a:t>
            </a:r>
          </a:p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14575"/>
            <a:ext cx="4320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одежды</a:t>
            </a:r>
          </a:p>
          <a:p>
            <a:pPr lvl="0"/>
            <a:r>
              <a:rPr lang="ru-RU" altLang="ru-RU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процесс                </a:t>
            </a:r>
          </a:p>
          <a:p>
            <a:pPr lvl="0"/>
            <a:r>
              <a:rPr lang="ru-RU" altLang="ru-RU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новых моделей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 flipV="1">
            <a:off x="2051720" y="3429000"/>
            <a:ext cx="1324362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flipV="1">
            <a:off x="2083680" y="4797152"/>
            <a:ext cx="1324362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flipV="1">
            <a:off x="6887716" y="2417983"/>
            <a:ext cx="1324362" cy="216024"/>
          </a:xfrm>
          <a:prstGeom prst="triangle">
            <a:avLst/>
          </a:prstGeom>
          <a:solidFill>
            <a:srgbClr val="FF858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flipV="1">
            <a:off x="6861924" y="1358017"/>
            <a:ext cx="1324362" cy="216024"/>
          </a:xfrm>
          <a:prstGeom prst="triangle">
            <a:avLst/>
          </a:prstGeom>
          <a:solidFill>
            <a:srgbClr val="FF858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images.ua.prom.st/218538337_w640_h2048_odezhda.png?PIMAGE_ID=2185383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24" y="4725144"/>
            <a:ext cx="1979712" cy="247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3073" y="3718669"/>
            <a:ext cx="3226918" cy="207440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 определение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Назвать профессию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1647205"/>
            <a:ext cx="3052987" cy="178179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 определение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 профессию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692696"/>
            <a:ext cx="4173381" cy="8813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определение</a:t>
            </a:r>
          </a:p>
        </p:txBody>
      </p:sp>
      <p:pic>
        <p:nvPicPr>
          <p:cNvPr id="1028" name="Picture 4" descr="https://time-00-00.ru/wp-content/uploads/2014/09/palecnk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25" y="936985"/>
            <a:ext cx="584727" cy="7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time-00-00.ru/wp-content/uploads/2014/09/palecnk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412" y="2931536"/>
            <a:ext cx="584727" cy="7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time-00-00.ru/wp-content/uploads/2014/09/palecnk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65" y="5312383"/>
            <a:ext cx="584727" cy="7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137" y="980728"/>
            <a:ext cx="7776864" cy="4525963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выборе ткани  необходимо учитывать её  свойства, характер рисунка, цвет, а так же фасон швейного изделия.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Плотные ткани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—хорошо сохраняют форму изделий. Их используют при шитье прямых широких брюк, юбок  со  сборками,  широкими  поясами,  кокетками. Не застроченные (заутюженные) складки, линии драпировок в изделиях, сшитых из этих тканей, получаются более четкими.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ткани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—хорошо драпируются. Из них лучше шить платья, сарафаны, юбки с мягко падающими фалдами, с незастроенными складками, с воланами.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Сыпучие ткани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—не рекомендуется использовать для шитья изделий сложного фасона  с  подрезами,  прорезными  карманами,  так  как  в  швах  эти  ткани  быстро разрушаются. Из таких тканей лучше шить простые по конструкции изделия с мягкими не застроченными складками, с накладными карманами.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 мнущиеся ткани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—не следует использовать для шитья слишком узких, облегающих фигуру изделий—при эксплуатации они будут собираться в гармошку и выглядеть неопрятно. Из таких тканей лучше шить широкие, пышные платья, юбки, которые легко можно расправить руками перед тем, как сесть.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5137" y="307468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выбору ткани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3" y="1412776"/>
            <a:ext cx="7736729" cy="4093915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блузок наиболее характерны шелковые ткани — как из натуральных, так и синтетических волокон. Ткани из натурального шелка — крепдешин, креп-жоржет, шифон — отличаются легкостью, упругостью, хорошими гигиеническими свойствами.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 для блузок также ткани из натурального шелка в смеси с другими волокнами — вискозой, ацетатом. Эти ткани имеют шероховатую поверхность, как у тканей крепового переплетения, они почти не мнутся и очень хороши в носке.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блузок спортивного стиля пригодны хлопчатобумажные ткани, сорочечные (хлопок в смеси с искусственными волокнами) и т. п.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Блузочные ткани, как правило, без ворсовые, не обладают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разнооттеночностью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если нет определенного, строго направленного рисунка, то кроить их можно, раскладывая детали в разных направлениях.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составляют ткани с атласной поверхностью и трикотажные полотна.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5137" y="307468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выбору ткани для блузки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53969" y="6309320"/>
            <a:ext cx="410519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2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3628" y="908720"/>
            <a:ext cx="7668852" cy="378565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Внимательно изучить эскиз выбранной модели.</a:t>
            </a:r>
          </a:p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Нанести вспомогательные линии – середину переда, спинки,   </a:t>
            </a:r>
          </a:p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линии шеи, груди.</a:t>
            </a:r>
          </a:p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Определить, на каких участках необходимо сделать изменения   </a:t>
            </a:r>
          </a:p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чертежа спинки и переда, для получения модели по эскизу.</a:t>
            </a:r>
          </a:p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Нанести модельные изменения (вспомогательные линии) на  </a:t>
            </a:r>
          </a:p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чертеже спинки и переда основы.</a:t>
            </a:r>
          </a:p>
          <a:p>
            <a:pPr lvl="0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Выполнить моделирование (разрезать, раздвинуть, соединить).</a:t>
            </a:r>
          </a:p>
          <a:p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Оформить готовую выкройку.</a:t>
            </a:r>
          </a:p>
          <a:p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Проверить соответствие соединяемых линий.</a:t>
            </a:r>
          </a:p>
          <a:p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Подготовить выкройку к раскрою: наименование и количество деталей выкройки, направление долевой нити, припуски на швы</a:t>
            </a:r>
          </a:p>
        </p:txBody>
      </p:sp>
      <p:sp>
        <p:nvSpPr>
          <p:cNvPr id="5" name="AutoShape 2" descr="Лекала одежды оформл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Раскрой юбки без выкрой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4205" r="65302" b="2932"/>
          <a:stretch/>
        </p:blipFill>
        <p:spPr bwMode="auto">
          <a:xfrm rot="5400000">
            <a:off x="4148505" y="3921652"/>
            <a:ext cx="1944216" cy="369521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332656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проведения исследования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263507"/>
            <a:ext cx="3764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отчета группы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836712"/>
            <a:ext cx="7776864" cy="59093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модели осуществлялся с учетом рекомендаций для конкретный фигуры ………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модели: силуэт, покрой, конструктивные особенности…..</a:t>
            </a:r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Конструктивная основа модели: с </a:t>
            </a:r>
            <a:r>
              <a:rPr lang="ru-RU" alt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втачным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рукавом, рукавом реглан, цельнокроеным рукавом. </a:t>
            </a:r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преобразования базовой конструкции …….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выбраны методы моделирования: ……….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практической работе были допущены ошибки (не было ошибок)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линии конкретной модели: …….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Готовая выкройка изделия (в масштабе)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выкройки к раскрою: наименование деталей, припуски на швы, направление долевой нити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выбору ткани конкретной модели:…..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 оценка работы группы:…….</a:t>
            </a:r>
          </a:p>
        </p:txBody>
      </p:sp>
    </p:spTree>
    <p:extLst>
      <p:ext uri="{BB962C8B-B14F-4D97-AF65-F5344CB8AC3E}">
        <p14:creationId xmlns:p14="http://schemas.microsoft.com/office/powerpoint/2010/main" val="549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03848" y="260648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знаний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962563"/>
            <a:ext cx="7632848" cy="33665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каким критериям определялась конструктивная основа изделия?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приемами конструктивного моделирования преобразована базовая конструкция?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методы моделирования были использованы в работе?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линии согласно техническим требованиям наносят на все основные лекала?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проверяют сопряженность срезов деталей изделия?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этапы проверки соответствия линий деталей выкройки.</a:t>
            </a:r>
          </a:p>
        </p:txBody>
      </p:sp>
      <p:pic>
        <p:nvPicPr>
          <p:cNvPr id="6" name="Picture 2" descr="G:\урок моделирование одежды\4a631fcded91057d0a8de954d08b02d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76" y="4347302"/>
            <a:ext cx="3254608" cy="25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9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dezcentr64.ru/photos/59414995b77c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://dezcentr64.ru/photos/59414995b77c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://dezcentr64.ru/photos/59414995b77c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eurosnabcomfort.ru/photos/59ba84eccecdd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20575" y="312738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1 группы «Все в твоих руках»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1124744"/>
            <a:ext cx="4992525" cy="424731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(мизинец)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мыслительный процесс. </a:t>
            </a:r>
          </a:p>
          <a:p>
            <a:pPr lvl="0">
              <a:lnSpc>
                <a:spcPct val="150000"/>
              </a:lnSpc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знания я сегодня получила?</a:t>
            </a:r>
          </a:p>
          <a:p>
            <a:pPr lvl="0">
              <a:lnSpc>
                <a:spcPct val="150000"/>
              </a:lnSpc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(безымянный)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близость цели. </a:t>
            </a:r>
          </a:p>
          <a:p>
            <a:pPr lvl="0">
              <a:lnSpc>
                <a:spcPct val="150000"/>
              </a:lnSpc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 сегодня сделала и чего достигла?</a:t>
            </a:r>
          </a:p>
          <a:p>
            <a:pPr lvl="0">
              <a:lnSpc>
                <a:spcPct val="150000"/>
              </a:lnSpc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(средний)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состояние духа. </a:t>
            </a:r>
          </a:p>
          <a:p>
            <a:pPr lvl="0">
              <a:lnSpc>
                <a:spcPct val="150000"/>
              </a:lnSpc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было моё настроение?</a:t>
            </a:r>
          </a:p>
          <a:p>
            <a:pPr lvl="0">
              <a:lnSpc>
                <a:spcPct val="150000"/>
              </a:lnSpc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(указательный)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услуга, помощь. </a:t>
            </a:r>
          </a:p>
          <a:p>
            <a:pPr lvl="0">
              <a:lnSpc>
                <a:spcPct val="150000"/>
              </a:lnSpc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я сегодня помогла и кому?</a:t>
            </a:r>
          </a:p>
          <a:p>
            <a:pPr lvl="0">
              <a:lnSpc>
                <a:spcPct val="150000"/>
              </a:lnSpc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(большой)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бодрость, физическая форма. </a:t>
            </a:r>
          </a:p>
          <a:p>
            <a:pPr lvl="0">
              <a:lnSpc>
                <a:spcPct val="150000"/>
              </a:lnSpc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было моё физическое состояние?</a:t>
            </a:r>
          </a:p>
        </p:txBody>
      </p:sp>
      <p:pic>
        <p:nvPicPr>
          <p:cNvPr id="1034" name="Picture 10" descr="http://xn--i1abbnckbmcl9fb.xn--p1ai/%D1%81%D1%82%D0%B0%D1%82%D1%8C%D0%B8/627151/img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071">
            <a:off x="6057569" y="1292046"/>
            <a:ext cx="1851740" cy="20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ewnbyashley.com/wp-content/uploads/2015/06/dreamstime_xl_26329334-e143569685320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91" y="3933056"/>
            <a:ext cx="275422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04448" y="6309320"/>
            <a:ext cx="36004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66810" y="260648"/>
            <a:ext cx="488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линии в одежде: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2996" y="873586"/>
            <a:ext cx="7770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Силуэтные или контурные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определяют рамку изделия, в пределах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кото­рой разрабатывается форма и фасон.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92996" y="2723084"/>
            <a:ext cx="5922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 линии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линии с различными элементами украшения: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бейки, сутажа, шнура, кружева, вышивки, рельефа, швов, клапанов, хлястиков, поясов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2996" y="1519917"/>
            <a:ext cx="7154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линии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создают форму одежды,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соединяют отдельные части и детали одежды в одно целое: плечевые и боковые швы, швы лифа и юбки, швы проймы и нижние швы рука­вов, шов по линии талии.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21233" y="3663661"/>
            <a:ext cx="5322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Конструктивно-декоративные линии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конструктивные линии, имеющие декор: вырез горловины в женских платьях, контуры воротников по ли­нии отлета, контуры карманов, клапанов, манжет.</a:t>
            </a:r>
          </a:p>
        </p:txBody>
      </p:sp>
      <p:sp>
        <p:nvSpPr>
          <p:cNvPr id="2" name="Трапеция 1"/>
          <p:cNvSpPr/>
          <p:nvPr/>
        </p:nvSpPr>
        <p:spPr>
          <a:xfrm>
            <a:off x="1052996" y="964212"/>
            <a:ext cx="7407436" cy="5129084"/>
          </a:xfrm>
          <a:prstGeom prst="trapezoid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назначение основных линий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Силуэтные или контурные линии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линии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 линии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Конструктивно-декоративные линии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 algn="ctr">
              <a:buAutoNum type="arabicPeriod"/>
            </a:pPr>
            <a:endParaRPr lang="ru-RU" dirty="0"/>
          </a:p>
        </p:txBody>
      </p:sp>
      <p:pic>
        <p:nvPicPr>
          <p:cNvPr id="4098" name="Picture 2" descr="http://img1.liveinternet.ru/images/attach/b/4/103/665/103665825_4095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85" y="3429000"/>
            <a:ext cx="2137469" cy="31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time-00-00.ru/wp-content/uploads/2014/09/palecnk-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40989"/>
            <a:ext cx="1166382" cy="15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www.fashion-school.narod.ru/newlook/image01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84492"/>
            <a:ext cx="2621968" cy="33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9162" y="167538"/>
            <a:ext cx="488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понятия: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для урока моделирование\4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96" y="3284984"/>
            <a:ext cx="2269890" cy="19456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cdn1.imgbb.ru/sp/user/32/321033/201503/ed3851fb6318fdcb28facc9fd83eff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303" r="20904" b="40560"/>
          <a:stretch/>
        </p:blipFill>
        <p:spPr bwMode="auto">
          <a:xfrm>
            <a:off x="6876256" y="781821"/>
            <a:ext cx="1737029" cy="24482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02006" y="1831082"/>
            <a:ext cx="3580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Фотография модели</a:t>
            </a:r>
          </a:p>
        </p:txBody>
      </p:sp>
      <p:pic>
        <p:nvPicPr>
          <p:cNvPr id="14" name="Picture 14" descr="http://scienceschool.ru/gallery/45430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3779912" y="2982608"/>
            <a:ext cx="2160240" cy="367989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62089" y="2308232"/>
            <a:ext cx="1944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Эскиз модели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63877" y="980037"/>
            <a:ext cx="4444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Базовая конструкция – основа изделия </a:t>
            </a:r>
          </a:p>
        </p:txBody>
      </p:sp>
      <p:pic>
        <p:nvPicPr>
          <p:cNvPr id="1037" name="Picture 13" descr="https://ds02.infourok.ru/uploads/ex/0590/0002015f-cba5fa08/hello_html_m7d4e63c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35" y="3002340"/>
            <a:ext cx="2388453" cy="366701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080127" y="1412776"/>
            <a:ext cx="4007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Выкройка – шаблон изделия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358" y="6207693"/>
            <a:ext cx="4320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6192178"/>
            <a:ext cx="4320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76256" y="2751311"/>
            <a:ext cx="4320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43396" y="4751022"/>
            <a:ext cx="4320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3295" y="5746028"/>
            <a:ext cx="28504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1-Б   2-А   3-В    4-Г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53295" y="5661248"/>
            <a:ext cx="2883201" cy="6480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</a:p>
        </p:txBody>
      </p:sp>
      <p:pic>
        <p:nvPicPr>
          <p:cNvPr id="20" name="Picture 4" descr="https://time-00-00.ru/wp-content/uploads/2014/09/palecnk-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02" y="5954553"/>
            <a:ext cx="584727" cy="7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50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6166" y="332656"/>
            <a:ext cx="488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9" descr="https://vidi-alle.com.ua/media/magefan_blog/4/4/440107278213631d2873e05dd93d82144baf0f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27" y="1173050"/>
            <a:ext cx="3868301" cy="24646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9666" y="5026531"/>
            <a:ext cx="75187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фигур: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песочные часы -  яблоко– груша –прямоугольник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Силуэты: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неустойчивая трапеция – устойчивая трапеция – песочные часы - прямоугольник</a:t>
            </a:r>
          </a:p>
        </p:txBody>
      </p:sp>
      <p:pic>
        <p:nvPicPr>
          <p:cNvPr id="2050" name="Picture 2" descr="http://altaiinter.org/wp-content/uploads/2017/08/pravila-vyibora-po-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7775" r="1933" b="2608"/>
          <a:stretch/>
        </p:blipFill>
        <p:spPr bwMode="auto">
          <a:xfrm>
            <a:off x="1300946" y="1196752"/>
            <a:ext cx="3154502" cy="24482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okupaem.com/content-images/figur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0"/>
          <a:stretch/>
        </p:blipFill>
        <p:spPr bwMode="auto">
          <a:xfrm>
            <a:off x="2902512" y="3920387"/>
            <a:ext cx="3351413" cy="87676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9666" y="5013176"/>
            <a:ext cx="7518798" cy="11227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типы фигур и силуэты одежды</a:t>
            </a:r>
          </a:p>
        </p:txBody>
      </p:sp>
      <p:pic>
        <p:nvPicPr>
          <p:cNvPr id="8" name="Picture 4" descr="https://time-00-00.ru/wp-content/uploads/2014/09/palecnk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79" y="5954552"/>
            <a:ext cx="584727" cy="7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45971" y="260648"/>
            <a:ext cx="488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www.galiya.ru/img/articles/lvenok/konstruktiv_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36533"/>
            <a:ext cx="2716915" cy="27828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galiya.ru/img/articles/lvenok/konstruktiv_lin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38" y="3842149"/>
            <a:ext cx="2749315" cy="278898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636067" y="936533"/>
            <a:ext cx="1367486" cy="4193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Точка….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47663" y="3961184"/>
            <a:ext cx="1288089" cy="3191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Точка…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5418" y="5835235"/>
            <a:ext cx="1224136" cy="4071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Линия…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91222" y="3332162"/>
            <a:ext cx="1152128" cy="387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Линия…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7040" y="1929618"/>
            <a:ext cx="1114919" cy="398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Мерка..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23301" y="2583888"/>
            <a:ext cx="1222932" cy="4505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Мерка…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43607" y="4775536"/>
            <a:ext cx="1196415" cy="6696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Мерка…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240024" y="1355929"/>
            <a:ext cx="595728" cy="18925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687789" y="2196711"/>
            <a:ext cx="403433" cy="2988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563420" y="2753550"/>
            <a:ext cx="459881" cy="5414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2750964" y="3218394"/>
            <a:ext cx="340258" cy="2113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835752" y="4209966"/>
            <a:ext cx="389858" cy="1260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2240022" y="5084503"/>
            <a:ext cx="638074" cy="1725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2505911" y="5955196"/>
            <a:ext cx="447556" cy="836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64" y="799778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70" y="1705534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44" y="2428161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61" y="3104374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31" y="3656731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8" y="4784991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29" y="5591891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Users\1\Desktop\для урока моделирование\линии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43008"/>
            <a:ext cx="3452864" cy="352970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Скругленный прямоугольник 62"/>
          <p:cNvSpPr/>
          <p:nvPr/>
        </p:nvSpPr>
        <p:spPr>
          <a:xfrm>
            <a:off x="4571621" y="3422753"/>
            <a:ext cx="1511881" cy="4193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Вытачка….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804248" y="3213055"/>
            <a:ext cx="1511881" cy="4193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Вытачка….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586691" y="2196711"/>
            <a:ext cx="1511881" cy="4193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Вытачка….</a:t>
            </a:r>
          </a:p>
        </p:txBody>
      </p:sp>
      <p:pic>
        <p:nvPicPr>
          <p:cNvPr id="66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61" y="2952310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40" y="2907861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://i-howto.ru/wp-content/uploads/2017/06/Vopr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183" y="1871322"/>
            <a:ext cx="650777" cy="6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методич разработки\для урока моделирование\post-5307-1226467365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84991"/>
            <a:ext cx="3398780" cy="18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imeforwoman.ru/upload/medialibrary/1ce/yubkapravilnaya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0" t="28124" r="35331" b="37461"/>
          <a:stretch/>
        </p:blipFill>
        <p:spPr bwMode="auto">
          <a:xfrm>
            <a:off x="4001998" y="4202208"/>
            <a:ext cx="1318847" cy="14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klass.photolandiya.ru/img-q5y5x5n416b41454i4j454o5m5x5s2j4a4i5u4v2j444o5g444r4n4/383058/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1279" r="70638" b="4520"/>
          <a:stretch/>
        </p:blipFill>
        <p:spPr bwMode="auto">
          <a:xfrm rot="416793">
            <a:off x="7877470" y="3687383"/>
            <a:ext cx="1028111" cy="23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://images.wildberries.ru/big/new/3760000/3767763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504" y="1484784"/>
            <a:ext cx="1313484" cy="17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https://avatars.mds.yandex.net/get-pdb/27625/161676a9-4948-43a5-b263-5d841a44efec/s8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95" y="1076095"/>
            <a:ext cx="1488361" cy="257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https://avatars.mds.yandex.net/get-marketpic/203248/market_V3EomKwL4UgYWsGmaWtBYQ/ori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75580"/>
            <a:ext cx="1170387" cy="156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http://static.msk-moda.ru/origin/oodji/212/21200272-42314-4700n-fuksiya-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48" y="1484784"/>
            <a:ext cx="1277380" cy="191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092159" y="101823"/>
            <a:ext cx="488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одежды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10632" y="6103087"/>
            <a:ext cx="5691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Поясная: юбки, брюки, бриджи, шорты</a:t>
            </a:r>
          </a:p>
        </p:txBody>
      </p:sp>
      <p:pic>
        <p:nvPicPr>
          <p:cNvPr id="6190" name="Picture 46" descr="http://agency.infodeshevle.ru/67662-1-home_default/%D0%A8%D0%BE%D1%80%D1%82%D1%8B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34" y="4273850"/>
            <a:ext cx="1044631" cy="11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atic.dochkisinochki.ru/upload/img_loader/50/45/f5/GL000304123_001_000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45" y="4202208"/>
            <a:ext cx="1199260" cy="15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7893" y="5742787"/>
            <a:ext cx="5793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Плечевая: блуза, платье, жилеты, жакеты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96105" y="5857846"/>
            <a:ext cx="6320939" cy="8905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одежды по способу использования</a:t>
            </a:r>
          </a:p>
        </p:txBody>
      </p:sp>
      <p:pic>
        <p:nvPicPr>
          <p:cNvPr id="40" name="Picture 4" descr="https://time-00-00.ru/wp-content/uploads/2014/09/palecnk-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61" y="6070867"/>
            <a:ext cx="584727" cy="7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03658 C -0.02083 -0.04468 -0.01754 -0.06227 -0.01702 -0.06783 C -0.01649 -0.07385 -0.01493 -0.07963 -0.01406 -0.08565 C -0.01372 -0.08773 -0.01337 -0.08982 -0.0132 -0.0919 C -0.01059 -0.12037 -0.01337 -0.10741 -0.00938 -0.12338 C -0.00764 -0.14746 -0.00712 -0.17107 -0.00469 -0.19491 C 0.00139 -0.32755 -0.00278 -0.46783 -0.00382 -0.5963 C -0.00399 -0.60718 -0.0059 -0.62385 -0.00851 -0.63403 C -0.00886 -0.65787 -0.00938 -0.70556 -0.00938 -0.70556 L -0.01233 -0.71436 " pathEditMode="relative" ptsTypes="ffffffff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-0.03333 C -0.00607 -0.05185 -0.00278 -0.07129 0.00243 -0.08889 C 0.00365 -0.09699 0.00347 -0.10347 0.00712 -0.11018 C 0.00799 -0.12268 0.00799 -0.13333 0.01285 -0.14421 C 0.01493 -0.17569 0.01372 -0.16366 0.01563 -0.18055 C 0.01493 -0.21875 0.01458 -0.25694 0.01372 -0.29514 C 0.01337 -0.30717 0.00486 -0.31759 0.00434 -0.32893 C 0.00399 -0.33518 0.00434 -0.34167 0.00434 -0.34792 L 0.01007 -0.35417 " pathEditMode="relative" ptsTypes="fffffff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8942" y="188639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(1 группа)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903327"/>
            <a:ext cx="7676180" cy="147732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Новому году Ирине захотелось сшить новую блузку. Ей понравилось несколько моделей, которые она нашла в журнале мод. Но выкройки к ним нет. Помогите Ирине подобрать модель по фигуре (фигура - прямоугольник), смоделировать блузку. Дайте рекомендации по выбору ткани.</a:t>
            </a: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1812013" cy="3009912"/>
          </a:xfrm>
          <a:prstGeom prst="rect">
            <a:avLst/>
          </a:prstGeom>
          <a:solidFill>
            <a:schemeClr val="accent2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58" name="Picture 10" descr="http://coop.frameshopping.ru/thumb/45150/1/Gsfr-%D0%B1%D0%BB%D1%83%D0%B7%D0%BA%D0%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t="4553" r="10335" b="5289"/>
          <a:stretch/>
        </p:blipFill>
        <p:spPr bwMode="auto">
          <a:xfrm flipH="1">
            <a:off x="3203848" y="2775800"/>
            <a:ext cx="1833224" cy="30150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блузка с баско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1" r="15731" b="22499"/>
          <a:stretch/>
        </p:blipFill>
        <p:spPr bwMode="auto">
          <a:xfrm>
            <a:off x="5220072" y="2775799"/>
            <a:ext cx="1728192" cy="307842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alinka-fashion.ru/images/products/product_img_3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r="11344"/>
          <a:stretch/>
        </p:blipFill>
        <p:spPr bwMode="auto">
          <a:xfrm>
            <a:off x="7164288" y="2780928"/>
            <a:ext cx="1699516" cy="297647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4371" y="5790840"/>
            <a:ext cx="182526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№1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7827" y="5790840"/>
            <a:ext cx="182526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№2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0072" y="5790840"/>
            <a:ext cx="172819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№3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4288" y="5757405"/>
            <a:ext cx="16995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№4</a:t>
            </a: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381328"/>
            <a:ext cx="4033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5656" y="152993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работы с заданием</a:t>
            </a:r>
            <a:endParaRPr lang="ru-RU" altLang="ru-RU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836712"/>
            <a:ext cx="7776864" cy="50783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Ознакомьтесь с рекомендациями по выбору одежды для конкретных фигур (слайд № 11)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выбор модели на основе рекомендаций для конкретный фигуры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анализ модели (слайд 12)</a:t>
            </a:r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конструктивную основу модели </a:t>
            </a:r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вид преобразования базовой конструкции (слайд № 13)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Ознакомьтесь с приемами моделирования (слайды 14-18)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практическую работу (слайд 19)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Ознакомьтесь с рекомендациями по выбору тканей (слайды 20-21)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деятельность: моделирование конкретной модели, оформление выкройки, подготовка выкройки к раскрою (слайд 22)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отчет о проделанной работе (слайд 2</a:t>
            </a:r>
            <a:r>
              <a:rPr lang="en-US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3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2|0.8|0.8|0.7|0.6|0.9|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1791</Words>
  <Application>Microsoft Office PowerPoint</Application>
  <PresentationFormat>Экран (4:3)</PresentationFormat>
  <Paragraphs>232</Paragraphs>
  <Slides>25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Тема Office</vt:lpstr>
      <vt:lpstr>Обучающий кейс 1 уровня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Прокопенко</dc:creator>
  <cp:lastModifiedBy>Miks</cp:lastModifiedBy>
  <cp:revision>119</cp:revision>
  <dcterms:created xsi:type="dcterms:W3CDTF">2017-12-04T12:52:23Z</dcterms:created>
  <dcterms:modified xsi:type="dcterms:W3CDTF">2023-10-16T17:22:50Z</dcterms:modified>
</cp:coreProperties>
</file>