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6" r:id="rId3"/>
    <p:sldMasterId id="2147483714" r:id="rId4"/>
    <p:sldMasterId id="2147483726" r:id="rId5"/>
    <p:sldMasterId id="2147483738" r:id="rId6"/>
  </p:sldMasterIdLst>
  <p:sldIdLst>
    <p:sldId id="263" r:id="rId7"/>
    <p:sldId id="257" r:id="rId8"/>
    <p:sldId id="262" r:id="rId9"/>
    <p:sldId id="260" r:id="rId10"/>
    <p:sldId id="264" r:id="rId11"/>
    <p:sldId id="261" r:id="rId12"/>
    <p:sldId id="274" r:id="rId13"/>
    <p:sldId id="275" r:id="rId14"/>
    <p:sldId id="276" r:id="rId15"/>
    <p:sldId id="269" r:id="rId16"/>
    <p:sldId id="281" r:id="rId17"/>
    <p:sldId id="284" r:id="rId18"/>
    <p:sldId id="285" r:id="rId19"/>
    <p:sldId id="272" r:id="rId20"/>
    <p:sldId id="271" r:id="rId21"/>
    <p:sldId id="268" r:id="rId22"/>
    <p:sldId id="278" r:id="rId23"/>
    <p:sldId id="283" r:id="rId24"/>
    <p:sldId id="286" r:id="rId25"/>
    <p:sldId id="266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8" d="100"/>
          <a:sy n="88" d="100"/>
        </p:scale>
        <p:origin x="-432" y="-1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0B9D8-2E3C-43E3-9D22-19169744203F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9A656-1E31-4048-8723-97072A227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213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0B9D8-2E3C-43E3-9D22-19169744203F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9A656-1E31-4048-8723-97072A227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375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0B9D8-2E3C-43E3-9D22-19169744203F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9A656-1E31-4048-8723-97072A227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961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238" y="4267200"/>
            <a:ext cx="12187767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866 w 5740"/>
                <a:gd name="T1" fmla="*/ 5 h 4316"/>
                <a:gd name="T2" fmla="*/ 0 w 5740"/>
                <a:gd name="T3" fmla="*/ 5 h 4316"/>
                <a:gd name="T4" fmla="*/ 0 w 5740"/>
                <a:gd name="T5" fmla="*/ 0 h 4316"/>
                <a:gd name="T6" fmla="*/ 5866 w 5740"/>
                <a:gd name="T7" fmla="*/ 0 h 4316"/>
                <a:gd name="T8" fmla="*/ 5866 w 5740"/>
                <a:gd name="T9" fmla="*/ 5 h 4316"/>
                <a:gd name="T10" fmla="*/ 5866 w 5740"/>
                <a:gd name="T11" fmla="*/ 5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FFFFFF"/>
                </a:solidFill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6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6 w 382"/>
                  <a:gd name="T19" fmla="*/ 96 h 96"/>
                  <a:gd name="T20" fmla="*/ 270 w 382"/>
                  <a:gd name="T21" fmla="*/ 90 h 96"/>
                  <a:gd name="T22" fmla="*/ 318 w 382"/>
                  <a:gd name="T23" fmla="*/ 84 h 96"/>
                  <a:gd name="T24" fmla="*/ 359 w 382"/>
                  <a:gd name="T25" fmla="*/ 66 h 96"/>
                  <a:gd name="T26" fmla="*/ 389 w 382"/>
                  <a:gd name="T27" fmla="*/ 42 h 96"/>
                  <a:gd name="T28" fmla="*/ 383 w 382"/>
                  <a:gd name="T29" fmla="*/ 42 h 96"/>
                  <a:gd name="T30" fmla="*/ 353 w 382"/>
                  <a:gd name="T31" fmla="*/ 66 h 96"/>
                  <a:gd name="T32" fmla="*/ 312 w 382"/>
                  <a:gd name="T33" fmla="*/ 78 h 96"/>
                  <a:gd name="T34" fmla="*/ 270 w 382"/>
                  <a:gd name="T35" fmla="*/ 90 h 96"/>
                  <a:gd name="T36" fmla="*/ 216 w 382"/>
                  <a:gd name="T37" fmla="*/ 96 h 96"/>
                  <a:gd name="T38" fmla="*/ 216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6 w 185"/>
                  <a:gd name="T5" fmla="*/ 36 h 210"/>
                  <a:gd name="T6" fmla="*/ 162 w 185"/>
                  <a:gd name="T7" fmla="*/ 72 h 210"/>
                  <a:gd name="T8" fmla="*/ 168 w 185"/>
                  <a:gd name="T9" fmla="*/ 90 h 210"/>
                  <a:gd name="T10" fmla="*/ 174 w 185"/>
                  <a:gd name="T11" fmla="*/ 114 h 210"/>
                  <a:gd name="T12" fmla="*/ 168 w 185"/>
                  <a:gd name="T13" fmla="*/ 138 h 210"/>
                  <a:gd name="T14" fmla="*/ 156 w 185"/>
                  <a:gd name="T15" fmla="*/ 162 h 210"/>
                  <a:gd name="T16" fmla="*/ 126 w 185"/>
                  <a:gd name="T17" fmla="*/ 180 h 210"/>
                  <a:gd name="T18" fmla="*/ 90 w 185"/>
                  <a:gd name="T19" fmla="*/ 198 h 210"/>
                  <a:gd name="T20" fmla="*/ 103 w 185"/>
                  <a:gd name="T21" fmla="*/ 210 h 210"/>
                  <a:gd name="T22" fmla="*/ 138 w 185"/>
                  <a:gd name="T23" fmla="*/ 192 h 210"/>
                  <a:gd name="T24" fmla="*/ 168 w 185"/>
                  <a:gd name="T25" fmla="*/ 168 h 210"/>
                  <a:gd name="T26" fmla="*/ 186 w 185"/>
                  <a:gd name="T27" fmla="*/ 144 h 210"/>
                  <a:gd name="T28" fmla="*/ 192 w 185"/>
                  <a:gd name="T29" fmla="*/ 114 h 210"/>
                  <a:gd name="T30" fmla="*/ 186 w 185"/>
                  <a:gd name="T31" fmla="*/ 90 h 210"/>
                  <a:gd name="T32" fmla="*/ 180 w 185"/>
                  <a:gd name="T33" fmla="*/ 66 h 210"/>
                  <a:gd name="T34" fmla="*/ 162 w 185"/>
                  <a:gd name="T35" fmla="*/ 48 h 210"/>
                  <a:gd name="T36" fmla="*/ 138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ru-RU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ru-RU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ru-RU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ru-RU" smtClean="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10306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92282"/>
            <a:ext cx="103632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307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3655B-5299-4524-B628-C05AD79DF539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050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86575-CC15-417F-A0CD-FEFB5691C4B3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479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E5843-9B66-4D3D-9224-46C73E9F2654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1521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32A81-B861-4872-B300-F95DB04DEB14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012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EC46E-5373-4DAD-AE1F-D2F1587A45AB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0640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74194-201F-4F9B-BBE4-369D26C1BD48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6657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DFEF8-3D94-43F6-B982-9878EF742EB3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1993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5EE51-25BC-4F9C-8A26-34D7CCA575D2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032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0B9D8-2E3C-43E3-9D22-19169744203F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9A656-1E31-4048-8723-97072A227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8813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E4B33-BC03-41AE-8F5C-72DB19660BBA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2909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D07B4-CAAF-45CA-87C2-F198F157CFF8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5947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ADA0E-593A-404B-A744-3ED831927AB5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3980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20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3938595"/>
            <a:ext cx="10972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9E63E-9894-44BB-ADF1-1FBF987004AB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1675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20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3938595"/>
            <a:ext cx="10972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3DDEA-E439-48E9-9765-7A4FFD8E5CDE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4548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20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8595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0E18B-1634-46A5-83DF-ADE204D918CE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1081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20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B4070-55A5-4ABB-A472-3C3F441D37D6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4772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20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8595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51F92-D695-4CF9-B0DF-A6EA60BDA57E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427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483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22265-AC92-45DF-91AE-6479572B637E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0065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234" y="4267200"/>
            <a:ext cx="12187767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866 w 5740"/>
                <a:gd name="T1" fmla="*/ 5 h 4316"/>
                <a:gd name="T2" fmla="*/ 0 w 5740"/>
                <a:gd name="T3" fmla="*/ 5 h 4316"/>
                <a:gd name="T4" fmla="*/ 0 w 5740"/>
                <a:gd name="T5" fmla="*/ 0 h 4316"/>
                <a:gd name="T6" fmla="*/ 5866 w 5740"/>
                <a:gd name="T7" fmla="*/ 0 h 4316"/>
                <a:gd name="T8" fmla="*/ 5866 w 5740"/>
                <a:gd name="T9" fmla="*/ 5 h 4316"/>
                <a:gd name="T10" fmla="*/ 5866 w 5740"/>
                <a:gd name="T11" fmla="*/ 5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FFFFFF"/>
                </a:solidFill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6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6 w 382"/>
                  <a:gd name="T19" fmla="*/ 96 h 96"/>
                  <a:gd name="T20" fmla="*/ 270 w 382"/>
                  <a:gd name="T21" fmla="*/ 90 h 96"/>
                  <a:gd name="T22" fmla="*/ 318 w 382"/>
                  <a:gd name="T23" fmla="*/ 84 h 96"/>
                  <a:gd name="T24" fmla="*/ 359 w 382"/>
                  <a:gd name="T25" fmla="*/ 66 h 96"/>
                  <a:gd name="T26" fmla="*/ 389 w 382"/>
                  <a:gd name="T27" fmla="*/ 42 h 96"/>
                  <a:gd name="T28" fmla="*/ 383 w 382"/>
                  <a:gd name="T29" fmla="*/ 42 h 96"/>
                  <a:gd name="T30" fmla="*/ 353 w 382"/>
                  <a:gd name="T31" fmla="*/ 66 h 96"/>
                  <a:gd name="T32" fmla="*/ 312 w 382"/>
                  <a:gd name="T33" fmla="*/ 78 h 96"/>
                  <a:gd name="T34" fmla="*/ 270 w 382"/>
                  <a:gd name="T35" fmla="*/ 90 h 96"/>
                  <a:gd name="T36" fmla="*/ 216 w 382"/>
                  <a:gd name="T37" fmla="*/ 96 h 96"/>
                  <a:gd name="T38" fmla="*/ 216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6 w 185"/>
                  <a:gd name="T5" fmla="*/ 36 h 210"/>
                  <a:gd name="T6" fmla="*/ 162 w 185"/>
                  <a:gd name="T7" fmla="*/ 72 h 210"/>
                  <a:gd name="T8" fmla="*/ 168 w 185"/>
                  <a:gd name="T9" fmla="*/ 90 h 210"/>
                  <a:gd name="T10" fmla="*/ 174 w 185"/>
                  <a:gd name="T11" fmla="*/ 114 h 210"/>
                  <a:gd name="T12" fmla="*/ 168 w 185"/>
                  <a:gd name="T13" fmla="*/ 138 h 210"/>
                  <a:gd name="T14" fmla="*/ 156 w 185"/>
                  <a:gd name="T15" fmla="*/ 162 h 210"/>
                  <a:gd name="T16" fmla="*/ 126 w 185"/>
                  <a:gd name="T17" fmla="*/ 180 h 210"/>
                  <a:gd name="T18" fmla="*/ 90 w 185"/>
                  <a:gd name="T19" fmla="*/ 198 h 210"/>
                  <a:gd name="T20" fmla="*/ 103 w 185"/>
                  <a:gd name="T21" fmla="*/ 210 h 210"/>
                  <a:gd name="T22" fmla="*/ 138 w 185"/>
                  <a:gd name="T23" fmla="*/ 192 h 210"/>
                  <a:gd name="T24" fmla="*/ 168 w 185"/>
                  <a:gd name="T25" fmla="*/ 168 h 210"/>
                  <a:gd name="T26" fmla="*/ 186 w 185"/>
                  <a:gd name="T27" fmla="*/ 144 h 210"/>
                  <a:gd name="T28" fmla="*/ 192 w 185"/>
                  <a:gd name="T29" fmla="*/ 114 h 210"/>
                  <a:gd name="T30" fmla="*/ 186 w 185"/>
                  <a:gd name="T31" fmla="*/ 90 h 210"/>
                  <a:gd name="T32" fmla="*/ 180 w 185"/>
                  <a:gd name="T33" fmla="*/ 66 h 210"/>
                  <a:gd name="T34" fmla="*/ 162 w 185"/>
                  <a:gd name="T35" fmla="*/ 48 h 210"/>
                  <a:gd name="T36" fmla="*/ 138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ru-RU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ru-RU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ru-RU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ru-RU" smtClean="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10306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92276"/>
            <a:ext cx="103632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307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3655B-5299-4524-B628-C05AD79DF539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53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0B9D8-2E3C-43E3-9D22-19169744203F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9A656-1E31-4048-8723-97072A227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6836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86575-CC15-417F-A0CD-FEFB5691C4B3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3872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E5843-9B66-4D3D-9224-46C73E9F2654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1673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32A81-B861-4872-B300-F95DB04DEB14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6552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EC46E-5373-4DAD-AE1F-D2F1587A45AB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749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74194-201F-4F9B-BBE4-369D26C1BD48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120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DFEF8-3D94-43F6-B982-9878EF742EB3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1860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5EE51-25BC-4F9C-8A26-34D7CCA575D2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0952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E4B33-BC03-41AE-8F5C-72DB19660BBA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0047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D07B4-CAAF-45CA-87C2-F198F157CFF8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6878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ADA0E-593A-404B-A744-3ED831927AB5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580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0B9D8-2E3C-43E3-9D22-19169744203F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9A656-1E31-4048-8723-97072A227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8135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9E63E-9894-44BB-ADF1-1FBF987004AB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4703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3DDEA-E439-48E9-9765-7A4FFD8E5CDE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8694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0E18B-1634-46A5-83DF-ADE204D918CE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9680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B4070-55A5-4ABB-A472-3C3F441D37D6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2016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51F92-D695-4CF9-B0DF-A6EA60BDA57E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0133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483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22265-AC92-45DF-91AE-6479572B637E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885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0B9D8-2E3C-43E3-9D22-1916974420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9A656-1E31-4048-8723-97072A2273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7403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0B9D8-2E3C-43E3-9D22-1916974420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9A656-1E31-4048-8723-97072A2273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0057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0B9D8-2E3C-43E3-9D22-1916974420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9A656-1E31-4048-8723-97072A2273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1065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0B9D8-2E3C-43E3-9D22-1916974420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9A656-1E31-4048-8723-97072A2273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880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0B9D8-2E3C-43E3-9D22-19169744203F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9A656-1E31-4048-8723-97072A227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814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0B9D8-2E3C-43E3-9D22-1916974420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9A656-1E31-4048-8723-97072A2273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7056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0B9D8-2E3C-43E3-9D22-1916974420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9A656-1E31-4048-8723-97072A2273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861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0B9D8-2E3C-43E3-9D22-1916974420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9A656-1E31-4048-8723-97072A2273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9893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0B9D8-2E3C-43E3-9D22-1916974420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9A656-1E31-4048-8723-97072A2273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4468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0B9D8-2E3C-43E3-9D22-1916974420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9A656-1E31-4048-8723-97072A2273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0652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0B9D8-2E3C-43E3-9D22-1916974420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9A656-1E31-4048-8723-97072A2273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52402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0B9D8-2E3C-43E3-9D22-1916974420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9A656-1E31-4048-8723-97072A2273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4211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0B9D8-2E3C-43E3-9D22-1916974420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9A656-1E31-4048-8723-97072A2273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8691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0B9D8-2E3C-43E3-9D22-1916974420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9A656-1E31-4048-8723-97072A2273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87450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0B9D8-2E3C-43E3-9D22-1916974420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9A656-1E31-4048-8723-97072A2273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857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0B9D8-2E3C-43E3-9D22-19169744203F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9A656-1E31-4048-8723-97072A227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8984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0B9D8-2E3C-43E3-9D22-1916974420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9A656-1E31-4048-8723-97072A2273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4993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0B9D8-2E3C-43E3-9D22-1916974420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9A656-1E31-4048-8723-97072A2273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00388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0B9D8-2E3C-43E3-9D22-1916974420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9A656-1E31-4048-8723-97072A2273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9425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0B9D8-2E3C-43E3-9D22-1916974420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9A656-1E31-4048-8723-97072A2273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28429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0B9D8-2E3C-43E3-9D22-1916974420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9A656-1E31-4048-8723-97072A2273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13581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0B9D8-2E3C-43E3-9D22-1916974420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9A656-1E31-4048-8723-97072A2273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34256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0B9D8-2E3C-43E3-9D22-1916974420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9A656-1E31-4048-8723-97072A2273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08876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0B9D8-2E3C-43E3-9D22-1916974420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9A656-1E31-4048-8723-97072A2273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24011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0B9D8-2E3C-43E3-9D22-1916974420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9A656-1E31-4048-8723-97072A2273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64034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0B9D8-2E3C-43E3-9D22-1916974420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9A656-1E31-4048-8723-97072A2273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313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0B9D8-2E3C-43E3-9D22-19169744203F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9A656-1E31-4048-8723-97072A227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11560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0B9D8-2E3C-43E3-9D22-1916974420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9A656-1E31-4048-8723-97072A2273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3258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0B9D8-2E3C-43E3-9D22-1916974420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9A656-1E31-4048-8723-97072A2273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43686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0B9D8-2E3C-43E3-9D22-1916974420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9A656-1E31-4048-8723-97072A2273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3024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0B9D8-2E3C-43E3-9D22-1916974420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9A656-1E31-4048-8723-97072A2273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38768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0B9D8-2E3C-43E3-9D22-1916974420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9A656-1E31-4048-8723-97072A2273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6463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0B9D8-2E3C-43E3-9D22-1916974420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9A656-1E31-4048-8723-97072A2273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2564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0B9D8-2E3C-43E3-9D22-1916974420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9A656-1E31-4048-8723-97072A2273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13535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0B9D8-2E3C-43E3-9D22-1916974420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9A656-1E31-4048-8723-97072A2273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83884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0B9D8-2E3C-43E3-9D22-1916974420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9A656-1E31-4048-8723-97072A2273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96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0B9D8-2E3C-43E3-9D22-19169744203F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9A656-1E31-4048-8723-97072A227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974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0B9D8-2E3C-43E3-9D22-19169744203F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9A656-1E31-4048-8723-97072A227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970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0B9D8-2E3C-43E3-9D22-19169744203F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9A656-1E31-4048-8723-97072A227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73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reeform 2"/>
          <p:cNvSpPr>
            <a:spLocks/>
          </p:cNvSpPr>
          <p:nvPr/>
        </p:nvSpPr>
        <p:spPr bwMode="hidden">
          <a:xfrm>
            <a:off x="8837084" y="6429375"/>
            <a:ext cx="38100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FFFFFF"/>
              </a:solidFill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4238" y="4267200"/>
            <a:ext cx="12187767" cy="2590800"/>
            <a:chOff x="2" y="2688"/>
            <a:chExt cx="5758" cy="1632"/>
          </a:xfrm>
        </p:grpSpPr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866 w 5740"/>
                <a:gd name="T1" fmla="*/ 5 h 4316"/>
                <a:gd name="T2" fmla="*/ 0 w 5740"/>
                <a:gd name="T3" fmla="*/ 5 h 4316"/>
                <a:gd name="T4" fmla="*/ 0 w 5740"/>
                <a:gd name="T5" fmla="*/ 0 h 4316"/>
                <a:gd name="T6" fmla="*/ 5866 w 5740"/>
                <a:gd name="T7" fmla="*/ 0 h 4316"/>
                <a:gd name="T8" fmla="*/ 5866 w 5740"/>
                <a:gd name="T9" fmla="*/ 5 h 4316"/>
                <a:gd name="T10" fmla="*/ 5866 w 5740"/>
                <a:gd name="T11" fmla="*/ 5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FFFFFF"/>
                </a:solidFill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9222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9223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9224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9225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9226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9227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9228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9229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9230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9231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9232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9234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9235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9236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9237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9238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9239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9240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9241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9242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9243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9244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9245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9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0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9248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9249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9250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4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9253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9254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9255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9256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9257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9258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9259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7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9261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9262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9263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9264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9265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9266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9267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9268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9269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8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6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6 w 382"/>
                  <a:gd name="T19" fmla="*/ 96 h 96"/>
                  <a:gd name="T20" fmla="*/ 270 w 382"/>
                  <a:gd name="T21" fmla="*/ 90 h 96"/>
                  <a:gd name="T22" fmla="*/ 318 w 382"/>
                  <a:gd name="T23" fmla="*/ 84 h 96"/>
                  <a:gd name="T24" fmla="*/ 359 w 382"/>
                  <a:gd name="T25" fmla="*/ 66 h 96"/>
                  <a:gd name="T26" fmla="*/ 389 w 382"/>
                  <a:gd name="T27" fmla="*/ 42 h 96"/>
                  <a:gd name="T28" fmla="*/ 383 w 382"/>
                  <a:gd name="T29" fmla="*/ 42 h 96"/>
                  <a:gd name="T30" fmla="*/ 353 w 382"/>
                  <a:gd name="T31" fmla="*/ 66 h 96"/>
                  <a:gd name="T32" fmla="*/ 312 w 382"/>
                  <a:gd name="T33" fmla="*/ 78 h 96"/>
                  <a:gd name="T34" fmla="*/ 270 w 382"/>
                  <a:gd name="T35" fmla="*/ 90 h 96"/>
                  <a:gd name="T36" fmla="*/ 216 w 382"/>
                  <a:gd name="T37" fmla="*/ 96 h 96"/>
                  <a:gd name="T38" fmla="*/ 216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9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0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1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2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3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6 w 185"/>
                  <a:gd name="T5" fmla="*/ 36 h 210"/>
                  <a:gd name="T6" fmla="*/ 162 w 185"/>
                  <a:gd name="T7" fmla="*/ 72 h 210"/>
                  <a:gd name="T8" fmla="*/ 168 w 185"/>
                  <a:gd name="T9" fmla="*/ 90 h 210"/>
                  <a:gd name="T10" fmla="*/ 174 w 185"/>
                  <a:gd name="T11" fmla="*/ 114 h 210"/>
                  <a:gd name="T12" fmla="*/ 168 w 185"/>
                  <a:gd name="T13" fmla="*/ 138 h 210"/>
                  <a:gd name="T14" fmla="*/ 156 w 185"/>
                  <a:gd name="T15" fmla="*/ 162 h 210"/>
                  <a:gd name="T16" fmla="*/ 126 w 185"/>
                  <a:gd name="T17" fmla="*/ 180 h 210"/>
                  <a:gd name="T18" fmla="*/ 90 w 185"/>
                  <a:gd name="T19" fmla="*/ 198 h 210"/>
                  <a:gd name="T20" fmla="*/ 103 w 185"/>
                  <a:gd name="T21" fmla="*/ 210 h 210"/>
                  <a:gd name="T22" fmla="*/ 138 w 185"/>
                  <a:gd name="T23" fmla="*/ 192 h 210"/>
                  <a:gd name="T24" fmla="*/ 168 w 185"/>
                  <a:gd name="T25" fmla="*/ 168 h 210"/>
                  <a:gd name="T26" fmla="*/ 186 w 185"/>
                  <a:gd name="T27" fmla="*/ 144 h 210"/>
                  <a:gd name="T28" fmla="*/ 192 w 185"/>
                  <a:gd name="T29" fmla="*/ 114 h 210"/>
                  <a:gd name="T30" fmla="*/ 186 w 185"/>
                  <a:gd name="T31" fmla="*/ 90 h 210"/>
                  <a:gd name="T32" fmla="*/ 180 w 185"/>
                  <a:gd name="T33" fmla="*/ 66 h 210"/>
                  <a:gd name="T34" fmla="*/ 162 w 185"/>
                  <a:gd name="T35" fmla="*/ 48 h 210"/>
                  <a:gd name="T36" fmla="*/ 138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4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ru-RU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7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ru-RU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8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ru-RU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9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ru-RU" smtClean="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928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20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84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285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286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287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1EDF3C-36F6-4955-BDB7-97B0B52E80F0}" type="slidenum">
              <a:rPr lang="ru-RU" alt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51621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reeform 2"/>
          <p:cNvSpPr>
            <a:spLocks/>
          </p:cNvSpPr>
          <p:nvPr/>
        </p:nvSpPr>
        <p:spPr bwMode="hidden">
          <a:xfrm>
            <a:off x="8837084" y="6429375"/>
            <a:ext cx="38100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FFFFFF"/>
              </a:solidFill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4234" y="4267200"/>
            <a:ext cx="12187767" cy="2590800"/>
            <a:chOff x="2" y="2688"/>
            <a:chExt cx="5758" cy="1632"/>
          </a:xfrm>
        </p:grpSpPr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866 w 5740"/>
                <a:gd name="T1" fmla="*/ 5 h 4316"/>
                <a:gd name="T2" fmla="*/ 0 w 5740"/>
                <a:gd name="T3" fmla="*/ 5 h 4316"/>
                <a:gd name="T4" fmla="*/ 0 w 5740"/>
                <a:gd name="T5" fmla="*/ 0 h 4316"/>
                <a:gd name="T6" fmla="*/ 5866 w 5740"/>
                <a:gd name="T7" fmla="*/ 0 h 4316"/>
                <a:gd name="T8" fmla="*/ 5866 w 5740"/>
                <a:gd name="T9" fmla="*/ 5 h 4316"/>
                <a:gd name="T10" fmla="*/ 5866 w 5740"/>
                <a:gd name="T11" fmla="*/ 5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FFFFFF"/>
                </a:solidFill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9222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9223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9224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9225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9226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9227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9228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9229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9230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9231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9232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9234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9235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9236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9237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9238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9239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9240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9241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9242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9243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9244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9245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9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0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9248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9249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9250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4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9253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9254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9255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9256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9257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9258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9259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7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9261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9262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9263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9264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9265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9266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9267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9268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9269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8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6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6 w 382"/>
                  <a:gd name="T19" fmla="*/ 96 h 96"/>
                  <a:gd name="T20" fmla="*/ 270 w 382"/>
                  <a:gd name="T21" fmla="*/ 90 h 96"/>
                  <a:gd name="T22" fmla="*/ 318 w 382"/>
                  <a:gd name="T23" fmla="*/ 84 h 96"/>
                  <a:gd name="T24" fmla="*/ 359 w 382"/>
                  <a:gd name="T25" fmla="*/ 66 h 96"/>
                  <a:gd name="T26" fmla="*/ 389 w 382"/>
                  <a:gd name="T27" fmla="*/ 42 h 96"/>
                  <a:gd name="T28" fmla="*/ 383 w 382"/>
                  <a:gd name="T29" fmla="*/ 42 h 96"/>
                  <a:gd name="T30" fmla="*/ 353 w 382"/>
                  <a:gd name="T31" fmla="*/ 66 h 96"/>
                  <a:gd name="T32" fmla="*/ 312 w 382"/>
                  <a:gd name="T33" fmla="*/ 78 h 96"/>
                  <a:gd name="T34" fmla="*/ 270 w 382"/>
                  <a:gd name="T35" fmla="*/ 90 h 96"/>
                  <a:gd name="T36" fmla="*/ 216 w 382"/>
                  <a:gd name="T37" fmla="*/ 96 h 96"/>
                  <a:gd name="T38" fmla="*/ 216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9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0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1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2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3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6 w 185"/>
                  <a:gd name="T5" fmla="*/ 36 h 210"/>
                  <a:gd name="T6" fmla="*/ 162 w 185"/>
                  <a:gd name="T7" fmla="*/ 72 h 210"/>
                  <a:gd name="T8" fmla="*/ 168 w 185"/>
                  <a:gd name="T9" fmla="*/ 90 h 210"/>
                  <a:gd name="T10" fmla="*/ 174 w 185"/>
                  <a:gd name="T11" fmla="*/ 114 h 210"/>
                  <a:gd name="T12" fmla="*/ 168 w 185"/>
                  <a:gd name="T13" fmla="*/ 138 h 210"/>
                  <a:gd name="T14" fmla="*/ 156 w 185"/>
                  <a:gd name="T15" fmla="*/ 162 h 210"/>
                  <a:gd name="T16" fmla="*/ 126 w 185"/>
                  <a:gd name="T17" fmla="*/ 180 h 210"/>
                  <a:gd name="T18" fmla="*/ 90 w 185"/>
                  <a:gd name="T19" fmla="*/ 198 h 210"/>
                  <a:gd name="T20" fmla="*/ 103 w 185"/>
                  <a:gd name="T21" fmla="*/ 210 h 210"/>
                  <a:gd name="T22" fmla="*/ 138 w 185"/>
                  <a:gd name="T23" fmla="*/ 192 h 210"/>
                  <a:gd name="T24" fmla="*/ 168 w 185"/>
                  <a:gd name="T25" fmla="*/ 168 h 210"/>
                  <a:gd name="T26" fmla="*/ 186 w 185"/>
                  <a:gd name="T27" fmla="*/ 144 h 210"/>
                  <a:gd name="T28" fmla="*/ 192 w 185"/>
                  <a:gd name="T29" fmla="*/ 114 h 210"/>
                  <a:gd name="T30" fmla="*/ 186 w 185"/>
                  <a:gd name="T31" fmla="*/ 90 h 210"/>
                  <a:gd name="T32" fmla="*/ 180 w 185"/>
                  <a:gd name="T33" fmla="*/ 66 h 210"/>
                  <a:gd name="T34" fmla="*/ 162 w 185"/>
                  <a:gd name="T35" fmla="*/ 48 h 210"/>
                  <a:gd name="T36" fmla="*/ 138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4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ru-RU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7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ru-RU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8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ru-RU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9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ru-RU" smtClean="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928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84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285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286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287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1EDF3C-36F6-4955-BDB7-97B0B52E80F0}" type="slidenum">
              <a:rPr lang="ru-RU" alt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64001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0B9D8-2E3C-43E3-9D22-1916974420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9A656-1E31-4048-8723-97072A2273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013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0B9D8-2E3C-43E3-9D22-1916974420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9A656-1E31-4048-8723-97072A2273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16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0B9D8-2E3C-43E3-9D22-1916974420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9A656-1E31-4048-8723-97072A2273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153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1" y="-207818"/>
            <a:ext cx="12191999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06439" y="1579418"/>
            <a:ext cx="717665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Мастер-класс для педагогов на тему:</a:t>
            </a:r>
            <a:endParaRPr lang="ru-RU" sz="3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36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«Блоки </a:t>
            </a:r>
            <a:r>
              <a:rPr lang="ru-RU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Дьенеша</a:t>
            </a:r>
            <a:r>
              <a:rPr lang="ru-RU" sz="36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эффективное средство математического развития дошкольников»</a:t>
            </a:r>
            <a:endParaRPr lang="ru-R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21785" y="5583385"/>
            <a:ext cx="39762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</a:t>
            </a:r>
          </a:p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оспитатель первой категории Смоленцева М.А. 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660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4"/>
            <a:ext cx="12191999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35386" y="554188"/>
            <a:ext cx="539910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75164" y="554185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«Подбери блок по форме »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6172" r="353" b="4703"/>
          <a:stretch/>
        </p:blipFill>
        <p:spPr>
          <a:xfrm>
            <a:off x="2697468" y="1342265"/>
            <a:ext cx="7730837" cy="525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161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4"/>
            <a:ext cx="12191999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35386" y="554188"/>
            <a:ext cx="539910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122" name="Picture 2" descr="C:\Users\User-3\Downloads\domik печать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333" y="681486"/>
            <a:ext cx="6978680" cy="5296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322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4"/>
            <a:ext cx="12191999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35386" y="554188"/>
            <a:ext cx="539910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01" y="1820178"/>
            <a:ext cx="6932763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FF99"/>
              </a:buClr>
              <a:buSzPct val="80000"/>
              <a:buFont typeface="Wingdings" pitchFamily="2" charset="2"/>
              <a:buChar char="Ø"/>
            </a:pPr>
            <a:endParaRPr lang="ru-RU" altLang="ru-RU" sz="2400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-3\Downloads\печать 2 шт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224" y="554188"/>
            <a:ext cx="6453517" cy="484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887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4"/>
            <a:ext cx="12191999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35386" y="554188"/>
            <a:ext cx="539910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01" y="1820178"/>
            <a:ext cx="6932763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FF99"/>
              </a:buClr>
              <a:buSzPct val="80000"/>
              <a:buFont typeface="Wingdings" pitchFamily="2" charset="2"/>
              <a:buChar char="Ø"/>
            </a:pPr>
            <a:endParaRPr lang="ru-RU" altLang="ru-RU" sz="2400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-3\Downloads\кубики печать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838" y="554187"/>
            <a:ext cx="7159926" cy="5078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212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4"/>
            <a:ext cx="12191999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35386" y="554188"/>
            <a:ext cx="539910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7458" y="460445"/>
            <a:ext cx="9379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«Найди блок по схеме»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181" y="1444115"/>
            <a:ext cx="8534400" cy="472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078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4"/>
            <a:ext cx="12191999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35386" y="554188"/>
            <a:ext cx="539910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2" t="6949" r="19763" b="7773"/>
          <a:stretch/>
        </p:blipFill>
        <p:spPr>
          <a:xfrm rot="5400000">
            <a:off x="3886641" y="-1128705"/>
            <a:ext cx="4778943" cy="90608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36622" y="360221"/>
            <a:ext cx="9379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Составь схему по образцу»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421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"/>
            <a:ext cx="12191999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35386" y="554188"/>
            <a:ext cx="539910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73" t="67598" r="35622" b="19579"/>
          <a:stretch/>
        </p:blipFill>
        <p:spPr>
          <a:xfrm>
            <a:off x="2307969" y="1042658"/>
            <a:ext cx="1392383" cy="9760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37" t="34663" r="35469" b="51823"/>
          <a:stretch/>
        </p:blipFill>
        <p:spPr>
          <a:xfrm>
            <a:off x="4523660" y="732015"/>
            <a:ext cx="1491061" cy="1316431"/>
          </a:xfrm>
          <a:prstGeom prst="rect">
            <a:avLst/>
          </a:prstGeom>
        </p:spPr>
      </p:pic>
      <p:sp>
        <p:nvSpPr>
          <p:cNvPr id="7" name="Стрелка вправо с вырезом 6"/>
          <p:cNvSpPr/>
          <p:nvPr/>
        </p:nvSpPr>
        <p:spPr>
          <a:xfrm>
            <a:off x="3998295" y="1223208"/>
            <a:ext cx="450272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31" t="17356" r="36386" b="68419"/>
          <a:stretch/>
        </p:blipFill>
        <p:spPr>
          <a:xfrm>
            <a:off x="6713157" y="806629"/>
            <a:ext cx="1451635" cy="1053071"/>
          </a:xfrm>
          <a:prstGeom prst="rect">
            <a:avLst/>
          </a:prstGeom>
        </p:spPr>
      </p:pic>
      <p:sp>
        <p:nvSpPr>
          <p:cNvPr id="9" name="Стрелка вправо с вырезом 8"/>
          <p:cNvSpPr/>
          <p:nvPr/>
        </p:nvSpPr>
        <p:spPr>
          <a:xfrm>
            <a:off x="6113191" y="1234764"/>
            <a:ext cx="483385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52" t="2656" r="20206" b="83830"/>
          <a:stretch/>
        </p:blipFill>
        <p:spPr>
          <a:xfrm>
            <a:off x="8690156" y="905727"/>
            <a:ext cx="1653800" cy="1142719"/>
          </a:xfrm>
          <a:prstGeom prst="rect">
            <a:avLst/>
          </a:prstGeom>
        </p:spPr>
      </p:pic>
      <p:sp>
        <p:nvSpPr>
          <p:cNvPr id="12" name="Стрелка вправо с вырезом 11"/>
          <p:cNvSpPr/>
          <p:nvPr/>
        </p:nvSpPr>
        <p:spPr>
          <a:xfrm>
            <a:off x="8190519" y="1216073"/>
            <a:ext cx="526016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5" t="66432" r="67063" b="19817"/>
          <a:stretch/>
        </p:blipFill>
        <p:spPr>
          <a:xfrm>
            <a:off x="2256003" y="2343369"/>
            <a:ext cx="1559960" cy="1012257"/>
          </a:xfrm>
          <a:prstGeom prst="rect">
            <a:avLst/>
          </a:prstGeom>
        </p:spPr>
      </p:pic>
      <p:sp>
        <p:nvSpPr>
          <p:cNvPr id="14" name="Стрелка вправо с вырезом 13"/>
          <p:cNvSpPr/>
          <p:nvPr/>
        </p:nvSpPr>
        <p:spPr>
          <a:xfrm>
            <a:off x="3911443" y="2636924"/>
            <a:ext cx="489204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с вырезом 14"/>
          <p:cNvSpPr/>
          <p:nvPr/>
        </p:nvSpPr>
        <p:spPr>
          <a:xfrm>
            <a:off x="6212271" y="2607176"/>
            <a:ext cx="489204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с вырезом 15"/>
          <p:cNvSpPr/>
          <p:nvPr/>
        </p:nvSpPr>
        <p:spPr>
          <a:xfrm>
            <a:off x="8233655" y="2450265"/>
            <a:ext cx="489204" cy="64409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15" t="35141" r="52258" b="52274"/>
          <a:stretch/>
        </p:blipFill>
        <p:spPr>
          <a:xfrm>
            <a:off x="4630181" y="2440022"/>
            <a:ext cx="1191491" cy="72043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36" t="17356" r="20817" b="67708"/>
          <a:stretch/>
        </p:blipFill>
        <p:spPr>
          <a:xfrm>
            <a:off x="7043760" y="2127399"/>
            <a:ext cx="1046901" cy="110576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2" t="1471" r="66758" b="84303"/>
          <a:stretch/>
        </p:blipFill>
        <p:spPr>
          <a:xfrm>
            <a:off x="8935984" y="2029749"/>
            <a:ext cx="1506440" cy="107432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8" t="66195" r="51343" b="19580"/>
          <a:stretch/>
        </p:blipFill>
        <p:spPr>
          <a:xfrm>
            <a:off x="2317616" y="3804415"/>
            <a:ext cx="1665853" cy="1115396"/>
          </a:xfrm>
          <a:prstGeom prst="rect">
            <a:avLst/>
          </a:prstGeom>
        </p:spPr>
      </p:pic>
      <p:sp>
        <p:nvSpPr>
          <p:cNvPr id="21" name="Стрелка вправо с вырезом 20"/>
          <p:cNvSpPr/>
          <p:nvPr/>
        </p:nvSpPr>
        <p:spPr>
          <a:xfrm>
            <a:off x="3955887" y="4040603"/>
            <a:ext cx="489204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с вырезом 21"/>
          <p:cNvSpPr/>
          <p:nvPr/>
        </p:nvSpPr>
        <p:spPr>
          <a:xfrm>
            <a:off x="6166983" y="4121708"/>
            <a:ext cx="489204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с вырезом 22"/>
          <p:cNvSpPr/>
          <p:nvPr/>
        </p:nvSpPr>
        <p:spPr>
          <a:xfrm>
            <a:off x="8328783" y="3886300"/>
            <a:ext cx="489204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63" t="49836" r="20359" b="35939"/>
          <a:stretch/>
        </p:blipFill>
        <p:spPr>
          <a:xfrm>
            <a:off x="4630181" y="3916444"/>
            <a:ext cx="1205347" cy="83127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36" t="17356" r="20817" b="67708"/>
          <a:stretch/>
        </p:blipFill>
        <p:spPr>
          <a:xfrm>
            <a:off x="6978965" y="3863349"/>
            <a:ext cx="1039091" cy="87283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58" t="1234" r="37606" b="85015"/>
          <a:stretch/>
        </p:blipFill>
        <p:spPr>
          <a:xfrm>
            <a:off x="9152813" y="3258469"/>
            <a:ext cx="1028227" cy="147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354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4" descr="980321284cf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719667" y="188916"/>
            <a:ext cx="109728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>Выявление и абстрагирование свойств</a:t>
            </a:r>
          </a:p>
        </p:txBody>
      </p:sp>
      <p:sp>
        <p:nvSpPr>
          <p:cNvPr id="66571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624419" y="1517653"/>
            <a:ext cx="5573183" cy="4824413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«Найди клад» ;</a:t>
            </a:r>
          </a:p>
          <a:p>
            <a:pPr eaLnBrk="1" hangingPunct="1">
              <a:defRPr/>
            </a:pPr>
            <a:r>
              <a:rPr lang="ru-RU" sz="28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«Угадай-ка» ;</a:t>
            </a:r>
          </a:p>
          <a:p>
            <a:pPr eaLnBrk="1" hangingPunct="1">
              <a:defRPr/>
            </a:pPr>
            <a:r>
              <a:rPr lang="ru-RU" sz="28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«Помоги </a:t>
            </a:r>
            <a:r>
              <a:rPr lang="ru-RU" sz="2800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муравьишкам</a:t>
            </a:r>
            <a:r>
              <a:rPr lang="ru-RU" sz="28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;</a:t>
            </a:r>
          </a:p>
          <a:p>
            <a:pPr eaLnBrk="1" hangingPunct="1">
              <a:defRPr/>
            </a:pPr>
            <a:r>
              <a:rPr lang="ru-RU" sz="28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«Автотрасса» ;</a:t>
            </a:r>
          </a:p>
          <a:p>
            <a:pPr eaLnBrk="1" hangingPunct="1">
              <a:defRPr/>
            </a:pPr>
            <a:r>
              <a:rPr lang="ru-RU" sz="28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«Необычные фигуры» ;</a:t>
            </a:r>
          </a:p>
          <a:p>
            <a:pPr eaLnBrk="1" hangingPunct="1">
              <a:defRPr/>
            </a:pPr>
            <a:r>
              <a:rPr lang="ru-RU" sz="28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«Где чей гараж?» ;</a:t>
            </a:r>
          </a:p>
          <a:p>
            <a:pPr eaLnBrk="1" hangingPunct="1">
              <a:defRPr/>
            </a:pPr>
            <a:r>
              <a:rPr lang="ru-RU" sz="28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«Построим дом» .</a:t>
            </a:r>
          </a:p>
        </p:txBody>
      </p:sp>
      <p:pic>
        <p:nvPicPr>
          <p:cNvPr id="2050" name="Picture 2" descr="C:\Users\User-3\Downloads\печатать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049" y="1233576"/>
            <a:ext cx="5949351" cy="516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0172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6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6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6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6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6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6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6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6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6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6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6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6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6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6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6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6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6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6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6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6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6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/>
      <p:bldP spid="6657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4"/>
            <a:ext cx="12191999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35386" y="554188"/>
            <a:ext cx="539910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170" name="Picture 2" descr="C:\Users\User-3\Downloads\98d29a2f60efb45efa630a11c039f1a5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506" y="308394"/>
            <a:ext cx="7936302" cy="540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4285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4"/>
            <a:ext cx="12191999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35386" y="554188"/>
            <a:ext cx="539910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41967" y="2161309"/>
            <a:ext cx="71212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5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er-3\Downloads\img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469" y="249540"/>
            <a:ext cx="7761734" cy="582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325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4"/>
            <a:ext cx="12191999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16186" y="374074"/>
            <a:ext cx="9545783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Цель.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Повышение уровня профессионального мастерства педагогов-участников в процессе активного общения по освоению опыта работы с дошкольниками по их математическому развитию с использованием блоков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Дьенеша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Задачи.</a:t>
            </a:r>
            <a:endParaRPr lang="ru-RU" sz="2000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Донести до осознания педагогов необходимость работы с блоками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Дьенеша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Познакомить педагогов с вариантами применения данного дидактического материала на практике в работе с детьми дошкольного возраста.</a:t>
            </a:r>
            <a:endParaRPr lang="ru-RU" sz="20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Обучить педагогов методам и приемам использования 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блоков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Дьенеша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в педагогическом процессе.</a:t>
            </a:r>
            <a:endParaRPr lang="ru-RU" sz="20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Развивать интерес к оригинальной образовательной игровой технологии,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Вызвать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 педагогов желание к активному сотрудничеству, взаимопониманию.</a:t>
            </a:r>
            <a:endParaRPr lang="ru-RU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282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4"/>
            <a:ext cx="12191999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35386" y="554188"/>
            <a:ext cx="539910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41967" y="2161309"/>
            <a:ext cx="71212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280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"/>
            <a:ext cx="12192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89022" y="651164"/>
            <a:ext cx="8395855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План мастер  класса  для педагогов.</a:t>
            </a:r>
            <a:endParaRPr lang="ru-RU" sz="4000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Знакомство с блоками </a:t>
            </a:r>
            <a:r>
              <a:rPr lang="ru-RU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Дьенеша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36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Практические игры и упражнения с блоками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36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Заключение.</a:t>
            </a:r>
            <a:endParaRPr lang="ru-RU" sz="36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085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-180109"/>
            <a:ext cx="12191999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2111" y="304802"/>
            <a:ext cx="10307783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Логические блоки </a:t>
            </a:r>
            <a:r>
              <a:rPr lang="ru-RU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Дьенеша</a:t>
            </a:r>
            <a:endParaRPr lang="ru-RU" sz="2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Логические блоки придумал венгерский математик и психолог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олтан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Дьенеш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Игры с блоками доступно, на наглядной основе знакомят детей с формой, цветом, размером и толщиной объектов, с математическими  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представлениями.</a:t>
            </a:r>
            <a:endParaRPr lang="ru-RU" sz="2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Развивают у д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тей мыслительные операции (анализ, сравнение, классификация, обобщение),логическое мышление, творческие 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познавательные  способности.</a:t>
            </a:r>
          </a:p>
          <a:p>
            <a:endParaRPr lang="ru-RU" sz="2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Логические блоки </a:t>
            </a:r>
            <a:r>
              <a:rPr lang="ru-RU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Дьенеша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представляют собой набор из 48 геометрических фигур. Каждая геометрическая фигура характеризуется четырьмя признаками: формой, цветом, толщиной , размером.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самое главное в наборе нет ни одной одинаковой фигуры.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974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1" y="4"/>
            <a:ext cx="12191999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35386" y="554188"/>
            <a:ext cx="539910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80" y="637309"/>
            <a:ext cx="3678157" cy="27154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61" b="8097"/>
          <a:stretch/>
        </p:blipFill>
        <p:spPr>
          <a:xfrm>
            <a:off x="2660075" y="3491350"/>
            <a:ext cx="4334612" cy="25630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8" t="31858" r="59413" b="25373"/>
          <a:stretch/>
        </p:blipFill>
        <p:spPr>
          <a:xfrm>
            <a:off x="6705230" y="1524006"/>
            <a:ext cx="2911316" cy="23137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6" t="4782" r="14216" b="85011"/>
          <a:stretch/>
        </p:blipFill>
        <p:spPr>
          <a:xfrm>
            <a:off x="4156364" y="789709"/>
            <a:ext cx="4724400" cy="59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282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4"/>
            <a:ext cx="12191999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35386" y="554188"/>
            <a:ext cx="539910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9" t="522" r="19596" b="2510"/>
          <a:stretch/>
        </p:blipFill>
        <p:spPr>
          <a:xfrm>
            <a:off x="3519056" y="554189"/>
            <a:ext cx="5666509" cy="566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97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4"/>
            <a:ext cx="12191999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35386" y="554188"/>
            <a:ext cx="539910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343" y="22231"/>
            <a:ext cx="8911087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674193" y="2027208"/>
            <a:ext cx="815196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для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развития умения выявлять и абстрагировать свойства;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для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развития умений сравнивать предметы по их свойствам;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для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развития действий классификации и обобщения;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для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развития способности к логическим действиям и операциям.</a:t>
            </a:r>
          </a:p>
        </p:txBody>
      </p:sp>
    </p:spTree>
    <p:extLst>
      <p:ext uri="{BB962C8B-B14F-4D97-AF65-F5344CB8AC3E}">
        <p14:creationId xmlns:p14="http://schemas.microsoft.com/office/powerpoint/2010/main" val="2306561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4"/>
            <a:ext cx="12191999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35386" y="554188"/>
            <a:ext cx="539910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941" y="715992"/>
            <a:ext cx="6584951" cy="1285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48001" y="1820178"/>
            <a:ext cx="693276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FF99"/>
              </a:buClr>
              <a:buSzPct val="80000"/>
            </a:pPr>
            <a:r>
              <a:rPr lang="ru-RU" altLang="ru-RU" sz="24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Занятия </a:t>
            </a:r>
            <a:r>
              <a:rPr lang="ru-RU" altLang="ru-RU" sz="24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(комплексные, интегрированные), обеспечивающие наглядность, системность и доступность, смену деятельности.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FF99"/>
              </a:buClr>
              <a:buSzPct val="80000"/>
              <a:buFont typeface="Wingdings" pitchFamily="2" charset="2"/>
              <a:buChar char="Ø"/>
            </a:pPr>
            <a:endParaRPr lang="ru-RU" altLang="ru-RU" sz="2400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FF99"/>
              </a:buClr>
              <a:buSzPct val="80000"/>
            </a:pPr>
            <a:r>
              <a:rPr lang="ru-RU" altLang="ru-RU" sz="24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Самостоятельная </a:t>
            </a:r>
            <a:r>
              <a:rPr lang="ru-RU" altLang="ru-RU" sz="24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деятельность детей в математическом </a:t>
            </a:r>
            <a:r>
              <a:rPr lang="ru-RU" altLang="ru-RU" sz="24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уголке </a:t>
            </a:r>
            <a:r>
              <a:rPr lang="ru-RU" altLang="ru-RU" sz="24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 развивающие игры, логико-математические игры, дидактические игры, логические упражнения ).</a:t>
            </a: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FF99"/>
              </a:buClr>
              <a:buSzPct val="80000"/>
            </a:pPr>
            <a:r>
              <a:rPr lang="ru-RU" altLang="ru-RU" sz="24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Совместная </a:t>
            </a:r>
            <a:r>
              <a:rPr lang="ru-RU" altLang="ru-RU" sz="24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самостоятельная игровая деятельность детей (сюжетно-ролевые игры, подвижные игры, настольно-печатные игры ).</a:t>
            </a:r>
          </a:p>
        </p:txBody>
      </p:sp>
    </p:spTree>
    <p:extLst>
      <p:ext uri="{BB962C8B-B14F-4D97-AF65-F5344CB8AC3E}">
        <p14:creationId xmlns:p14="http://schemas.microsoft.com/office/powerpoint/2010/main" val="2461791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3" descr="980321284cf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66816"/>
            <a:ext cx="109728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3" y="0"/>
            <a:ext cx="7135284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57868" y="1612294"/>
            <a:ext cx="2921913" cy="152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64743" y="1551722"/>
            <a:ext cx="2743200" cy="152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/>
          <p:nvPr/>
        </p:nvPicPr>
        <p:blipFill>
          <a:blip r:embed="rId7"/>
          <a:srcRect l="15856" t="28118" r="68922" b="51586"/>
          <a:stretch>
            <a:fillRect/>
          </a:stretch>
        </p:blipFill>
        <p:spPr bwMode="auto">
          <a:xfrm rot="5400000">
            <a:off x="9192761" y="1002694"/>
            <a:ext cx="1524000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/>
          <p:nvPr/>
        </p:nvPicPr>
        <p:blipFill>
          <a:blip r:embed="rId8" cstate="print"/>
          <a:srcRect l="54010"/>
          <a:stretch>
            <a:fillRect/>
          </a:stretch>
        </p:blipFill>
        <p:spPr bwMode="auto">
          <a:xfrm>
            <a:off x="1117600" y="3581400"/>
            <a:ext cx="2235200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/>
          <p:nvPr/>
        </p:nvPicPr>
        <p:blipFill>
          <a:blip r:embed="rId8" cstate="print"/>
          <a:srcRect r="50000"/>
          <a:stretch>
            <a:fillRect/>
          </a:stretch>
        </p:blipFill>
        <p:spPr bwMode="auto">
          <a:xfrm>
            <a:off x="4079775" y="3886200"/>
            <a:ext cx="1727200" cy="198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/>
          <p:cNvPicPr/>
          <p:nvPr/>
        </p:nvPicPr>
        <p:blipFill>
          <a:blip r:embed="rId7"/>
          <a:srcRect l="32558" t="50634" r="52220" b="30761"/>
          <a:stretch>
            <a:fillRect/>
          </a:stretch>
        </p:blipFill>
        <p:spPr bwMode="auto">
          <a:xfrm>
            <a:off x="6705600" y="3886200"/>
            <a:ext cx="2032000" cy="198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/>
          <p:cNvPicPr/>
          <p:nvPr/>
        </p:nvPicPr>
        <p:blipFill>
          <a:blip r:embed="rId7"/>
          <a:srcRect l="16533" t="51797" r="70613" b="31289"/>
          <a:stretch>
            <a:fillRect/>
          </a:stretch>
        </p:blipFill>
        <p:spPr bwMode="auto">
          <a:xfrm>
            <a:off x="9347200" y="3505200"/>
            <a:ext cx="1930400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3893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294</Words>
  <Application>Microsoft Office PowerPoint</Application>
  <PresentationFormat>Произвольный</PresentationFormat>
  <Paragraphs>57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Тема Office</vt:lpstr>
      <vt:lpstr>Круги</vt:lpstr>
      <vt:lpstr>2_Круги</vt:lpstr>
      <vt:lpstr>1_Тема Office</vt:lpstr>
      <vt:lpstr>2_Тема Office</vt:lpstr>
      <vt:lpstr>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Выявление и абстрагирование свойств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VIP</dc:creator>
  <cp:lastModifiedBy>User-3</cp:lastModifiedBy>
  <cp:revision>36</cp:revision>
  <dcterms:created xsi:type="dcterms:W3CDTF">2020-09-20T05:48:32Z</dcterms:created>
  <dcterms:modified xsi:type="dcterms:W3CDTF">2023-04-05T06:20:56Z</dcterms:modified>
</cp:coreProperties>
</file>