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sldIdLst>
    <p:sldId id="321" r:id="rId4"/>
    <p:sldId id="325" r:id="rId5"/>
    <p:sldId id="322" r:id="rId6"/>
    <p:sldId id="326" r:id="rId7"/>
    <p:sldId id="323" r:id="rId8"/>
    <p:sldId id="328" r:id="rId9"/>
    <p:sldId id="327" r:id="rId10"/>
    <p:sldId id="331" r:id="rId11"/>
    <p:sldId id="332" r:id="rId12"/>
    <p:sldId id="256" r:id="rId13"/>
    <p:sldId id="257" r:id="rId14"/>
    <p:sldId id="279" r:id="rId15"/>
    <p:sldId id="280" r:id="rId16"/>
    <p:sldId id="281" r:id="rId17"/>
    <p:sldId id="330" r:id="rId18"/>
    <p:sldId id="318" r:id="rId19"/>
    <p:sldId id="304" r:id="rId20"/>
    <p:sldId id="305" r:id="rId21"/>
    <p:sldId id="306" r:id="rId22"/>
    <p:sldId id="307" r:id="rId23"/>
    <p:sldId id="320" r:id="rId24"/>
    <p:sldId id="309" r:id="rId25"/>
    <p:sldId id="310" r:id="rId26"/>
    <p:sldId id="311" r:id="rId27"/>
    <p:sldId id="312" r:id="rId28"/>
    <p:sldId id="297" r:id="rId29"/>
    <p:sldId id="313" r:id="rId30"/>
    <p:sldId id="314" r:id="rId31"/>
    <p:sldId id="315" r:id="rId32"/>
    <p:sldId id="316" r:id="rId33"/>
    <p:sldId id="319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66"/>
    <a:srgbClr val="339933"/>
    <a:srgbClr val="FFFF00"/>
    <a:srgbClr val="FFFF99"/>
    <a:srgbClr val="FFB547"/>
    <a:srgbClr val="66FFFF"/>
    <a:srgbClr val="FF66FF"/>
    <a:srgbClr val="000099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>
        <p:scale>
          <a:sx n="100" d="100"/>
          <a:sy n="100" d="100"/>
        </p:scale>
        <p:origin x="-186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D4E9-F599-4DCE-9DC8-EAF526C57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9E03-4190-4028-826E-9F7165361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45940-8B59-4F57-8F41-6F92ECC60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C7779-B0E3-4183-8E65-940AF082C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BA84F-FCBA-4C4B-A457-E0395A78C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10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25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58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855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991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00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A895E-193C-47D6-8F66-D3904BD0C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499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8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226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02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433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190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929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53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156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0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40BE-6D1A-415D-B1C2-4F25E801A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16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142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221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677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353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587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73ED2-6FC2-4A2A-B908-7F0171910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49A2-6E44-41FD-A05D-FDB261B94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F32AC-8734-4D99-8C33-2AEB0D821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8D07-9231-4035-8C2C-ED2FFE96E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141C-9447-458A-8A09-1657CF61C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54335-BAAE-485C-830B-D4C6AFFCE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98E8CE-94AA-43FE-9936-27AEFA42B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18.02.2020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52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6A5667-84A0-40AC-8369-353439E4C07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18.02.2020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75B96C-8E63-4A8C-8493-273BD7661DC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91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8.xml"/><Relationship Id="rId18" Type="http://schemas.openxmlformats.org/officeDocument/2006/relationships/slide" Target="slide24.xml"/><Relationship Id="rId26" Type="http://schemas.openxmlformats.org/officeDocument/2006/relationships/slide" Target="slide26.xml"/><Relationship Id="rId3" Type="http://schemas.openxmlformats.org/officeDocument/2006/relationships/image" Target="../media/image20.jpeg"/><Relationship Id="rId21" Type="http://schemas.openxmlformats.org/officeDocument/2006/relationships/slide" Target="slide20.xml"/><Relationship Id="rId7" Type="http://schemas.openxmlformats.org/officeDocument/2006/relationships/slide" Target="slide14.xml"/><Relationship Id="rId12" Type="http://schemas.openxmlformats.org/officeDocument/2006/relationships/slide" Target="slide32.xml"/><Relationship Id="rId17" Type="http://schemas.openxmlformats.org/officeDocument/2006/relationships/slide" Target="slide19.xml"/><Relationship Id="rId25" Type="http://schemas.openxmlformats.org/officeDocument/2006/relationships/slide" Target="slide21.xml"/><Relationship Id="rId2" Type="http://schemas.openxmlformats.org/officeDocument/2006/relationships/image" Target="../media/image19.jpeg"/><Relationship Id="rId16" Type="http://schemas.openxmlformats.org/officeDocument/2006/relationships/slide" Target="slide33.xml"/><Relationship Id="rId20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27.xml"/><Relationship Id="rId24" Type="http://schemas.openxmlformats.org/officeDocument/2006/relationships/slide" Target="slide35.xml"/><Relationship Id="rId5" Type="http://schemas.openxmlformats.org/officeDocument/2006/relationships/slide" Target="slide12.xml"/><Relationship Id="rId15" Type="http://schemas.openxmlformats.org/officeDocument/2006/relationships/slide" Target="slide28.xml"/><Relationship Id="rId23" Type="http://schemas.openxmlformats.org/officeDocument/2006/relationships/slide" Target="slide30.xml"/><Relationship Id="rId28" Type="http://schemas.openxmlformats.org/officeDocument/2006/relationships/slide" Target="slide36.xml"/><Relationship Id="rId10" Type="http://schemas.openxmlformats.org/officeDocument/2006/relationships/slide" Target="slide22.xml"/><Relationship Id="rId19" Type="http://schemas.openxmlformats.org/officeDocument/2006/relationships/slide" Target="slide29.xml"/><Relationship Id="rId4" Type="http://schemas.openxmlformats.org/officeDocument/2006/relationships/slide" Target="slide11.xml"/><Relationship Id="rId9" Type="http://schemas.openxmlformats.org/officeDocument/2006/relationships/slide" Target="slide17.xml"/><Relationship Id="rId14" Type="http://schemas.openxmlformats.org/officeDocument/2006/relationships/slide" Target="slide23.xml"/><Relationship Id="rId22" Type="http://schemas.openxmlformats.org/officeDocument/2006/relationships/slide" Target="slide25.xml"/><Relationship Id="rId27" Type="http://schemas.openxmlformats.org/officeDocument/2006/relationships/slide" Target="slide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йна\Desktop\дагест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10"/>
            <a:ext cx="9144000" cy="6858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147002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</a:rPr>
              <a:t>М</a:t>
            </a:r>
            <a:r>
              <a:rPr lang="ru-RU" sz="2000" dirty="0" smtClean="0">
                <a:solidFill>
                  <a:srgbClr val="C00000"/>
                </a:solidFill>
              </a:rPr>
              <a:t>Б</a:t>
            </a:r>
            <a:r>
              <a:rPr lang="ru-RU" sz="2000" dirty="0" smtClean="0">
                <a:solidFill>
                  <a:srgbClr val="C00000"/>
                </a:solidFill>
              </a:rPr>
              <a:t>ОУ </a:t>
            </a:r>
            <a:r>
              <a:rPr lang="ru-RU" sz="2000" dirty="0" smtClean="0">
                <a:solidFill>
                  <a:srgbClr val="C00000"/>
                </a:solidFill>
              </a:rPr>
              <a:t>«</a:t>
            </a:r>
            <a:r>
              <a:rPr lang="ru-RU" sz="2000" dirty="0" err="1" smtClean="0">
                <a:solidFill>
                  <a:srgbClr val="C00000"/>
                </a:solidFill>
              </a:rPr>
              <a:t>Бугленская</a:t>
            </a:r>
            <a:r>
              <a:rPr lang="ru-RU" sz="2000" dirty="0" smtClean="0">
                <a:solidFill>
                  <a:srgbClr val="C00000"/>
                </a:solidFill>
              </a:rPr>
              <a:t> СОШ имени Ш.И.Шихсаидова»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en-US" sz="2000" b="1" dirty="0">
                <a:latin typeface="Times New Roman"/>
                <a:ea typeface="Times New Roman"/>
                <a:cs typeface="Calibri"/>
              </a:rPr>
              <a:t>VI</a:t>
            </a:r>
            <a:r>
              <a:rPr lang="ru-RU" sz="2000" b="1" dirty="0">
                <a:latin typeface="Times New Roman"/>
                <a:ea typeface="Times New Roman"/>
                <a:cs typeface="Calibri"/>
              </a:rPr>
              <a:t> </a:t>
            </a:r>
            <a:r>
              <a:rPr lang="ru-RU" sz="2000" b="1" dirty="0" smtClean="0">
                <a:latin typeface="Times New Roman"/>
                <a:ea typeface="Times New Roman"/>
                <a:cs typeface="Calibri"/>
              </a:rPr>
              <a:t>Республиканский конкурс </a:t>
            </a:r>
            <a:r>
              <a:rPr lang="ru-RU" sz="2000" b="1" dirty="0">
                <a:latin typeface="Times New Roman"/>
                <a:ea typeface="Times New Roman"/>
                <a:cs typeface="Calibri"/>
              </a:rPr>
              <a:t>«Интерактивные технологии в современном образовании»</a:t>
            </a:r>
            <a:r>
              <a:rPr lang="ru-RU" sz="1600" dirty="0">
                <a:latin typeface="Calibri"/>
                <a:ea typeface="Times New Roman"/>
                <a:cs typeface="Calibri"/>
              </a:rPr>
              <a:t/>
            </a:r>
            <a:br>
              <a:rPr lang="ru-RU" sz="1600" dirty="0">
                <a:latin typeface="Calibri"/>
                <a:ea typeface="Times New Roman"/>
                <a:cs typeface="Calibri"/>
              </a:rPr>
            </a:br>
            <a:r>
              <a:rPr lang="ru-RU" sz="2000" b="1" dirty="0">
                <a:latin typeface="Times New Roman"/>
                <a:ea typeface="Times New Roman"/>
                <a:cs typeface="Calibri"/>
              </a:rPr>
              <a:t> </a:t>
            </a:r>
            <a:r>
              <a:rPr lang="ru-RU" sz="1600" dirty="0">
                <a:latin typeface="Calibri"/>
                <a:ea typeface="Times New Roman"/>
                <a:cs typeface="Calibri"/>
              </a:rPr>
              <a:t/>
            </a:r>
            <a:br>
              <a:rPr lang="ru-RU" sz="1600" dirty="0">
                <a:latin typeface="Calibri"/>
                <a:ea typeface="Times New Roman"/>
                <a:cs typeface="Calibri"/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570808"/>
            <a:ext cx="6400800" cy="1752600"/>
          </a:xfrm>
        </p:spPr>
        <p:txBody>
          <a:bodyPr/>
          <a:lstStyle/>
          <a:p>
            <a:r>
              <a:rPr lang="ru-RU" sz="4000" dirty="0" smtClean="0">
                <a:solidFill>
                  <a:srgbClr val="FFC000"/>
                </a:solidFill>
                <a:latin typeface="Mistral" panose="03090702030407020403" pitchFamily="66" charset="0"/>
              </a:rPr>
              <a:t>По горным дорогам, по горным дорогам - с тобою математика иду</a:t>
            </a:r>
            <a:endParaRPr lang="ru-RU" sz="4000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221088"/>
            <a:ext cx="56166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Разработка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внеурочного занятия</a:t>
            </a:r>
          </a:p>
          <a:p>
            <a:pPr algn="ctr"/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математике в 4 классе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Направление: предметы начальной школы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628800"/>
            <a:ext cx="7095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Интерактивная игра</a:t>
            </a:r>
            <a:endParaRPr lang="ru-RU" sz="5400" b="1" cap="none" spc="0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6158999"/>
            <a:ext cx="4464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 учитель начальных классов </a:t>
            </a:r>
          </a:p>
          <a:p>
            <a:pPr algn="ctr"/>
            <a:r>
              <a:rPr lang="ru-RU" sz="1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Бийболатова</a:t>
            </a:r>
            <a:r>
              <a:rPr lang="ru-RU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С.В.</a:t>
            </a:r>
            <a:endParaRPr lang="ru-RU" sz="1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6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935" y="-50066"/>
            <a:ext cx="91905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714876" y="214290"/>
            <a:ext cx="576263" cy="762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4" action="ppaction://hlinksldjump"/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429256" y="285728"/>
            <a:ext cx="574675" cy="762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5" action="ppaction://hlinksldjump"/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072198" y="571480"/>
            <a:ext cx="576263" cy="762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6" action="ppaction://hlinksldjump"/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656246" y="1062772"/>
            <a:ext cx="576262" cy="762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7" action="ppaction://hlinksldjump"/>
              </a:rPr>
              <a:t>4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Text Box 35"/>
          <p:cNvSpPr txBox="1">
            <a:spLocks noChangeArrowheads="1"/>
          </p:cNvSpPr>
          <p:nvPr/>
        </p:nvSpPr>
        <p:spPr bwMode="auto">
          <a:xfrm rot="2653777">
            <a:off x="2706127" y="1677018"/>
            <a:ext cx="258351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Cambria" pitchFamily="18" charset="0"/>
              </a:rPr>
              <a:t>Сельское хозяйство Дагестана</a:t>
            </a:r>
            <a:endParaRPr lang="ru-RU" sz="2800" b="1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2058" name="Text Box 36"/>
          <p:cNvSpPr txBox="1">
            <a:spLocks noChangeArrowheads="1"/>
          </p:cNvSpPr>
          <p:nvPr/>
        </p:nvSpPr>
        <p:spPr bwMode="auto">
          <a:xfrm rot="19353258">
            <a:off x="4544794" y="1720033"/>
            <a:ext cx="20799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Известные люди моей республики</a:t>
            </a:r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059" name="Text Box 38"/>
          <p:cNvSpPr txBox="1">
            <a:spLocks noChangeArrowheads="1"/>
          </p:cNvSpPr>
          <p:nvPr/>
        </p:nvSpPr>
        <p:spPr bwMode="auto">
          <a:xfrm rot="5201433">
            <a:off x="3781570" y="4164675"/>
            <a:ext cx="22108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66FF"/>
                </a:solidFill>
                <a:latin typeface="Cambria" pitchFamily="18" charset="0"/>
              </a:rPr>
              <a:t>Здоровье нации</a:t>
            </a:r>
            <a:endParaRPr lang="ru-RU" sz="3200" b="1" dirty="0">
              <a:solidFill>
                <a:srgbClr val="FF66FF"/>
              </a:solidFill>
              <a:latin typeface="Cambria" pitchFamily="18" charset="0"/>
            </a:endParaRPr>
          </a:p>
        </p:txBody>
      </p:sp>
      <p:sp>
        <p:nvSpPr>
          <p:cNvPr id="2060" name="Text Box 39"/>
          <p:cNvSpPr txBox="1">
            <a:spLocks noChangeArrowheads="1"/>
          </p:cNvSpPr>
          <p:nvPr/>
        </p:nvSpPr>
        <p:spPr bwMode="auto">
          <a:xfrm rot="18713496">
            <a:off x="2557484" y="3413806"/>
            <a:ext cx="166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Cambria" pitchFamily="18" charset="0"/>
              </a:rPr>
              <a:t>Горы и</a:t>
            </a:r>
            <a:r>
              <a:rPr lang="en-US" sz="2000" b="1" dirty="0">
                <a:solidFill>
                  <a:srgbClr val="006600"/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Cambria" pitchFamily="18" charset="0"/>
              </a:rPr>
              <a:t>источники</a:t>
            </a:r>
            <a:endParaRPr lang="ru-RU" sz="2000" b="1" dirty="0">
              <a:solidFill>
                <a:srgbClr val="006600"/>
              </a:solidFill>
              <a:latin typeface="Cambria" pitchFamily="18" charset="0"/>
            </a:endParaRPr>
          </a:p>
        </p:txBody>
      </p:sp>
      <p:sp>
        <p:nvSpPr>
          <p:cNvPr id="2088" name="Text Box 4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072330" y="1643050"/>
            <a:ext cx="576263" cy="762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8" action="ppaction://hlinksldjump"/>
              </a:rPr>
              <a:t>5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7427932" y="2427511"/>
            <a:ext cx="576263" cy="762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9" action="ppaction://hlinksldjump"/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6000760" y="5500702"/>
            <a:ext cx="576263" cy="76200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10" action="ppaction://hlinksldjump"/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598761" y="5066447"/>
            <a:ext cx="576262" cy="762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11" action="ppaction://hlinksldjump"/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1879623" y="1824772"/>
            <a:ext cx="576263" cy="76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2" action="ppaction://hlinksldjump"/>
              </a:rPr>
              <a:t>1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7634149" y="3152029"/>
            <a:ext cx="574675" cy="762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13" action="ppaction://hlinksldjump"/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5335611" y="5714147"/>
            <a:ext cx="574675" cy="76200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14" action="ppaction://hlinksldjump"/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2166961" y="4633059"/>
            <a:ext cx="574675" cy="762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15" action="ppaction://hlinksldjump"/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2239986" y="1177072"/>
            <a:ext cx="574675" cy="76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16" action="ppaction://hlinksldjump"/>
              </a:rPr>
              <a:t>2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7358082" y="3857628"/>
            <a:ext cx="576263" cy="762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17" action="ppaction://hlinksldjump"/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4572000" y="5857892"/>
            <a:ext cx="576262" cy="76200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18" action="ppaction://hlinksldjump"/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1879623" y="3985359"/>
            <a:ext cx="576263" cy="762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19" action="ppaction://hlinksldjump"/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2814661" y="600809"/>
            <a:ext cx="576262" cy="76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20" action="ppaction://hlinksldjump"/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7157489" y="4563535"/>
            <a:ext cx="576263" cy="762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21" action="ppaction://hlinksldjump"/>
              </a:rPr>
              <a:t>4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3929058" y="5786454"/>
            <a:ext cx="576262" cy="76200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22" action="ppaction://hlinksldjump"/>
              </a:rPr>
              <a:t>4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1663723" y="3266222"/>
            <a:ext cx="576263" cy="762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23" action="ppaction://hlinksldjump"/>
              </a:rPr>
              <a:t>4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3500430" y="285728"/>
            <a:ext cx="576263" cy="76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24" action="ppaction://hlinksldjump"/>
              </a:rPr>
              <a:t>4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6631011" y="4993422"/>
            <a:ext cx="576262" cy="762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25" action="ppaction://hlinksldjump"/>
              </a:rPr>
              <a:t>5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3214678" y="5572140"/>
            <a:ext cx="576263" cy="76200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26" action="ppaction://hlinksldjump"/>
              </a:rPr>
              <a:t>5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1663723" y="2616934"/>
            <a:ext cx="576263" cy="762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7" action="ppaction://hlinksldjump"/>
              </a:rPr>
              <a:t>5</a:t>
            </a:r>
            <a:endParaRPr lang="ru-RU" sz="4400" b="1" dirty="0">
              <a:solidFill>
                <a:srgbClr val="66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4143372" y="214290"/>
            <a:ext cx="576263" cy="76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28" action="ppaction://hlinksldjump"/>
              </a:rPr>
              <a:t>5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452609">
            <a:off x="4504432" y="3338486"/>
            <a:ext cx="30538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Города и села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4A1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Красный сектор 1</a:t>
            </a: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D0070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042988" y="5300663"/>
            <a:ext cx="6624637" cy="10080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958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672801"/>
            <a:ext cx="61744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19 августа 1944 года Указом Президиума Верховного Совета СССР </a:t>
            </a:r>
            <a:r>
              <a:rPr lang="ru-RU" sz="2000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Юсупу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Акаеву было присвоено звание Героя </a:t>
            </a:r>
            <a:r>
              <a:rPr lang="ru-RU" sz="2000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Советско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Союза.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r>
              <a:rPr lang="ru-RU" sz="2000" dirty="0" smtClean="0">
                <a:latin typeface="Calibri"/>
                <a:ea typeface="Calibri"/>
                <a:cs typeface="Times New Roman"/>
              </a:rPr>
              <a:t>На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боевом счету летчика морской авиации,  </a:t>
            </a:r>
            <a:r>
              <a:rPr lang="ru-RU" sz="2000" dirty="0" err="1">
                <a:latin typeface="Calibri"/>
                <a:ea typeface="Calibri"/>
                <a:cs typeface="Times New Roman"/>
              </a:rPr>
              <a:t>Юсупа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Акаева из города Буйнакска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много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уничтоженных и выведенных из строя плавучих единиц, в числе которых 1 эсминец, 16 транспортов, 8 торпедных катеров, а также четыре самолета. Боевые товарищи называли его «человек-легенда», «храброе сердце».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Какой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урон нанес советский летчик врагу? 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                        </a:t>
            </a:r>
            <a:r>
              <a:rPr lang="ru-RU" sz="4400" dirty="0" smtClean="0">
                <a:latin typeface="Calibri"/>
                <a:ea typeface="Calibri"/>
                <a:cs typeface="Times New Roman"/>
              </a:rPr>
              <a:t>Ответ</a:t>
            </a:r>
            <a:r>
              <a:rPr lang="ru-RU" sz="4400" dirty="0">
                <a:latin typeface="Calibri"/>
                <a:ea typeface="Calibri"/>
                <a:cs typeface="Times New Roman"/>
              </a:rPr>
              <a:t>: </a:t>
            </a:r>
            <a:r>
              <a:rPr lang="ru-RU" sz="4400" dirty="0" smtClean="0">
                <a:latin typeface="Calibri"/>
                <a:ea typeface="Calibri"/>
                <a:cs typeface="Times New Roman"/>
              </a:rPr>
              <a:t>29 ЕД.</a:t>
            </a:r>
            <a:endParaRPr lang="ru-RU" sz="4400" dirty="0">
              <a:latin typeface="Calibri"/>
              <a:ea typeface="Calibri"/>
              <a:cs typeface="Times New Roman"/>
            </a:endParaRPr>
          </a:p>
          <a:p>
            <a:r>
              <a:rPr lang="ru-RU" sz="4400" dirty="0" smtClean="0">
                <a:latin typeface="Calibri"/>
                <a:ea typeface="Calibri"/>
                <a:cs typeface="Times New Roman"/>
              </a:rPr>
              <a:t>                    </a:t>
            </a:r>
            <a:endParaRPr lang="ru-RU" sz="1600" dirty="0">
              <a:latin typeface="Calibri"/>
              <a:cs typeface="Times New Roman"/>
            </a:endParaRPr>
          </a:p>
          <a:p>
            <a:endParaRPr lang="ru-RU" sz="1600" dirty="0" smtClean="0">
              <a:latin typeface="Calibri"/>
              <a:cs typeface="Times New Roman"/>
            </a:endParaRPr>
          </a:p>
          <a:p>
            <a:endParaRPr lang="ru-RU" sz="1600" dirty="0">
              <a:latin typeface="Calibri"/>
              <a:cs typeface="Times New Roman"/>
            </a:endParaRPr>
          </a:p>
          <a:p>
            <a:endParaRPr lang="ru-RU" sz="1600" dirty="0" smtClean="0">
              <a:latin typeface="Calibri"/>
              <a:cs typeface="Times New Roman"/>
            </a:endParaRPr>
          </a:p>
          <a:p>
            <a:endParaRPr lang="ru-RU" sz="1600" dirty="0">
              <a:latin typeface="Calibri"/>
              <a:cs typeface="Times New Roman"/>
            </a:endParaRPr>
          </a:p>
          <a:p>
            <a:endParaRPr lang="ru-RU" sz="1600" dirty="0" smtClean="0">
              <a:latin typeface="Calibri"/>
              <a:cs typeface="Times New Roman"/>
            </a:endParaRPr>
          </a:p>
          <a:p>
            <a:endParaRPr lang="ru-RU" sz="1600" dirty="0"/>
          </a:p>
        </p:txBody>
      </p:sp>
      <p:pic>
        <p:nvPicPr>
          <p:cNvPr id="1026" name="Picture 2" descr="http://kizildosaaf.ru/images/akaev_Yus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" y="1844824"/>
            <a:ext cx="2191903" cy="3096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69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Красный сектор 2</a:t>
            </a:r>
            <a:b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539552" y="1916832"/>
            <a:ext cx="6624637" cy="10080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958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D0070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916832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Прославленный сын Дагестана </a:t>
            </a:r>
            <a:r>
              <a:rPr lang="en-US" sz="2800" dirty="0" smtClean="0"/>
              <a:t>,</a:t>
            </a:r>
            <a:r>
              <a:rPr lang="ru-RU" sz="2800" dirty="0" smtClean="0"/>
              <a:t> знаменитый силач и борец, Геракл </a:t>
            </a:r>
            <a:r>
              <a:rPr lang="en-US" sz="2800" dirty="0" smtClean="0"/>
              <a:t>XIX- XX</a:t>
            </a:r>
            <a:r>
              <a:rPr lang="ru-RU" sz="2800" dirty="0" smtClean="0"/>
              <a:t> вв., непобедимый  Ал-</a:t>
            </a:r>
            <a:r>
              <a:rPr lang="ru-RU" sz="2800" dirty="0" err="1" smtClean="0"/>
              <a:t>Клыч</a:t>
            </a:r>
            <a:r>
              <a:rPr lang="ru-RU" sz="2800" dirty="0" smtClean="0"/>
              <a:t>  родился 1880г. Сколько лет было бы ему в 2017году</a:t>
            </a:r>
            <a:r>
              <a:rPr lang="en-US" sz="2800" dirty="0" smtClean="0"/>
              <a:t>?</a:t>
            </a:r>
            <a:r>
              <a:rPr lang="ru-RU" sz="2800" dirty="0" smtClean="0"/>
              <a:t>                                                       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Ответ: 137л.</a:t>
            </a:r>
            <a:endParaRPr lang="ru-RU" sz="2800" dirty="0"/>
          </a:p>
        </p:txBody>
      </p:sp>
      <p:pic>
        <p:nvPicPr>
          <p:cNvPr id="3076" name="Picture 4" descr="http://yoldash.ru/upload/iblock/0f6/0f67f0169aac43609de83847eb048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33" y="3310623"/>
            <a:ext cx="3840361" cy="3524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DAD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Красный сектор 3</a:t>
            </a:r>
            <a:b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D0070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492896"/>
            <a:ext cx="547260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/>
              <a:t>Третий имам Чечни и Дагестана, борец за независимость </a:t>
            </a:r>
            <a:r>
              <a:rPr lang="ru-RU" sz="1800" b="1" dirty="0" smtClean="0"/>
              <a:t>Кавказа – настоящий горец Шамиль . 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/>
              <a:t>В одном из сражений в войске Шамиля было 40 000  человек, что в 5 раз меньше  солдат русской армии. Сколько солдат насчитывалось в русской армии</a:t>
            </a:r>
            <a:r>
              <a:rPr lang="en-US" sz="1800" b="1" dirty="0" smtClean="0"/>
              <a:t>?</a:t>
            </a:r>
            <a:endParaRPr lang="ru-RU" sz="1800" b="1" dirty="0" smtClean="0"/>
          </a:p>
          <a:p>
            <a:pPr>
              <a:lnSpc>
                <a:spcPct val="150000"/>
              </a:lnSpc>
            </a:pPr>
            <a:endParaRPr lang="ru-RU" sz="1800" b="1" dirty="0"/>
          </a:p>
          <a:p>
            <a:pPr>
              <a:lnSpc>
                <a:spcPct val="150000"/>
              </a:lnSpc>
            </a:pPr>
            <a:r>
              <a:rPr lang="ru-RU" sz="1800" b="1" dirty="0" smtClean="0"/>
              <a:t>Ответ: 200 000 чел.(Звучит песня о Шамиле)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3024336" cy="3721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69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Красный сектор 4</a:t>
            </a:r>
            <a:b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Ребус  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Певец и музыкант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49" name="Picture 6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19375"/>
            <a:ext cx="78486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1042988" y="5300663"/>
            <a:ext cx="6624637" cy="10080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958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ИСПОЛНИТЕЛЬ (</a:t>
            </a:r>
            <a:r>
              <a:rPr lang="ru-RU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Назвать известных дагестанских певцов и музыкантов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D0070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69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Певцы и музыканты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1042988" y="5300663"/>
            <a:ext cx="6624637" cy="10080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958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ИСПОЛНИТЕЛЬ (</a:t>
            </a:r>
            <a:r>
              <a:rPr lang="ru-RU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Назвать известных </a:t>
            </a:r>
            <a:r>
              <a:rPr lang="ru-RU" sz="1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дагес</a:t>
            </a:r>
            <a:endParaRPr lang="ru-RU" sz="1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танских</a:t>
            </a:r>
            <a:r>
              <a:rPr lang="ru-RU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певцов и музыкантов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D0070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7" y="1916832"/>
            <a:ext cx="2493388" cy="1403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04077"/>
            <a:ext cx="1372074" cy="1760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57" y="3320253"/>
            <a:ext cx="1278694" cy="1918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88" y="4164905"/>
            <a:ext cx="2287766" cy="1523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99" y="2879736"/>
            <a:ext cx="1362075" cy="2047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87542" y="4653136"/>
            <a:ext cx="44518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Муи</a:t>
            </a:r>
            <a:r>
              <a:rPr lang="ru-RU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Гасанова</a:t>
            </a:r>
          </a:p>
          <a:p>
            <a:pPr algn="ctr"/>
            <a:r>
              <a:rPr lang="ru-RU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Магомедзапир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Багаутдинов</a:t>
            </a:r>
            <a:endParaRPr lang="ru-RU" sz="2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Мурад</a:t>
            </a:r>
            <a:r>
              <a:rPr lang="ru-RU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Кажлаев</a:t>
            </a:r>
            <a:endParaRPr lang="ru-RU" sz="24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/>
            <a:r>
              <a:rPr lang="ru-RU" sz="2400" b="1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Барият</a:t>
            </a:r>
            <a:r>
              <a:rPr lang="ru-RU" sz="24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Мурадова</a:t>
            </a:r>
            <a:endParaRPr lang="ru-RU" sz="24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Тагир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Курачев</a:t>
            </a:r>
            <a:endParaRPr lang="ru-RU" sz="2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86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69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Красный сектор 5</a:t>
            </a:r>
            <a:b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Отгадай ребус</a:t>
            </a: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Это то, чем занимаются  потомственные мастера  золотых изделий   с знаменитого села </a:t>
            </a:r>
            <a:r>
              <a:rPr lang="ru-RU" sz="1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Кубачи</a:t>
            </a:r>
            <a:endParaRPr lang="ru-RU" sz="1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3" name="Picture 5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071688"/>
            <a:ext cx="799306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042988" y="5300663"/>
            <a:ext cx="6624637" cy="10080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958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ОБРАБОТКА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D0070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63" y="1772816"/>
            <a:ext cx="3803914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88913"/>
            <a:ext cx="8064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Синий сектор 1</a:t>
            </a: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Задачи</a:t>
            </a: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Rectangle 1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</a:rPr>
              <a:t>Сколько нас?</a:t>
            </a:r>
          </a:p>
        </p:txBody>
      </p:sp>
      <p:sp>
        <p:nvSpPr>
          <p:cNvPr id="819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1700809"/>
            <a:ext cx="720092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i="1" dirty="0">
                <a:latin typeface="+mn-lt"/>
              </a:rPr>
              <a:t>Численность  Дагестана в 1996г. было 2 </a:t>
            </a:r>
            <a:r>
              <a:rPr lang="ru-RU" sz="1800" b="1" i="1" dirty="0" smtClean="0">
                <a:latin typeface="+mn-lt"/>
              </a:rPr>
              <a:t>218 427 человек</a:t>
            </a:r>
            <a:r>
              <a:rPr lang="ru-RU" sz="1800" b="1" i="1" dirty="0">
                <a:latin typeface="+mn-lt"/>
              </a:rPr>
              <a:t>, а к </a:t>
            </a:r>
            <a:r>
              <a:rPr lang="ru-RU" sz="1800" b="1" i="1" dirty="0" smtClean="0">
                <a:latin typeface="+mn-lt"/>
              </a:rPr>
              <a:t>2016г</a:t>
            </a:r>
            <a:r>
              <a:rPr lang="ru-RU" sz="1800" b="1" i="1" dirty="0">
                <a:latin typeface="+mn-lt"/>
              </a:rPr>
              <a:t>. возросло на  </a:t>
            </a:r>
            <a:r>
              <a:rPr lang="ru-RU" sz="1800" b="1" i="1" dirty="0" smtClean="0">
                <a:latin typeface="+mn-lt"/>
              </a:rPr>
              <a:t>797 233 чел</a:t>
            </a:r>
            <a:r>
              <a:rPr lang="ru-RU" sz="1800" b="1" i="1" dirty="0">
                <a:latin typeface="+mn-lt"/>
              </a:rPr>
              <a:t>.                                                                </a:t>
            </a:r>
            <a:endParaRPr lang="ru-RU" sz="1800" b="1" i="1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1800" b="1" i="1" dirty="0" smtClean="0">
                <a:latin typeface="+mn-lt"/>
              </a:rPr>
              <a:t> </a:t>
            </a:r>
            <a:r>
              <a:rPr lang="ru-RU" sz="1800" b="1" i="1" dirty="0">
                <a:latin typeface="+mn-lt"/>
              </a:rPr>
              <a:t>Какова численность населения Дагестана на  </a:t>
            </a:r>
            <a:r>
              <a:rPr lang="ru-RU" sz="1800" b="1" i="1" dirty="0" smtClean="0">
                <a:latin typeface="+mn-lt"/>
              </a:rPr>
              <a:t>2016г.</a:t>
            </a:r>
            <a:r>
              <a:rPr lang="en-US" sz="1800" b="1" i="1" dirty="0">
                <a:latin typeface="+mn-lt"/>
              </a:rPr>
              <a:t>?</a:t>
            </a:r>
            <a:r>
              <a:rPr lang="ru-RU" sz="1800" b="1" i="1" dirty="0" smtClean="0">
                <a:latin typeface="+mn-lt"/>
              </a:rPr>
              <a:t>       </a:t>
            </a:r>
          </a:p>
          <a:p>
            <a:pPr>
              <a:lnSpc>
                <a:spcPct val="150000"/>
              </a:lnSpc>
            </a:pPr>
            <a:endParaRPr lang="ru-RU" sz="1800" b="1" i="1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ru-RU" sz="1800" b="1" i="1" dirty="0" smtClean="0">
              <a:latin typeface="+mn-lt"/>
            </a:endParaRPr>
          </a:p>
          <a:p>
            <a:endParaRPr lang="ru-RU" sz="1800" b="1" i="1" dirty="0">
              <a:latin typeface="+mn-lt"/>
            </a:endParaRPr>
          </a:p>
          <a:p>
            <a:r>
              <a:rPr lang="ru-RU" sz="1800" b="1" i="1" dirty="0" smtClean="0">
                <a:latin typeface="+mn-lt"/>
              </a:rPr>
              <a:t>Ответ</a:t>
            </a:r>
            <a:r>
              <a:rPr lang="ru-RU" sz="1800" b="1" i="1" smtClean="0">
                <a:latin typeface="+mn-lt"/>
              </a:rPr>
              <a:t>: 3 015 660 чел</a:t>
            </a:r>
            <a:r>
              <a:rPr lang="ru-RU" sz="1800" b="1" i="1" dirty="0" smtClean="0">
                <a:latin typeface="+mn-lt"/>
              </a:rPr>
              <a:t>.</a:t>
            </a:r>
            <a:endParaRPr lang="ru-RU" sz="1800" b="1" i="1" dirty="0"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48" y="3212976"/>
            <a:ext cx="4636354" cy="3064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79388" y="188913"/>
            <a:ext cx="8137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Синий сектор 2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Реши задачу</a:t>
            </a:r>
          </a:p>
        </p:txBody>
      </p:sp>
      <p:sp>
        <p:nvSpPr>
          <p:cNvPr id="9222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dirty="0" smtClean="0"/>
              <a:t>	</a:t>
            </a:r>
            <a:r>
              <a:rPr lang="ru-RU" sz="2800" b="1" dirty="0"/>
              <a:t>15 сентября 2015г праздновали </a:t>
            </a:r>
            <a:r>
              <a:rPr lang="ru-RU" sz="2800" b="1" dirty="0" smtClean="0"/>
              <a:t>2000 </a:t>
            </a:r>
            <a:r>
              <a:rPr lang="ru-RU" sz="2800" b="1" dirty="0" err="1"/>
              <a:t>летие</a:t>
            </a:r>
            <a:r>
              <a:rPr lang="ru-RU" sz="2800" b="1" dirty="0"/>
              <a:t>  Дербента.  </a:t>
            </a:r>
            <a:r>
              <a:rPr lang="ru-RU" sz="2800" b="1" dirty="0" smtClean="0"/>
              <a:t>В каком году старинный город отметит свое 3000 </a:t>
            </a:r>
            <a:r>
              <a:rPr lang="ru-RU" sz="2800" b="1" dirty="0" err="1" smtClean="0"/>
              <a:t>летие</a:t>
            </a:r>
            <a:r>
              <a:rPr lang="en-US" sz="2800" b="1" dirty="0" smtClean="0"/>
              <a:t>?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i="1" dirty="0" smtClean="0"/>
              <a:t> Ответ: в </a:t>
            </a:r>
            <a:r>
              <a:rPr lang="en-US" sz="2800" b="1" i="1" dirty="0" smtClean="0"/>
              <a:t>3015 </a:t>
            </a:r>
            <a:r>
              <a:rPr lang="ru-RU" sz="2800" b="1" i="1" dirty="0" smtClean="0"/>
              <a:t>году</a:t>
            </a:r>
            <a:r>
              <a:rPr lang="en-US" sz="2800" b="1" i="1" dirty="0"/>
              <a:t>.</a:t>
            </a:r>
            <a:r>
              <a:rPr lang="ru-RU" sz="2800" b="1" i="1" dirty="0" smtClean="0">
                <a:solidFill>
                  <a:srgbClr val="FF0000"/>
                </a:solidFill>
              </a:rPr>
              <a:t>                                                                                </a:t>
            </a:r>
            <a:endParaRPr lang="ru-RU" sz="2800" b="1" i="1" dirty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  <p:sp>
        <p:nvSpPr>
          <p:cNvPr id="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622450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7504" y="188640"/>
            <a:ext cx="79930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Синий сектор 3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458"/>
          <a:stretch/>
        </p:blipFill>
        <p:spPr bwMode="auto">
          <a:xfrm>
            <a:off x="630660" y="2152650"/>
            <a:ext cx="7618040" cy="343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8052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b="1" i="1" dirty="0" smtClean="0">
                <a:solidFill>
                  <a:srgbClr val="000000"/>
                </a:solidFill>
                <a:latin typeface="Arial"/>
              </a:rPr>
              <a:t>Ответ: на 9 км.                                                                                   </a:t>
            </a:r>
            <a:endParaRPr lang="ru-RU" sz="1800" b="1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 задачу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Из города Буйнакская в наше село </a:t>
            </a:r>
            <a:r>
              <a:rPr lang="ru-RU" sz="2000" dirty="0" err="1" smtClean="0"/>
              <a:t>Буглен</a:t>
            </a:r>
            <a:r>
              <a:rPr lang="ru-RU" sz="2000" dirty="0" smtClean="0"/>
              <a:t> можно проехать двумя способами. Рассмотри рисунок и ответь: на сколько км один путь короче другого?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sz="3000" b="1" i="1" kern="12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000" b="1" i="1" kern="12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000" b="1" i="1" kern="12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 </a:t>
            </a:r>
            <a:r>
              <a:rPr lang="ru-RU" sz="3000" b="1" i="1" kern="12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ПОСТУЛАТА ЗАЛОЖЕНЫ В ОСНОВАНИЕ НОВОЙ ТЕХНОЛОГИИ УРОКА</a:t>
            </a:r>
            <a:r>
              <a:rPr lang="ru-RU" sz="3000" b="1" i="1" kern="12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000" b="1" i="1" kern="120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sz="1800" b="1" i="1" kern="1200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500" b="1" i="1" kern="12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Урок </a:t>
            </a:r>
            <a:r>
              <a:rPr lang="ru-RU" sz="2500" b="1" i="1" kern="12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есть открытие истины, поиск истины и осмысление истины в совместной деятельности детей и учителя;</a:t>
            </a:r>
            <a:endParaRPr lang="ru-RU" sz="2500" b="1" i="1" kern="12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</a:pPr>
            <a:r>
              <a:rPr lang="ru-RU" sz="2500" b="1" i="1" kern="12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Урок есть часть жизни ребенка, и проживание этой жизни необходимо совершать на уровне высокой общечеловеческой культуры;</a:t>
            </a:r>
            <a:endParaRPr lang="ru-RU" sz="2500" b="1" i="1" kern="12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</a:pPr>
            <a:r>
              <a:rPr lang="ru-RU" sz="2500" b="1" i="1" kern="12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Человек в качестве субъекта осмысления истины и в качестве субъекта жизни на уроке всегда является наивысшей ценностью, выступая в роли цели и никогда не выступая в роли средства.</a:t>
            </a:r>
            <a:endParaRPr lang="ru-RU" sz="2500" b="1" i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92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9388" y="188913"/>
            <a:ext cx="80502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Синий сектор 4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4" name="Rectangle 114"/>
          <p:cNvSpPr>
            <a:spLocks noChangeArrowheads="1"/>
          </p:cNvSpPr>
          <p:nvPr/>
        </p:nvSpPr>
        <p:spPr bwMode="auto">
          <a:xfrm>
            <a:off x="323850" y="3791455"/>
            <a:ext cx="8351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1297" name="Rectangle 218"/>
          <p:cNvSpPr>
            <a:spLocks noChangeArrowheads="1"/>
          </p:cNvSpPr>
          <p:nvPr/>
        </p:nvSpPr>
        <p:spPr bwMode="auto">
          <a:xfrm>
            <a:off x="0" y="409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59751" y="5799137"/>
            <a:ext cx="914400" cy="914400"/>
          </a:xfrm>
          <a:prstGeom prst="irregularSeal1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1659285"/>
            <a:ext cx="8894763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spcBef>
                <a:spcPct val="20000"/>
              </a:spcBef>
            </a:pPr>
            <a:r>
              <a:rPr lang="ru-RU" sz="3200" kern="0" dirty="0">
                <a:solidFill>
                  <a:srgbClr val="000000"/>
                </a:solidFill>
                <a:latin typeface="Arial"/>
              </a:rPr>
              <a:t>Укажите  </a:t>
            </a:r>
            <a:r>
              <a:rPr lang="ru-RU" sz="3200" kern="0" dirty="0" smtClean="0">
                <a:solidFill>
                  <a:srgbClr val="000000"/>
                </a:solidFill>
                <a:latin typeface="Arial"/>
              </a:rPr>
              <a:t>неверные  высказывания </a:t>
            </a:r>
          </a:p>
          <a:p>
            <a:pPr marL="609600" lvl="0" indent="-609600">
              <a:spcBef>
                <a:spcPct val="20000"/>
              </a:spcBef>
            </a:pPr>
            <a:endParaRPr lang="ru-RU" sz="3200" kern="0" dirty="0" smtClean="0">
              <a:solidFill>
                <a:srgbClr val="000000"/>
              </a:solidFill>
              <a:latin typeface="Arial"/>
            </a:endParaRPr>
          </a:p>
          <a:p>
            <a:pPr marL="609600" lvl="0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kern="0" dirty="0" smtClean="0">
                <a:solidFill>
                  <a:srgbClr val="000000"/>
                </a:solidFill>
                <a:latin typeface="Arial"/>
              </a:rPr>
              <a:t>Скорость самолета измеряется в км/мин.</a:t>
            </a:r>
          </a:p>
          <a:p>
            <a:pPr marL="609600" lvl="0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kern="0" dirty="0" smtClean="0">
                <a:solidFill>
                  <a:srgbClr val="000000"/>
                </a:solidFill>
                <a:latin typeface="Arial"/>
              </a:rPr>
              <a:t>Площадь города Махачкала - </a:t>
            </a:r>
            <a:r>
              <a:rPr lang="ru-RU" sz="3200" kern="0" dirty="0" err="1" smtClean="0">
                <a:solidFill>
                  <a:srgbClr val="000000"/>
                </a:solidFill>
                <a:latin typeface="Arial"/>
              </a:rPr>
              <a:t>квад.м</a:t>
            </a:r>
            <a:r>
              <a:rPr lang="ru-RU" sz="32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609600" lvl="0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kern="0" dirty="0" smtClean="0">
                <a:solidFill>
                  <a:srgbClr val="000000"/>
                </a:solidFill>
                <a:latin typeface="Arial"/>
              </a:rPr>
              <a:t>Дербент- старинный город Дагестана.</a:t>
            </a:r>
          </a:p>
          <a:p>
            <a:pPr marL="609600" lvl="0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kern="0" dirty="0" smtClean="0">
                <a:solidFill>
                  <a:srgbClr val="000000"/>
                </a:solidFill>
                <a:latin typeface="Arial"/>
              </a:rPr>
              <a:t>В Дагестане 20 городов.</a:t>
            </a:r>
          </a:p>
          <a:p>
            <a:pPr lvl="0">
              <a:spcBef>
                <a:spcPct val="20000"/>
              </a:spcBef>
            </a:pPr>
            <a:endParaRPr lang="ru-RU" sz="3200" kern="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10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9388" y="188913"/>
            <a:ext cx="80502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Синий сектор 5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Собери карту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4" name="Rectangle 114"/>
          <p:cNvSpPr>
            <a:spLocks noChangeArrowheads="1"/>
          </p:cNvSpPr>
          <p:nvPr/>
        </p:nvSpPr>
        <p:spPr bwMode="auto">
          <a:xfrm>
            <a:off x="611944" y="1326540"/>
            <a:ext cx="792011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dirty="0"/>
              <a:t> </a:t>
            </a:r>
            <a:r>
              <a:rPr lang="ru-RU" sz="2400" dirty="0" smtClean="0"/>
              <a:t>По численности самым крупным селом Дагестана является село Бабаюрт. Решив примеры, расставив ответы в порядке возрастания, узнай  второе крупное село Дагестана. </a:t>
            </a:r>
            <a:r>
              <a:rPr lang="ru-RU" sz="1800" dirty="0" smtClean="0">
                <a:solidFill>
                  <a:srgbClr val="000000"/>
                </a:solidFill>
              </a:rPr>
              <a:t>25*30(Щ), </a:t>
            </a:r>
            <a:r>
              <a:rPr lang="ru-RU" sz="1800" dirty="0" smtClean="0"/>
              <a:t>1/4от372 (З), 63*2 (Н), </a:t>
            </a:r>
            <a:r>
              <a:rPr lang="ru-RU" sz="1800" dirty="0" smtClean="0">
                <a:solidFill>
                  <a:srgbClr val="000000"/>
                </a:solidFill>
              </a:rPr>
              <a:t>560:80(К),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smtClean="0">
                <a:solidFill>
                  <a:srgbClr val="000000"/>
                </a:solidFill>
              </a:rPr>
              <a:t>120*5 (И),</a:t>
            </a:r>
            <a:r>
              <a:rPr lang="ru-RU" sz="1800" dirty="0" smtClean="0"/>
              <a:t> 1000-1(Е), </a:t>
            </a:r>
            <a:r>
              <a:rPr lang="ru-RU" sz="1800" dirty="0" smtClean="0">
                <a:solidFill>
                  <a:srgbClr val="000000"/>
                </a:solidFill>
              </a:rPr>
              <a:t>2300:100(А).</a:t>
            </a:r>
            <a:r>
              <a:rPr lang="ru-RU" sz="1800" dirty="0" smtClean="0"/>
              <a:t> </a:t>
            </a:r>
            <a:endParaRPr lang="ru-RU" sz="3200" dirty="0"/>
          </a:p>
        </p:txBody>
      </p:sp>
      <p:sp>
        <p:nvSpPr>
          <p:cNvPr id="12294" name="Rectangle 218"/>
          <p:cNvSpPr>
            <a:spLocks noChangeArrowheads="1"/>
          </p:cNvSpPr>
          <p:nvPr/>
        </p:nvSpPr>
        <p:spPr bwMode="auto">
          <a:xfrm>
            <a:off x="0" y="409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4" y="3867894"/>
            <a:ext cx="3749402" cy="278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39" y="3727198"/>
            <a:ext cx="3978761" cy="204195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0174732"/>
              </p:ext>
            </p:extLst>
          </p:nvPr>
        </p:nvGraphicFramePr>
        <p:xfrm>
          <a:off x="3779912" y="5289201"/>
          <a:ext cx="4201992" cy="953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249"/>
                <a:gridCol w="525249"/>
                <a:gridCol w="525249"/>
                <a:gridCol w="525249"/>
                <a:gridCol w="525249"/>
                <a:gridCol w="525249"/>
                <a:gridCol w="525249"/>
                <a:gridCol w="525249"/>
              </a:tblGrid>
              <a:tr h="5880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93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126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600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750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999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7963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2987824" y="4809493"/>
            <a:ext cx="79208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758279" y="4293096"/>
            <a:ext cx="19116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Нижнее </a:t>
            </a:r>
            <a:r>
              <a:rPr lang="ru-RU" sz="1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Казанище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54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79388" y="188913"/>
            <a:ext cx="806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Оранжевый сектор 1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АДАЧА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5" name="Line 6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651875" cy="288009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В соревнованиях по национальным видам спорта </a:t>
            </a:r>
            <a:r>
              <a:rPr lang="ru-RU" sz="2800" dirty="0" err="1" smtClean="0"/>
              <a:t>Асият,Камила,Мадина</a:t>
            </a:r>
            <a:r>
              <a:rPr lang="ru-RU" sz="2800" dirty="0" smtClean="0"/>
              <a:t> и </a:t>
            </a:r>
            <a:r>
              <a:rPr lang="ru-RU" sz="2800" dirty="0" err="1" smtClean="0"/>
              <a:t>Нажабат</a:t>
            </a:r>
            <a:r>
              <a:rPr lang="ru-RU" sz="2800" dirty="0" smtClean="0"/>
              <a:t> заняли первые четыре </a:t>
            </a:r>
            <a:r>
              <a:rPr lang="ru-RU" sz="2800" dirty="0" err="1" smtClean="0"/>
              <a:t>места.Определите,кто</a:t>
            </a:r>
            <a:r>
              <a:rPr lang="ru-RU" sz="2800" dirty="0" smtClean="0"/>
              <a:t> какое место </a:t>
            </a:r>
            <a:r>
              <a:rPr lang="ru-RU" sz="2800" dirty="0" err="1" smtClean="0"/>
              <a:t>занял,если</a:t>
            </a:r>
            <a:r>
              <a:rPr lang="ru-RU" sz="2800" dirty="0" smtClean="0"/>
              <a:t> </a:t>
            </a:r>
            <a:r>
              <a:rPr lang="ru-RU" sz="2800" dirty="0" err="1" smtClean="0"/>
              <a:t>известно,что</a:t>
            </a:r>
            <a:r>
              <a:rPr lang="ru-RU" sz="2800" dirty="0" smtClean="0"/>
              <a:t> </a:t>
            </a:r>
            <a:r>
              <a:rPr lang="ru-RU" sz="2800" dirty="0" err="1" smtClean="0"/>
              <a:t>Мадина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вторая,Нажабат</a:t>
            </a:r>
            <a:r>
              <a:rPr lang="ru-RU" sz="2800" dirty="0" smtClean="0"/>
              <a:t> хотя и не стала </a:t>
            </a:r>
            <a:r>
              <a:rPr lang="ru-RU" sz="2800" dirty="0" err="1" smtClean="0"/>
              <a:t>победителем,но</a:t>
            </a:r>
            <a:r>
              <a:rPr lang="ru-RU" sz="2800" dirty="0" smtClean="0"/>
              <a:t> в призеры попала, а </a:t>
            </a:r>
            <a:r>
              <a:rPr lang="ru-RU" sz="2800" dirty="0" err="1" smtClean="0"/>
              <a:t>Камила</a:t>
            </a:r>
            <a:r>
              <a:rPr lang="ru-RU" sz="2800" dirty="0" smtClean="0"/>
              <a:t> проиграла </a:t>
            </a:r>
            <a:r>
              <a:rPr lang="ru-RU" sz="2800" dirty="0" err="1" smtClean="0"/>
              <a:t>Асият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4211638" y="260350"/>
            <a:ext cx="4319587" cy="7191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31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86776" y="5929330"/>
            <a:ext cx="857224" cy="928670"/>
          </a:xfrm>
          <a:prstGeom prst="irregularSeal1">
            <a:avLst/>
          </a:prstGeom>
          <a:solidFill>
            <a:srgbClr val="E65D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468266"/>
              </p:ext>
            </p:extLst>
          </p:nvPr>
        </p:nvGraphicFramePr>
        <p:xfrm>
          <a:off x="755576" y="3951337"/>
          <a:ext cx="8075612" cy="2895600"/>
        </p:xfrm>
        <a:graphic>
          <a:graphicData uri="http://schemas.openxmlformats.org/drawingml/2006/table">
            <a:tbl>
              <a:tblPr/>
              <a:tblGrid>
                <a:gridCol w="1614487"/>
                <a:gridCol w="1616075"/>
                <a:gridCol w="1521966"/>
                <a:gridCol w="1584176"/>
                <a:gridCol w="1738908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Асият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Камила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Мадина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Нажабат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место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4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54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9388" y="188913"/>
            <a:ext cx="806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Оранжевый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сектор 2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Задача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91512" cy="4857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800" dirty="0" smtClean="0"/>
              <a:t> Самое дорогое, что есть у человека – это     здоровье.</a:t>
            </a:r>
            <a:r>
              <a:rPr lang="ru-RU" sz="2800" b="1" dirty="0">
                <a:solidFill>
                  <a:srgbClr val="000000"/>
                </a:solidFill>
                <a:latin typeface="PT Sans"/>
              </a:rPr>
              <a:t> Существует мнение, что Дагестан – один из лидеров по </a:t>
            </a:r>
            <a:r>
              <a:rPr lang="ru-RU" sz="2800" b="1" dirty="0" err="1">
                <a:solidFill>
                  <a:srgbClr val="000000"/>
                </a:solidFill>
                <a:latin typeface="PT Sans"/>
              </a:rPr>
              <a:t>онкозаболеваемости</a:t>
            </a:r>
            <a:r>
              <a:rPr lang="ru-RU" sz="2800" b="1" dirty="0">
                <a:solidFill>
                  <a:srgbClr val="000000"/>
                </a:solidFill>
                <a:latin typeface="PT Sans"/>
              </a:rPr>
              <a:t> по России</a:t>
            </a:r>
            <a:r>
              <a:rPr lang="ru-RU" sz="2800" b="1" dirty="0" smtClean="0">
                <a:solidFill>
                  <a:srgbClr val="000000"/>
                </a:solidFill>
                <a:latin typeface="PT Sans"/>
              </a:rPr>
              <a:t>. Предлагаем коктейль «Здоровье»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2800" dirty="0" smtClean="0"/>
          </a:p>
          <a:p>
            <a:pPr marL="396875" indent="-396875" eaLnBrk="1" hangingPunct="1">
              <a:lnSpc>
                <a:spcPct val="90000"/>
              </a:lnSpc>
            </a:pPr>
            <a:r>
              <a:rPr lang="ru-RU" sz="2800" dirty="0">
                <a:latin typeface="Calibri"/>
                <a:ea typeface="Calibri"/>
                <a:cs typeface="Times New Roman"/>
              </a:rPr>
              <a:t> Чтобы приготовить полезный для здоровья коктейль, надо смешать 200 г молока, 120 г малины, 60 г клубники, 150 г черники и 30 г меда. Сколько всего граммов ягод нужно положить в коктейль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2800" dirty="0" smtClean="0">
              <a:latin typeface="Calibri"/>
              <a:cs typeface="Times New Roman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800" dirty="0" smtClean="0">
                <a:latin typeface="Calibri"/>
                <a:cs typeface="Times New Roman"/>
              </a:rPr>
              <a:t>Ответ:330Г.</a:t>
            </a:r>
            <a:endParaRPr lang="ru-RU" sz="2800" dirty="0" smtClean="0"/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4211638" y="260350"/>
            <a:ext cx="4319587" cy="7191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86776" y="5929330"/>
            <a:ext cx="857224" cy="928670"/>
          </a:xfrm>
          <a:prstGeom prst="irregularSeal1">
            <a:avLst/>
          </a:prstGeom>
          <a:solidFill>
            <a:srgbClr val="E65D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5112568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54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9388" y="188913"/>
            <a:ext cx="7848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Оранжевый сектор 3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Правильная речь-грамотная речь. Залог успеха!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47132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Занятие </a:t>
            </a:r>
            <a:r>
              <a:rPr lang="ru-RU" dirty="0">
                <a:latin typeface="Calibri"/>
                <a:ea typeface="Calibri"/>
                <a:cs typeface="Times New Roman"/>
              </a:rPr>
              <a:t>у логопеда продолжается 30мин., а перерыв между занятиями -  15мин.В какое время логопед закончит пятое занятие, если его рабочий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день </a:t>
            </a:r>
            <a:r>
              <a:rPr lang="ru-RU" dirty="0">
                <a:latin typeface="Calibri"/>
                <a:ea typeface="Calibri"/>
                <a:cs typeface="Times New Roman"/>
              </a:rPr>
              <a:t>начался в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13часов</a:t>
            </a:r>
            <a:r>
              <a:rPr lang="en-US" dirty="0">
                <a:latin typeface="Calibri"/>
                <a:ea typeface="Calibri"/>
                <a:cs typeface="Times New Roman"/>
              </a:rPr>
              <a:t>?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               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Ответ:16ч.30мин.  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4211638" y="260350"/>
            <a:ext cx="4319587" cy="7191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86776" y="5929330"/>
            <a:ext cx="857224" cy="928670"/>
          </a:xfrm>
          <a:prstGeom prst="irregularSeal1">
            <a:avLst/>
          </a:prstGeom>
          <a:solidFill>
            <a:srgbClr val="E65D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32"/>
          <a:stretch/>
        </p:blipFill>
        <p:spPr bwMode="auto">
          <a:xfrm>
            <a:off x="3419872" y="3372991"/>
            <a:ext cx="5111353" cy="3485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54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79388" y="188913"/>
            <a:ext cx="7921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Оранжевый сектор 4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80400" cy="388820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  В Дагестане в футбол играют взрослые и дети.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Матч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по футболу между четвертыми классами начался в 12ч.50мин. и продолжался 1ч.30мин.                                                 Во сколько закончился матч, если во время его проведения было сделано два перерыва по 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10мин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к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аждый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?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Ответ: 14ч.40 мин.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4211638" y="260350"/>
            <a:ext cx="4319587" cy="7191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86776" y="5929330"/>
            <a:ext cx="857224" cy="928670"/>
          </a:xfrm>
          <a:prstGeom prst="irregularSeal1">
            <a:avLst/>
          </a:prstGeom>
          <a:solidFill>
            <a:srgbClr val="E65D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790"/>
          <a:stretch/>
        </p:blipFill>
        <p:spPr bwMode="auto">
          <a:xfrm>
            <a:off x="4788024" y="3645024"/>
            <a:ext cx="2568301" cy="3137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54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Оранжевый сектор 5</a:t>
            </a:r>
            <a:b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458913"/>
            <a:ext cx="8590409" cy="53990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/>
              <a:t>Дагестан богат минеральными водными источниками( Рычал-су, </a:t>
            </a:r>
            <a:r>
              <a:rPr lang="ru-RU" sz="2400" dirty="0" err="1" smtClean="0"/>
              <a:t>Тарнаир</a:t>
            </a:r>
            <a:r>
              <a:rPr lang="ru-RU" sz="2400" dirty="0" smtClean="0"/>
              <a:t>, Ессентуки и др.)     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/>
              <a:t> </a:t>
            </a:r>
            <a:r>
              <a:rPr lang="ru-RU" sz="2400" dirty="0" smtClean="0"/>
              <a:t> Ахмед хотел купить 3 литровые бутылки газированной воды. Но в магазине вода была только в бутылках по пол - литра. Он решил купить столько же воды, но в бутылках по пол - литра. Сколько бутылок он должен купить</a:t>
            </a:r>
            <a:r>
              <a:rPr lang="en-US" sz="2400" dirty="0"/>
              <a:t>?</a:t>
            </a:r>
            <a:endParaRPr lang="ru-RU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/>
              <a:t>Ответ:6 бутылок</a:t>
            </a:r>
          </a:p>
        </p:txBody>
      </p:sp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4427538" y="260350"/>
            <a:ext cx="4392612" cy="5762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86776" y="5929330"/>
            <a:ext cx="857224" cy="928670"/>
          </a:xfrm>
          <a:prstGeom prst="irregularSeal1">
            <a:avLst/>
          </a:prstGeom>
          <a:solidFill>
            <a:srgbClr val="E65D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95" t="11940" r="12930" b="19015"/>
          <a:stretch/>
        </p:blipFill>
        <p:spPr>
          <a:xfrm>
            <a:off x="3203848" y="3861048"/>
            <a:ext cx="4867275" cy="265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79388" y="188913"/>
            <a:ext cx="8137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Зеленый сектор 1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задача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4713287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5257800" algn="l"/>
              </a:tabLst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Самыми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высокими вершинами  Кавказских гор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являются: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гора Казбек и гора Эльбрус. Высота горы Казбек составляет 5032м.,а высота горы Эльбрус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5642м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. На сколько метров Эльбрус выше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Казбека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?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ru-RU" sz="2400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Ответ :на 610м.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6120680" cy="30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79388" y="188913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Зеленый сектор 2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	</a:t>
            </a:r>
            <a:endParaRPr lang="ru-RU" dirty="0" smtClean="0"/>
          </a:p>
          <a:p>
            <a:pPr eaLnBrk="1" hangingPunct="1"/>
            <a:endParaRPr lang="ru-RU" dirty="0" smtClean="0"/>
          </a:p>
          <a:p>
            <a:pPr algn="ctr" eaLnBrk="1" hangingPunct="1">
              <a:buFontTx/>
              <a:buNone/>
            </a:pPr>
            <a:endParaRPr lang="ru-RU" sz="4000" b="1" dirty="0" smtClean="0"/>
          </a:p>
        </p:txBody>
      </p:sp>
      <p:sp>
        <p:nvSpPr>
          <p:cNvPr id="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17032" y="1772816"/>
            <a:ext cx="5112568" cy="374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257800" algn="l"/>
              </a:tabLs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В нашей республике находится самый высокий песчаный бархан в Евразии. Это одиночный бархан </a:t>
            </a:r>
            <a:r>
              <a:rPr lang="ru-RU" sz="2400" dirty="0" err="1" smtClean="0">
                <a:latin typeface="Calibri"/>
                <a:ea typeface="Calibri"/>
                <a:cs typeface="Times New Roman"/>
              </a:rPr>
              <a:t>Сарыкум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257800" algn="l"/>
              </a:tabLs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В 1879г.высота бархана была 612м.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,а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в 1948г.- 280м. На сколько   была увеличена высота бархана в 1879г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en-US" sz="2400" dirty="0" smtClean="0">
                <a:latin typeface="Calibri"/>
                <a:ea typeface="Calibri"/>
                <a:cs typeface="Times New Roman"/>
              </a:rPr>
              <a:t>?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257800" algn="l"/>
              </a:tabLs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Ответ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: на 332м.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7" y="1962779"/>
            <a:ext cx="3145532" cy="3238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4158" y="476672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Зеленый сектор 3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Отгадай загадки и каждая первая буква отгадок составит название одной из трех крупных рек Дагестана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</a:t>
            </a: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Сулак</a:t>
            </a:r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75878" y="1988840"/>
            <a:ext cx="8229600" cy="4641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/>
              <a:t>Не человек, не зверь, а с усами</a:t>
            </a:r>
            <a:r>
              <a:rPr lang="ru-RU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Место </a:t>
            </a:r>
            <a:r>
              <a:rPr lang="ru-RU" sz="2800" dirty="0"/>
              <a:t>впадения реки в водохранилище, озеро, море или другую реку.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Вода </a:t>
            </a:r>
            <a:r>
              <a:rPr lang="ru-RU" sz="2800" dirty="0"/>
              <a:t>в твёрдом агрегатном </a:t>
            </a:r>
            <a:r>
              <a:rPr lang="ru-RU" sz="2800" dirty="0" smtClean="0"/>
              <a:t>состоянии.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Большая хищная рыба.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Самое </a:t>
            </a:r>
            <a:r>
              <a:rPr lang="ru-RU" sz="2800" dirty="0"/>
              <a:t>большое озеро в мире.</a:t>
            </a:r>
          </a:p>
          <a:p>
            <a:pPr marL="0" lvl="0" indent="0">
              <a:lnSpc>
                <a:spcPct val="150000"/>
              </a:lnSpc>
              <a:buNone/>
            </a:pPr>
            <a:endParaRPr lang="ru-RU" sz="2800" dirty="0" smtClean="0"/>
          </a:p>
        </p:txBody>
      </p:sp>
      <p:sp>
        <p:nvSpPr>
          <p:cNvPr id="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823">
              <a:srgbClr val="94BCB8"/>
            </a:gs>
            <a:gs pos="43647">
              <a:srgbClr val="8DBAAF"/>
            </a:gs>
            <a:gs pos="37295">
              <a:srgbClr val="80B59D"/>
            </a:gs>
            <a:gs pos="24590">
              <a:srgbClr val="66AB79"/>
            </a:gs>
            <a:gs pos="15000">
              <a:srgbClr val="52A45E"/>
            </a:gs>
            <a:gs pos="0">
              <a:srgbClr val="339933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rgbClr val="FFC000"/>
                </a:solidFill>
                <a:latin typeface="OpenSans"/>
              </a:rPr>
              <a:t>Способствовать в игровой форме представить материал ВПР  по математике.</a:t>
            </a:r>
          </a:p>
          <a:p>
            <a:endParaRPr lang="ru-RU" sz="2400" i="1" dirty="0">
              <a:solidFill>
                <a:srgbClr val="FFC000"/>
              </a:solidFill>
              <a:latin typeface="OpenSans"/>
            </a:endParaRPr>
          </a:p>
          <a:p>
            <a:r>
              <a:rPr lang="ru-RU" sz="2400" i="1" dirty="0" smtClean="0">
                <a:solidFill>
                  <a:srgbClr val="FFC000"/>
                </a:solidFill>
                <a:latin typeface="OpenSans"/>
              </a:rPr>
              <a:t>Представленный </a:t>
            </a:r>
            <a:r>
              <a:rPr lang="ru-RU" sz="2400" i="1" dirty="0">
                <a:solidFill>
                  <a:srgbClr val="FFC000"/>
                </a:solidFill>
                <a:latin typeface="OpenSans"/>
              </a:rPr>
              <a:t>материал способствует формированию у </a:t>
            </a:r>
            <a:r>
              <a:rPr lang="ru-RU" sz="2400" i="1" dirty="0" smtClean="0">
                <a:solidFill>
                  <a:srgbClr val="FFC000"/>
                </a:solidFill>
                <a:latin typeface="OpenSans"/>
              </a:rPr>
              <a:t>школьников </a:t>
            </a:r>
            <a:r>
              <a:rPr lang="ru-RU" sz="2400" i="1" dirty="0">
                <a:solidFill>
                  <a:srgbClr val="FFC000"/>
                </a:solidFill>
                <a:latin typeface="OpenSans"/>
              </a:rPr>
              <a:t>чувства гражданского патриотизма, воспитанию чувства любви к </a:t>
            </a:r>
            <a:r>
              <a:rPr lang="ru-RU" sz="2400" i="1" dirty="0" smtClean="0">
                <a:solidFill>
                  <a:srgbClr val="FFC000"/>
                </a:solidFill>
                <a:latin typeface="OpenSans"/>
              </a:rPr>
              <a:t>родной земле 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айна\Desktop\m79eaf0e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541064" cy="244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42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388" y="188913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Зеленый сектор 4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	</a:t>
            </a:r>
            <a:endParaRPr lang="ru-RU" dirty="0" smtClean="0"/>
          </a:p>
        </p:txBody>
      </p:sp>
      <p:sp>
        <p:nvSpPr>
          <p:cNvPr id="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91493" y="211363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Lucida Grande"/>
              </a:rPr>
              <a:t>Два катера </a:t>
            </a:r>
            <a:r>
              <a:rPr lang="ru-RU" sz="2400" dirty="0" smtClean="0">
                <a:solidFill>
                  <a:srgbClr val="111111"/>
                </a:solidFill>
                <a:latin typeface="Lucida Grande"/>
              </a:rPr>
              <a:t>отошли  одновременно </a:t>
            </a:r>
            <a:r>
              <a:rPr lang="ru-RU" sz="2400" dirty="0">
                <a:solidFill>
                  <a:srgbClr val="111111"/>
                </a:solidFill>
                <a:latin typeface="Lucida Grande"/>
              </a:rPr>
              <a:t>от </a:t>
            </a:r>
            <a:r>
              <a:rPr lang="ru-RU" sz="2400" dirty="0" smtClean="0">
                <a:solidFill>
                  <a:srgbClr val="111111"/>
                </a:solidFill>
                <a:latin typeface="Lucida Grande"/>
              </a:rPr>
              <a:t> туристических баз на берегу Каспийского моря навстречу </a:t>
            </a:r>
            <a:r>
              <a:rPr lang="ru-RU" sz="2400" dirty="0">
                <a:solidFill>
                  <a:srgbClr val="111111"/>
                </a:solidFill>
                <a:latin typeface="Lucida Grande"/>
              </a:rPr>
              <a:t>друг другу. Скорость одного катера 20 км/ч, а другого — 18 км/ч. Найди расстояние между </a:t>
            </a:r>
            <a:r>
              <a:rPr lang="ru-RU" sz="2400" dirty="0" smtClean="0">
                <a:solidFill>
                  <a:srgbClr val="111111"/>
                </a:solidFill>
                <a:latin typeface="Lucida Grande"/>
              </a:rPr>
              <a:t>базами, </a:t>
            </a:r>
            <a:r>
              <a:rPr lang="ru-RU" sz="2400" dirty="0">
                <a:solidFill>
                  <a:srgbClr val="111111"/>
                </a:solidFill>
                <a:latin typeface="Lucida Grande"/>
              </a:rPr>
              <a:t>если катера встретились через </a:t>
            </a:r>
            <a:r>
              <a:rPr lang="ru-RU" sz="2400" dirty="0" smtClean="0">
                <a:solidFill>
                  <a:srgbClr val="111111"/>
                </a:solidFill>
                <a:latin typeface="Lucida Grande"/>
              </a:rPr>
              <a:t>2 часа</a:t>
            </a:r>
            <a:r>
              <a:rPr lang="en-US" sz="2400" dirty="0" smtClean="0">
                <a:solidFill>
                  <a:srgbClr val="111111"/>
                </a:solidFill>
                <a:latin typeface="Lucida Grande"/>
              </a:rPr>
              <a:t>?</a:t>
            </a:r>
            <a:endParaRPr lang="ru-RU" sz="2400" dirty="0" smtClean="0">
              <a:solidFill>
                <a:srgbClr val="111111"/>
              </a:solidFill>
              <a:latin typeface="Lucida Grande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Lucida Grande"/>
              </a:rPr>
              <a:t>Ответ:76 км.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8" y="1916832"/>
            <a:ext cx="3645793" cy="3960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388" y="188913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Зеленый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сектор 5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573463"/>
            <a:ext cx="8229600" cy="25527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	</a:t>
            </a:r>
            <a:endParaRPr lang="ru-RU" dirty="0" smtClean="0"/>
          </a:p>
        </p:txBody>
      </p:sp>
      <p:sp>
        <p:nvSpPr>
          <p:cNvPr id="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9600" y="5943600"/>
            <a:ext cx="914400" cy="914400"/>
          </a:xfrm>
          <a:prstGeom prst="irregularSeal1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10583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ahoma"/>
              </a:rPr>
              <a:t> 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7460989"/>
              </p:ext>
            </p:extLst>
          </p:nvPr>
        </p:nvGraphicFramePr>
        <p:xfrm>
          <a:off x="323528" y="4356802"/>
          <a:ext cx="4968551" cy="1586798"/>
        </p:xfrm>
        <a:graphic>
          <a:graphicData uri="http://schemas.openxmlformats.org/drawingml/2006/table">
            <a:tbl>
              <a:tblPr/>
              <a:tblGrid>
                <a:gridCol w="1130276"/>
                <a:gridCol w="544303"/>
                <a:gridCol w="544303"/>
                <a:gridCol w="544303"/>
                <a:gridCol w="544303"/>
                <a:gridCol w="544303"/>
                <a:gridCol w="544303"/>
                <a:gridCol w="572457"/>
              </a:tblGrid>
              <a:tr h="426016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Ходы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</a:tr>
              <a:tr h="580391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8л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</a:tr>
              <a:tr h="580391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7544" y="1982450"/>
            <a:ext cx="8219256" cy="2246769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606615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lang="ru-RU" sz="2000" b="1" i="1" dirty="0" smtClean="0">
                <a:latin typeface="Verdana" pitchFamily="34" charset="0"/>
                <a:cs typeface="Arial" pitchFamily="34" charset="0"/>
              </a:rPr>
              <a:t>В Дагестане свыше 300 целебных минеральных источников. Наиболее крупное месторождение – «Рычал – су».  Два брата-охотника остановились возле источника. Отправляет старший брат младшего за водой и дает ему два бурдюка, вместимостью 8л. и 5л. и просит принести ровно 7л. воды. Сможет ли младший брат выполнить просьбу старшего</a:t>
            </a:r>
            <a:r>
              <a:rPr lang="en-US" sz="2000" b="1" i="1" dirty="0" smtClean="0">
                <a:latin typeface="Verdana" pitchFamily="34" charset="0"/>
                <a:cs typeface="Arial" pitchFamily="34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9219"/>
            <a:ext cx="3754760" cy="2512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A9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7064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Желтый сектор 1</a:t>
            </a:r>
            <a:b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58215" y="6072207"/>
            <a:ext cx="785786" cy="785794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7849120" cy="259206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sz="2400" dirty="0"/>
              <a:t>Ж</a:t>
            </a:r>
            <a:r>
              <a:rPr lang="ru-RU" sz="2400" dirty="0" smtClean="0"/>
              <a:t>ивотный мир Дагестана насчитывает 90 видов млекопитающих, 360 видов птиц, 90 вида рыб, в том числе осетровых</a:t>
            </a:r>
            <a:r>
              <a:rPr lang="en-US" sz="2400" dirty="0" smtClean="0"/>
              <a:t>.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C</a:t>
            </a:r>
            <a:r>
              <a:rPr lang="ru-RU" sz="2400" dirty="0" smtClean="0"/>
              <a:t>оставьте диаграмму в программе  простейшего графического редактора </a:t>
            </a:r>
            <a:r>
              <a:rPr lang="en-US" sz="2400" dirty="0" smtClean="0"/>
              <a:t>PANT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endParaRPr lang="ru-RU" sz="2000" dirty="0" smtClean="0">
              <a:solidFill>
                <a:srgbClr val="000000"/>
              </a:solidFill>
              <a:latin typeface="Tahoma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77199712"/>
              </p:ext>
            </p:extLst>
          </p:nvPr>
        </p:nvGraphicFramePr>
        <p:xfrm>
          <a:off x="1691680" y="3789040"/>
          <a:ext cx="6172870" cy="3384375"/>
        </p:xfrm>
        <a:graphic>
          <a:graphicData uri="http://schemas.openxmlformats.org/presentationml/2006/ole">
            <p:oleObj spid="_x0000_s2066" name="Диаграмма" r:id="rId4" imgW="4638624" imgH="1828868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5619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Желтый сектор 2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Здоровье на грядках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362950" cy="547211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dirty="0" smtClean="0"/>
              <a:t>	Во многих районах Дагестана хорошо развито тепличное хозяйство.                             </a:t>
            </a:r>
          </a:p>
          <a:p>
            <a:pPr marL="609600" indent="-609600" eaLnBrk="1" hangingPunct="1">
              <a:buFontTx/>
              <a:buNone/>
            </a:pPr>
            <a:r>
              <a:rPr lang="ru-RU" dirty="0"/>
              <a:t> </a:t>
            </a:r>
            <a:r>
              <a:rPr lang="ru-RU" dirty="0" smtClean="0"/>
              <a:t> Длина грядки прямоугольной формы 5 м., а ширина 20 </a:t>
            </a:r>
            <a:r>
              <a:rPr lang="ru-RU" dirty="0" err="1" smtClean="0"/>
              <a:t>дм</a:t>
            </a:r>
            <a:r>
              <a:rPr lang="ru-RU" dirty="0" smtClean="0"/>
              <a:t>. Грядку удлинили на 1м. оставив ту же ширину. Какой площади стала грядка</a:t>
            </a:r>
            <a:r>
              <a:rPr lang="en-US" dirty="0" smtClean="0"/>
              <a:t>?</a:t>
            </a:r>
            <a:endParaRPr lang="ru-RU" dirty="0" smtClean="0"/>
          </a:p>
          <a:p>
            <a:pPr marL="609600" indent="-609600" eaLnBrk="1" hangingPunct="1">
              <a:buFontTx/>
              <a:buNone/>
            </a:pPr>
            <a:r>
              <a:rPr lang="ru-RU" dirty="0" smtClean="0"/>
              <a:t>                      </a:t>
            </a:r>
            <a:endParaRPr lang="ru-RU" sz="2400" dirty="0" smtClean="0"/>
          </a:p>
          <a:p>
            <a:pPr marL="609600" indent="-609600" eaLnBrk="1" hangingPunct="1">
              <a:buFontTx/>
              <a:buNone/>
            </a:pPr>
            <a:r>
              <a:rPr lang="ru-RU" dirty="0" smtClean="0"/>
              <a:t>Ответ:1200м</a:t>
            </a:r>
          </a:p>
        </p:txBody>
      </p:sp>
      <p:sp>
        <p:nvSpPr>
          <p:cNvPr id="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24045" y="6072206"/>
            <a:ext cx="785786" cy="785794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7707"/>
            <a:ext cx="5874446" cy="2636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5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5619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Желтый сектор 3 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 кукурузу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196975"/>
            <a:ext cx="8640960" cy="230403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dirty="0" smtClean="0"/>
              <a:t>	</a:t>
            </a:r>
          </a:p>
        </p:txBody>
      </p:sp>
      <p:sp>
        <p:nvSpPr>
          <p:cNvPr id="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99587" y="6106833"/>
            <a:ext cx="785786" cy="785794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auto">
          <a:xfrm>
            <a:off x="107504" y="786770"/>
            <a:ext cx="87849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Кукуруза в хозяйствах Республики является важнейшей зерновой культурой. </a:t>
            </a:r>
            <a:endParaRPr lang="ru-RU" sz="2400" dirty="0"/>
          </a:p>
          <a:p>
            <a:r>
              <a:rPr lang="ru-RU" sz="2400" dirty="0" smtClean="0"/>
              <a:t>Ильяс, </a:t>
            </a:r>
            <a:r>
              <a:rPr lang="ru-RU" sz="2400" dirty="0" err="1" smtClean="0"/>
              <a:t>Мурад</a:t>
            </a:r>
            <a:r>
              <a:rPr lang="ru-RU" sz="2400" dirty="0" smtClean="0"/>
              <a:t>, Рашид </a:t>
            </a:r>
            <a:r>
              <a:rPr lang="ru-RU" sz="2400" dirty="0"/>
              <a:t>и </a:t>
            </a:r>
            <a:r>
              <a:rPr lang="ru-RU" sz="2400" dirty="0" err="1" smtClean="0"/>
              <a:t>Салих</a:t>
            </a:r>
            <a:r>
              <a:rPr lang="ru-RU" sz="2400" dirty="0" smtClean="0"/>
              <a:t>  </a:t>
            </a:r>
            <a:r>
              <a:rPr lang="ru-RU" sz="2400" dirty="0"/>
              <a:t>заняли первые четыре места в </a:t>
            </a:r>
            <a:r>
              <a:rPr lang="ru-RU" sz="2400" dirty="0" smtClean="0"/>
              <a:t>соревновании по сбору кукурузы. </a:t>
            </a:r>
            <a:r>
              <a:rPr lang="ru-RU" sz="2400" dirty="0"/>
              <a:t>На вопрос, какие места они заняли, трое из них ответили: </a:t>
            </a:r>
            <a:r>
              <a:rPr lang="ru-RU" sz="2400" dirty="0" smtClean="0"/>
              <a:t>Ильяс– не первое и  не </a:t>
            </a:r>
            <a:r>
              <a:rPr lang="ru-RU" sz="2400" dirty="0"/>
              <a:t>четвертое; </a:t>
            </a:r>
            <a:r>
              <a:rPr lang="ru-RU" sz="2400" dirty="0" err="1" smtClean="0"/>
              <a:t>Мурад</a:t>
            </a:r>
            <a:r>
              <a:rPr lang="ru-RU" sz="2400" dirty="0" smtClean="0"/>
              <a:t> </a:t>
            </a:r>
            <a:r>
              <a:rPr lang="ru-RU" sz="2400" dirty="0"/>
              <a:t>– второе; </a:t>
            </a:r>
            <a:r>
              <a:rPr lang="ru-RU" sz="2400" dirty="0" smtClean="0"/>
              <a:t>Рашид не </a:t>
            </a:r>
            <a:r>
              <a:rPr lang="ru-RU" sz="2400" dirty="0"/>
              <a:t>был последним. Какое место занял каждый мальчик?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984891"/>
              </p:ext>
            </p:extLst>
          </p:nvPr>
        </p:nvGraphicFramePr>
        <p:xfrm>
          <a:off x="251520" y="4021013"/>
          <a:ext cx="5832648" cy="2834640"/>
        </p:xfrm>
        <a:graphic>
          <a:graphicData uri="http://schemas.openxmlformats.org/drawingml/2006/table">
            <a:tbl>
              <a:tblPr/>
              <a:tblGrid>
                <a:gridCol w="1597949"/>
                <a:gridCol w="922331"/>
                <a:gridCol w="1080120"/>
                <a:gridCol w="1080120"/>
                <a:gridCol w="1152128"/>
              </a:tblGrid>
              <a:tr h="515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Ильяс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Мурад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Рашид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Салих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52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52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52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52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место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73" y="3867640"/>
            <a:ext cx="2629883" cy="2632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8A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5619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Желтый сектор 4       </a:t>
            </a:r>
            <a:b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Виноград любимый фрукт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125538"/>
            <a:ext cx="8435280" cy="53990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2000" dirty="0" smtClean="0"/>
              <a:t>		На протяжении многих веков Дагестан занимается виноградарством.                                                                                     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20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i="1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sz="2800" b="1" i="1" dirty="0" smtClean="0">
                <a:latin typeface="Calibri"/>
                <a:ea typeface="Calibri"/>
                <a:cs typeface="Times New Roman"/>
              </a:rPr>
              <a:t>При </a:t>
            </a:r>
            <a:r>
              <a:rPr lang="ru-RU" sz="2800" b="1" i="1" dirty="0">
                <a:latin typeface="Calibri"/>
                <a:ea typeface="Calibri"/>
                <a:cs typeface="Times New Roman"/>
              </a:rPr>
              <a:t>сборе </a:t>
            </a:r>
            <a:r>
              <a:rPr lang="ru-RU" sz="2800" b="1" i="1" dirty="0" smtClean="0">
                <a:latin typeface="Calibri"/>
                <a:ea typeface="Calibri"/>
                <a:cs typeface="Times New Roman"/>
              </a:rPr>
              <a:t>винограда с </a:t>
            </a:r>
            <a:r>
              <a:rPr lang="ru-RU" sz="2800" b="1" i="1" dirty="0">
                <a:latin typeface="Calibri"/>
                <a:ea typeface="Calibri"/>
                <a:cs typeface="Times New Roman"/>
              </a:rPr>
              <a:t>одного ряда сняли 24 кг, а </a:t>
            </a:r>
            <a:r>
              <a:rPr lang="ru-RU" sz="2800" b="1" i="1" dirty="0" smtClean="0">
                <a:latin typeface="Calibri"/>
                <a:ea typeface="Calibri"/>
                <a:cs typeface="Times New Roman"/>
              </a:rPr>
              <a:t>с другого </a:t>
            </a:r>
            <a:r>
              <a:rPr lang="ru-RU" sz="2800" b="1" i="1" dirty="0">
                <a:latin typeface="Calibri"/>
                <a:ea typeface="Calibri"/>
                <a:cs typeface="Times New Roman"/>
              </a:rPr>
              <a:t> - 48 кг. Весь виноград разложили в ящики по 8 кг. Сколько ящиков потребовалось</a:t>
            </a:r>
            <a:r>
              <a:rPr lang="ru-RU" sz="2800" b="1" i="1" dirty="0" smtClean="0">
                <a:latin typeface="Calibri"/>
                <a:ea typeface="Calibri"/>
                <a:cs typeface="Times New Roman"/>
              </a:rPr>
              <a:t>?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2800" b="1" i="1" dirty="0" smtClean="0">
              <a:latin typeface="Calibri"/>
              <a:cs typeface="Times New Roman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2800" b="1" i="1" dirty="0" smtClean="0">
              <a:latin typeface="Calibri"/>
              <a:cs typeface="Times New Roman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2800" b="1" i="1" dirty="0">
                <a:latin typeface="Calibri"/>
                <a:cs typeface="Times New Roman"/>
              </a:rPr>
              <a:t> </a:t>
            </a:r>
            <a:r>
              <a:rPr lang="ru-RU" sz="2800" b="1" i="1" dirty="0" smtClean="0">
                <a:latin typeface="Calibri"/>
                <a:cs typeface="Times New Roman"/>
              </a:rPr>
              <a:t> Ответ: 9ящ. </a:t>
            </a:r>
            <a:endParaRPr lang="ru-RU" sz="2800" b="1" i="1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6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6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600" dirty="0" smtClean="0"/>
          </a:p>
        </p:txBody>
      </p:sp>
      <p:sp>
        <p:nvSpPr>
          <p:cNvPr id="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58215" y="6072207"/>
            <a:ext cx="785786" cy="785794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24433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Calibri"/>
                <a:ea typeface="Calibri"/>
                <a:cs typeface="Times New Roman"/>
              </a:rPr>
              <a:t> </a:t>
            </a:r>
            <a:endParaRPr lang="ru-RU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9575"/>
            <a:ext cx="5715000" cy="379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Желтый сектор 5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Знаменитая тонкорунная!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052513"/>
            <a:ext cx="8579296" cy="56165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		</a:t>
            </a:r>
            <a:r>
              <a:rPr lang="ru-RU" sz="2800" b="1" i="1" dirty="0"/>
              <a:t> От одной овцы тонкорунной </a:t>
            </a:r>
            <a:r>
              <a:rPr lang="ru-RU" sz="2800" b="1" i="1" dirty="0" smtClean="0"/>
              <a:t>породы в </a:t>
            </a:r>
            <a:r>
              <a:rPr lang="ru-RU" sz="2800" b="1" i="1" dirty="0" err="1" smtClean="0"/>
              <a:t>Тляратинском</a:t>
            </a:r>
            <a:r>
              <a:rPr lang="ru-RU" sz="2800" b="1" i="1" dirty="0" smtClean="0"/>
              <a:t> районе </a:t>
            </a:r>
            <a:r>
              <a:rPr lang="ru-RU" sz="2800" b="1" i="1" dirty="0"/>
              <a:t>настригают в год примерно 5 кг 200 г шерсти. Сколько шерсти можно получить при той же норме от </a:t>
            </a:r>
            <a:r>
              <a:rPr lang="ru-RU" sz="2800" b="1" i="1" dirty="0" smtClean="0"/>
              <a:t>отары </a:t>
            </a:r>
            <a:r>
              <a:rPr lang="ru-RU" sz="2800" b="1" i="1" dirty="0"/>
              <a:t>овец, в которой 465 животных? </a:t>
            </a:r>
            <a:endParaRPr lang="ru-RU" sz="2800" b="1" i="1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800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Ответ: 2 т.418 кг                                                                                             </a:t>
            </a:r>
          </a:p>
        </p:txBody>
      </p:sp>
      <p:sp>
        <p:nvSpPr>
          <p:cNvPr id="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58215" y="6072207"/>
            <a:ext cx="785786" cy="785794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81407"/>
            <a:ext cx="5331236" cy="3187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Включение в игру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учащихся в деятельность , усиление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положительной мотивации.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 горным дорогам, по горным дорогам!».</a:t>
            </a:r>
            <a:endParaRPr lang="ru-RU" sz="2400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 учащихся должна возникнуть положительная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эмоциональная направленность;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-включение детей в деятельность;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 работы:</a:t>
            </a:r>
            <a:endParaRPr lang="ru-RU" sz="2400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-учитель в начале </a:t>
            </a:r>
            <a:r>
              <a:rPr lang="ru-RU" sz="2400" i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переводит детей от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активного отдыха на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перемене к учебной деятельности;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-вместо обычного звонка звучит </a:t>
            </a:r>
            <a:r>
              <a:rPr lang="ru-RU" sz="2400" i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Комуз</a:t>
            </a:r>
            <a:r>
              <a:rPr lang="ru-RU" sz="2400" i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endParaRPr lang="ru-RU" sz="2400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настрой детей на позитив;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1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9832" y="4797151"/>
            <a:ext cx="2858041" cy="1988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Правила игры: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Класс делится на команды. Ведется командный зачет и индивидуальный зачет баллов.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Каждый правильный ответ дает возможность продолжить игру исполнителю.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Неправильный ответ –право передается следующему игроку.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За каждый правильный ответ  зачитывается количество баллов  игрального кубика.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Выбираем категорию вопроса. Их 5 уровней по 5 направлениям в Дагестане.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С выбором категории вопроса кидается игральный кубик, чтобы совершить ход в игровом поле.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Цель игры как можно быстрее дойти до финиша, решая задачи ВПР.  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9528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 команд исполнителя (СКИ)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29000"/>
            <a:ext cx="5111750" cy="2913606"/>
          </a:xfrm>
        </p:spPr>
      </p:pic>
      <p:sp>
        <p:nvSpPr>
          <p:cNvPr id="6" name="Объект 5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Игральный кубик бросается каждым игроком 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78268"/>
            <a:ext cx="1793875" cy="14499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5661248"/>
            <a:ext cx="28468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Фишки для игроков</a:t>
            </a:r>
            <a:endParaRPr lang="ru-RU" sz="2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7877" y="350548"/>
            <a:ext cx="337464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Красная лестница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поднимает вверх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6204" y="1594903"/>
            <a:ext cx="33712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Зеленая лестница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rPr>
              <a:t> спускает вниз</a:t>
            </a:r>
            <a:endParaRPr lang="ru-RU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19424"/>
            <a:ext cx="3111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30053" y="2913657"/>
            <a:ext cx="38443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Музыкальный ключ-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Исполняется дагестанская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 танцевальная или песни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на различных языках Дагестана</a:t>
            </a:r>
            <a:endParaRPr lang="ru-RU" sz="1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4" y="0"/>
            <a:ext cx="1308795" cy="182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18" y="1145974"/>
            <a:ext cx="2129535" cy="22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89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-107083" y="4951483"/>
            <a:ext cx="1726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старт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1848" y="812136"/>
            <a:ext cx="13773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ВПР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grpSp>
        <p:nvGrpSpPr>
          <p:cNvPr id="1024" name="Группа 1023"/>
          <p:cNvGrpSpPr/>
          <p:nvPr/>
        </p:nvGrpSpPr>
        <p:grpSpPr>
          <a:xfrm>
            <a:off x="623878" y="556842"/>
            <a:ext cx="7896244" cy="5728629"/>
            <a:chOff x="323528" y="573222"/>
            <a:chExt cx="7896244" cy="5728629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3" y="2647950"/>
              <a:ext cx="1285875" cy="156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7856" t="36819"/>
            <a:stretch/>
          </p:blipFill>
          <p:spPr bwMode="auto">
            <a:xfrm>
              <a:off x="1270741" y="692696"/>
              <a:ext cx="6949031" cy="5182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702" y="5168376"/>
              <a:ext cx="652463" cy="706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225" y="5168377"/>
              <a:ext cx="652463" cy="706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17" y="1052736"/>
              <a:ext cx="652463" cy="706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040" y="2146883"/>
              <a:ext cx="2043113" cy="2852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26" y="1072018"/>
              <a:ext cx="2043113" cy="284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517516" y="4951483"/>
              <a:ext cx="26239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2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741338"/>
              <a:ext cx="1292225" cy="156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745256" y="495148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3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144873" y="495148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4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225840" y="495148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5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493702" y="384817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6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44873" y="393564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7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60160" y="384817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8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12050" y="384817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9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88996" y="3836817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10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46496" y="2924849"/>
              <a:ext cx="109146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11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969344" y="291253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12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394199" y="291253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13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658821" y="2647950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14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288996" y="2900219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15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259384" y="1886445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16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93816" y="1886445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17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28610" y="1886445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31550" cmpd="sng">
                    <a:gradFill>
                      <a:gsLst>
                        <a:gs pos="70000">
                          <a:srgbClr val="F79646">
                            <a:shade val="50000"/>
                            <a:satMod val="190000"/>
                          </a:srgbClr>
                        </a:gs>
                        <a:gs pos="0">
                          <a:srgbClr val="F79646">
                            <a:tint val="77000"/>
                            <a:satMod val="18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79646">
                      <a:tint val="15000"/>
                      <a:satMod val="200000"/>
                    </a:srgb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Calibri"/>
                </a:rPr>
                <a:t>18</a:t>
              </a:r>
              <a:endParaRPr lang="ru-RU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160993" y="1886445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19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288995" y="1775490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20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251178" y="852160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21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09979" y="824451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31550" cmpd="sng">
                    <a:gradFill>
                      <a:gsLst>
                        <a:gs pos="70000">
                          <a:srgbClr val="F79646">
                            <a:shade val="50000"/>
                            <a:satMod val="190000"/>
                          </a:srgbClr>
                        </a:gs>
                        <a:gs pos="0">
                          <a:srgbClr val="F79646">
                            <a:tint val="77000"/>
                            <a:satMod val="180000"/>
                          </a:srgb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79646">
                      <a:tint val="15000"/>
                      <a:satMod val="200000"/>
                    </a:srgb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Calibri"/>
                </a:rPr>
                <a:t>22</a:t>
              </a:r>
              <a:endParaRPr lang="ru-RU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368798" y="82352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23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121737" y="82352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24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32385" y="812136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54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25</a:t>
              </a:r>
              <a:endPara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1" name="Улыбающееся лицо 30"/>
            <p:cNvSpPr/>
            <p:nvPr/>
          </p:nvSpPr>
          <p:spPr>
            <a:xfrm>
              <a:off x="323528" y="1735466"/>
              <a:ext cx="648072" cy="612644"/>
            </a:xfrm>
            <a:prstGeom prst="smileyFac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prstClr val="black"/>
                </a:solidFill>
              </a:endParaRPr>
            </a:p>
          </p:txBody>
        </p:sp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450" y="2080497"/>
              <a:ext cx="3298825" cy="3535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 descr="C:\Users\айна\Desktop\44471687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060" t="2835" r="34470" b="7379"/>
            <a:stretch/>
          </p:blipFill>
          <p:spPr bwMode="auto">
            <a:xfrm>
              <a:off x="5502017" y="3900834"/>
              <a:ext cx="314046" cy="8180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784" y="2848146"/>
              <a:ext cx="311150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575" y="573222"/>
              <a:ext cx="2082809" cy="2232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5" name="Прямоугольник 1024"/>
          <p:cNvSpPr/>
          <p:nvPr/>
        </p:nvSpPr>
        <p:spPr>
          <a:xfrm>
            <a:off x="2249844" y="5843593"/>
            <a:ext cx="4287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Игровое поле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1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4944"/>
            <a:ext cx="4644008" cy="3101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игры.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Игровое поле можно представить различными способами: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на интерактивной доске, с помощью проектора и экрана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начертить во дворе школы или в классе.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Организация игры:</a:t>
            </a:r>
          </a:p>
          <a:p>
            <a:r>
              <a:rPr lang="ru-RU" sz="2000" dirty="0">
                <a:solidFill>
                  <a:schemeClr val="tx2"/>
                </a:solidFill>
              </a:rPr>
              <a:t>к</a:t>
            </a:r>
            <a:r>
              <a:rPr lang="ru-RU" sz="2000" dirty="0" smtClean="0">
                <a:solidFill>
                  <a:schemeClr val="tx2"/>
                </a:solidFill>
              </a:rPr>
              <a:t>ласс разделить на команды</a:t>
            </a:r>
          </a:p>
          <a:p>
            <a:r>
              <a:rPr lang="ru-RU" sz="2000" dirty="0">
                <a:solidFill>
                  <a:schemeClr val="tx2"/>
                </a:solidFill>
              </a:rPr>
              <a:t>м</a:t>
            </a:r>
            <a:r>
              <a:rPr lang="ru-RU" sz="2000" dirty="0" smtClean="0">
                <a:solidFill>
                  <a:schemeClr val="tx2"/>
                </a:solidFill>
              </a:rPr>
              <a:t>ежду 4-5 классами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2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новых знаний и умений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(Работа по теме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занятия)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Общепредметные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компетенции: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-умение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строить логические умозаключения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-выражение своих чувств , мыслей, точки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зрения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 компетенция: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-просмотр видеоролика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«Реклама Дагестана»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визуализация изучаемых явлений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Компетенция личного самосовершенствования: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-забота о собственном здоровье;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Коммуникативная компетенция: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команде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компетенция: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 регулятивных УУД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12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1288</Words>
  <Application>Microsoft Office PowerPoint</Application>
  <PresentationFormat>Экран (4:3)</PresentationFormat>
  <Paragraphs>348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Оформление по умолчанию</vt:lpstr>
      <vt:lpstr>Тема Office</vt:lpstr>
      <vt:lpstr>1_Тема Office</vt:lpstr>
      <vt:lpstr>Диаграмма</vt:lpstr>
      <vt:lpstr>МБОУ «Бугленская СОШ имени Ш.И.Шихсаидова» VI Республиканский конкурс «Интерактивные технологии в современном образовании»   </vt:lpstr>
      <vt:lpstr> ТРИ ПОСТУЛАТА ЗАЛОЖЕНЫ В ОСНОВАНИЕ НОВОЙ ТЕХНОЛОГИИ УРОКА </vt:lpstr>
      <vt:lpstr>Цели:</vt:lpstr>
      <vt:lpstr>Включение в игру</vt:lpstr>
      <vt:lpstr>  Правила игры: Класс делится на команды. Ведется командный зачет и индивидуальный зачет баллов.  </vt:lpstr>
      <vt:lpstr>Система команд исполнителя (СКИ)</vt:lpstr>
      <vt:lpstr>Слайд 7</vt:lpstr>
      <vt:lpstr>Условия игры.</vt:lpstr>
      <vt:lpstr>Слайд 9</vt:lpstr>
      <vt:lpstr>Слайд 10</vt:lpstr>
      <vt:lpstr>Красный сектор 1 </vt:lpstr>
      <vt:lpstr>Красный сектор 2 </vt:lpstr>
      <vt:lpstr>Красный сектор 3 </vt:lpstr>
      <vt:lpstr>Красный сектор 4 Ребус      Певец и музыкант</vt:lpstr>
      <vt:lpstr>      Певцы и музыканты</vt:lpstr>
      <vt:lpstr>Красный сектор 5 Отгадай ребус   Это то, чем занимаются  потомственные мастера  золотых изделий   с знаменитого села Кубачи</vt:lpstr>
      <vt:lpstr>Сколько нас?</vt:lpstr>
      <vt:lpstr>Реши задачу</vt:lpstr>
      <vt:lpstr>Реши задачу</vt:lpstr>
      <vt:lpstr>Слайд 20</vt:lpstr>
      <vt:lpstr>Слайд 21</vt:lpstr>
      <vt:lpstr>Слайд 22</vt:lpstr>
      <vt:lpstr>Слайд 23</vt:lpstr>
      <vt:lpstr>Слайд 24</vt:lpstr>
      <vt:lpstr>Слайд 25</vt:lpstr>
      <vt:lpstr>Оранжевый сектор 5 </vt:lpstr>
      <vt:lpstr>Слайд 27</vt:lpstr>
      <vt:lpstr>Слайд 28</vt:lpstr>
      <vt:lpstr>Слайд 29</vt:lpstr>
      <vt:lpstr>Слайд 30</vt:lpstr>
      <vt:lpstr>Слайд 31</vt:lpstr>
      <vt:lpstr>Желтый сектор 1 </vt:lpstr>
      <vt:lpstr>Желтый сектор 2      Здоровье на грядках </vt:lpstr>
      <vt:lpstr>Желтый сектор 3       Про кукурузу  </vt:lpstr>
      <vt:lpstr>Желтый сектор 4        Виноград любимый фрукт </vt:lpstr>
      <vt:lpstr>Желтый сектор 5   Знаменитая тонкорунная!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slava</dc:creator>
  <cp:lastModifiedBy>1</cp:lastModifiedBy>
  <cp:revision>136</cp:revision>
  <dcterms:created xsi:type="dcterms:W3CDTF">2007-02-25T12:28:47Z</dcterms:created>
  <dcterms:modified xsi:type="dcterms:W3CDTF">2020-02-18T08:30:48Z</dcterms:modified>
</cp:coreProperties>
</file>