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7"/>
  </p:notesMasterIdLst>
  <p:sldIdLst>
    <p:sldId id="325" r:id="rId2"/>
    <p:sldId id="332" r:id="rId3"/>
    <p:sldId id="356" r:id="rId4"/>
    <p:sldId id="363" r:id="rId5"/>
    <p:sldId id="326" r:id="rId6"/>
    <p:sldId id="327" r:id="rId7"/>
    <p:sldId id="329" r:id="rId8"/>
    <p:sldId id="331" r:id="rId9"/>
    <p:sldId id="345" r:id="rId10"/>
    <p:sldId id="361" r:id="rId11"/>
    <p:sldId id="314" r:id="rId12"/>
    <p:sldId id="318" r:id="rId13"/>
    <p:sldId id="347" r:id="rId14"/>
    <p:sldId id="344" r:id="rId15"/>
    <p:sldId id="348" r:id="rId16"/>
    <p:sldId id="350" r:id="rId17"/>
    <p:sldId id="346" r:id="rId18"/>
    <p:sldId id="360" r:id="rId19"/>
    <p:sldId id="341" r:id="rId20"/>
    <p:sldId id="353" r:id="rId21"/>
    <p:sldId id="351" r:id="rId22"/>
    <p:sldId id="352" r:id="rId23"/>
    <p:sldId id="354" r:id="rId24"/>
    <p:sldId id="357" r:id="rId25"/>
    <p:sldId id="359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009900"/>
    <a:srgbClr val="C1FFFF"/>
    <a:srgbClr val="FFCCFF"/>
    <a:srgbClr val="FFFF89"/>
    <a:srgbClr val="66FF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3" autoAdjust="0"/>
    <p:restoredTop sz="94381" autoAdjust="0"/>
  </p:normalViewPr>
  <p:slideViewPr>
    <p:cSldViewPr snapToGrid="0">
      <p:cViewPr>
        <p:scale>
          <a:sx n="66" d="100"/>
          <a:sy n="66" d="100"/>
        </p:scale>
        <p:origin x="-1786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1350" y="-84"/>
      </p:cViewPr>
      <p:guideLst>
        <p:guide orient="horz" pos="2880"/>
        <p:guide pos="2160"/>
      </p:guideLst>
    </p:cSldViewPr>
  </p:notesViewPr>
  <p:gridSpacing cx="288037" cy="28803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46279900-2E9D-4004-A7EC-F1BDDF72BE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943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F6807B3-93A6-432B-A628-887C7CD5CB66}" type="slidenum">
              <a:rPr lang="ru-RU" sz="1200"/>
              <a:pPr/>
              <a:t>4</a:t>
            </a:fld>
            <a:endParaRPr lang="ru-RU" sz="1200"/>
          </a:p>
        </p:txBody>
      </p:sp>
      <p:sp>
        <p:nvSpPr>
          <p:cNvPr id="17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Все вычислительные примеры дети записывают в тетрадь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5EAB95BB-6C69-4438-8940-20634AEB5FEA}" type="slidenum">
              <a:rPr lang="ru-RU" altLang="ru-RU" smtClean="0">
                <a:latin typeface="Georgia" pitchFamily="18" charset="0"/>
              </a:rPr>
              <a:pPr eaLnBrk="1" hangingPunct="1">
                <a:spcBef>
                  <a:spcPct val="50000"/>
                </a:spcBef>
              </a:pPr>
              <a:t>13</a:t>
            </a:fld>
            <a:endParaRPr lang="ru-RU" altLang="ru-RU" smtClean="0">
              <a:latin typeface="Georgia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E87C722A-CFE3-4BCE-A181-9A7DD1B8465C}" type="slidenum">
              <a:rPr lang="ru-RU" altLang="ru-RU" smtClean="0">
                <a:latin typeface="Georgia" pitchFamily="18" charset="0"/>
              </a:rPr>
              <a:pPr eaLnBrk="1" hangingPunct="1">
                <a:spcBef>
                  <a:spcPct val="50000"/>
                </a:spcBef>
              </a:pPr>
              <a:t>15</a:t>
            </a:fld>
            <a:endParaRPr lang="ru-RU" altLang="ru-RU" smtClean="0">
              <a:latin typeface="Georgia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BCD91-1C79-40E4-9275-40138BE8B0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D7923-9096-4DCC-967C-A3131A17D2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C377E-8CCB-47EB-8FBE-ED31D57069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32CA8-E344-4A84-B170-5BD92F3512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65EE8-9B51-4645-9098-ADC6661E3E1B}" type="datetimeFigureOut">
              <a:rPr lang="ru-RU"/>
              <a:pPr>
                <a:defRPr/>
              </a:pPr>
              <a:t>11.03.2022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B7469-79AE-4CB2-9CD2-F6F970BA1F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7142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443F3-1395-4D61-97F5-8D22D377885E}" type="datetimeFigureOut">
              <a:rPr lang="ru-RU"/>
              <a:pPr>
                <a:defRPr/>
              </a:pPr>
              <a:t>11.03.2022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2933A-3219-45E2-A244-3B1841B5C3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953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9C424-361B-440F-8F06-EC469A2643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17436-214E-47AB-B377-9E0183C3E2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13E10-8326-4CA6-9949-D42BF75C56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5634B-836B-46B3-938B-77939214A1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E9897-5FB6-4606-B0E0-9ACEAC56C4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C6911-D231-4E3B-BE6C-CD0A6E8C61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6C3E3-6A7E-4E3F-9990-3CD10B599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B40C1-F1D1-4781-A370-7C5AB459F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BD458C61-AE6D-4D1F-A2EB-DECF6ECA75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57742_69-p-fon-dlya-prezentatsii-po-matematike-dlya-d-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949" y="0"/>
            <a:ext cx="9270128" cy="69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s04.infourok.ru/uploads/ex/096e/0008f695-2de29c47/1/img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01" y="467197"/>
            <a:ext cx="6712381" cy="503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7075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986" y="271307"/>
            <a:ext cx="4256360" cy="427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gor_Vidanov_-_Dobroe_utro_6082399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7653" y="5501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8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0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atherineasquithgallery.com/uploads/posts/2021-02/1613657672_41-p-fon-dlya-prezentatsii-po-matematike-dlya-d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одзаголовок 5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718841" y="1409217"/>
                <a:ext cx="6400800" cy="17526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54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5400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ru-RU" sz="5400" i="1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ru-RU" sz="5400" dirty="0"/>
                  <a:t> *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54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5400" i="1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ru-RU" sz="5400" i="1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ru-RU" sz="5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54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5400" i="1">
                            <a:latin typeface="Cambria Math"/>
                          </a:rPr>
                          <m:t>14</m:t>
                        </m:r>
                      </m:num>
                      <m:den>
                        <m:r>
                          <a:rPr lang="ru-RU" sz="5400" i="1"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ru-RU" sz="5400" dirty="0"/>
                  <a:t> = 0,14 </a:t>
                </a:r>
                <a:r>
                  <a:rPr lang="ru-RU" sz="5400" dirty="0" smtClean="0"/>
                  <a:t>,</a:t>
                </a:r>
                <a:endParaRPr lang="ru-RU" sz="5400" dirty="0"/>
              </a:p>
              <a:p>
                <a:r>
                  <a:rPr lang="ru-RU" sz="5400" dirty="0"/>
                  <a:t> </a:t>
                </a:r>
              </a:p>
              <a:p>
                <a:r>
                  <a:rPr lang="ru-RU" sz="5400" dirty="0"/>
                  <a:t>0,2*0,7 =0,14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6" name="Подзаголовок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718841" y="1409217"/>
                <a:ext cx="6400800" cy="1752600"/>
              </a:xfrm>
              <a:blipFill rotWithShape="1">
                <a:blip r:embed="rId3"/>
                <a:stretch>
                  <a:fillRect r="-2381" b="-1065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3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ttps://catherineasquithgallery.com/uploads/posts/2021-02/1613657742_69-p-fon-dlya-prezentatsii-po-matematike-dlya-d-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0" b="11531"/>
          <a:stretch/>
        </p:blipFill>
        <p:spPr bwMode="auto">
          <a:xfrm>
            <a:off x="-613458" y="-1"/>
            <a:ext cx="9777637" cy="740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05949" y="0"/>
            <a:ext cx="8938450" cy="1143000"/>
          </a:xfrm>
          <a:solidFill>
            <a:schemeClr val="bg1">
              <a:alpha val="0"/>
            </a:schemeClr>
          </a:solidFill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0000FF"/>
                </a:solidFill>
                <a:latin typeface="Arial Black" pitchFamily="34" charset="0"/>
              </a:rPr>
              <a:t>Умножение десятичных дробей</a:t>
            </a:r>
            <a:endParaRPr lang="ru-RU" sz="3600" b="1" dirty="0" smtClean="0">
              <a:solidFill>
                <a:srgbClr val="0000FF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995863"/>
          </a:xfrm>
          <a:solidFill>
            <a:schemeClr val="bg1">
              <a:alpha val="0"/>
            </a:schemeClr>
          </a:solidFill>
        </p:spPr>
        <p:txBody>
          <a:bodyPr/>
          <a:lstStyle/>
          <a:p>
            <a:pPr marL="88900" indent="0" eaLnBrk="1" hangingPunct="1">
              <a:buFontTx/>
              <a:buNone/>
            </a:pPr>
            <a:r>
              <a:rPr lang="ru-RU" sz="2400" b="1" dirty="0" smtClean="0">
                <a:solidFill>
                  <a:srgbClr val="CC0000"/>
                </a:solidFill>
              </a:rPr>
              <a:t>Пример 1.</a:t>
            </a:r>
            <a:r>
              <a:rPr lang="ru-RU" sz="2400" b="1" dirty="0" smtClean="0">
                <a:solidFill>
                  <a:srgbClr val="D60093"/>
                </a:solidFill>
              </a:rPr>
              <a:t> </a:t>
            </a:r>
          </a:p>
          <a:p>
            <a:pPr marL="88900" indent="0" eaLnBrk="1" hangingPunct="1">
              <a:buFontTx/>
              <a:buNone/>
            </a:pPr>
            <a:r>
              <a:rPr lang="ru-RU" sz="2400" b="1" dirty="0" smtClean="0"/>
              <a:t>0,24 </a:t>
            </a:r>
            <a:r>
              <a:rPr lang="ru-RU" sz="2400" b="1" dirty="0" smtClean="0">
                <a:cs typeface="Arial" charset="0"/>
              </a:rPr>
              <a:t>∙</a:t>
            </a:r>
            <a:r>
              <a:rPr lang="ru-RU" sz="2400" b="1" dirty="0" smtClean="0"/>
              <a:t> 0,009 = </a:t>
            </a:r>
            <a:r>
              <a:rPr lang="ru-RU" sz="2400" b="1" dirty="0" smtClean="0">
                <a:solidFill>
                  <a:srgbClr val="FF0000"/>
                </a:solidFill>
              </a:rPr>
              <a:t>0</a:t>
            </a:r>
            <a:r>
              <a:rPr lang="ru-RU" sz="2400" b="1" dirty="0" smtClean="0"/>
              <a:t>,</a:t>
            </a:r>
            <a:r>
              <a:rPr lang="ru-RU" sz="2400" b="1" dirty="0" smtClean="0">
                <a:solidFill>
                  <a:srgbClr val="FF0000"/>
                </a:solidFill>
              </a:rPr>
              <a:t>00</a:t>
            </a:r>
            <a:r>
              <a:rPr lang="ru-RU" sz="2400" b="1" dirty="0" smtClean="0"/>
              <a:t>216</a:t>
            </a:r>
          </a:p>
          <a:p>
            <a:pPr marL="88900" indent="0" eaLnBrk="1" hangingPunct="1">
              <a:buFontTx/>
              <a:buNone/>
            </a:pPr>
            <a:endParaRPr lang="ru-RU" sz="2400" b="1" dirty="0" smtClean="0"/>
          </a:p>
          <a:p>
            <a:pPr marL="88900" indent="0" eaLnBrk="1" hangingPunct="1">
              <a:buFontTx/>
              <a:buNone/>
            </a:pPr>
            <a:endParaRPr lang="ru-RU" sz="1000" b="1" dirty="0" smtClean="0">
              <a:solidFill>
                <a:srgbClr val="CC0000"/>
              </a:solidFill>
            </a:endParaRPr>
          </a:p>
          <a:p>
            <a:pPr marL="88900" indent="0" eaLnBrk="1" hangingPunct="1">
              <a:buFontTx/>
              <a:buNone/>
            </a:pPr>
            <a:r>
              <a:rPr lang="ru-RU" sz="2400" b="1" dirty="0" smtClean="0">
                <a:solidFill>
                  <a:srgbClr val="CC0000"/>
                </a:solidFill>
              </a:rPr>
              <a:t>Пример 2.</a:t>
            </a:r>
            <a:endParaRPr lang="ru-RU" sz="2400" b="1" dirty="0" smtClean="0"/>
          </a:p>
          <a:p>
            <a:pPr marL="88900" indent="0" eaLnBrk="1" hangingPunct="1">
              <a:buFontTx/>
              <a:buNone/>
            </a:pPr>
            <a:r>
              <a:rPr lang="ru-RU" sz="2400" b="1" dirty="0" smtClean="0"/>
              <a:t>15,08 </a:t>
            </a:r>
            <a:r>
              <a:rPr lang="ru-RU" sz="2400" b="1" dirty="0" smtClean="0">
                <a:cs typeface="Arial" charset="0"/>
              </a:rPr>
              <a:t>∙</a:t>
            </a:r>
            <a:r>
              <a:rPr lang="ru-RU" sz="2400" b="1" dirty="0" smtClean="0"/>
              <a:t> 7,4 = 111,592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81691" y="1600200"/>
            <a:ext cx="4705109" cy="4767263"/>
          </a:xfrm>
          <a:noFill/>
        </p:spPr>
        <p:txBody>
          <a:bodyPr/>
          <a:lstStyle/>
          <a:p>
            <a:pPr marL="88900" indent="0" eaLnBrk="1" hangingPunct="1">
              <a:buFontTx/>
              <a:buNone/>
            </a:pPr>
            <a:r>
              <a:rPr lang="ru-RU" sz="2000" b="1" dirty="0" smtClean="0"/>
              <a:t>Чтобы </a:t>
            </a:r>
            <a:r>
              <a:rPr lang="ru-RU" sz="2000" b="1" dirty="0" smtClean="0">
                <a:solidFill>
                  <a:srgbClr val="0000FF"/>
                </a:solidFill>
              </a:rPr>
              <a:t>перемножить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0000FF"/>
                </a:solidFill>
              </a:rPr>
              <a:t>десятичные дроби</a:t>
            </a:r>
            <a:r>
              <a:rPr lang="ru-RU" sz="2000" b="1" dirty="0" smtClean="0"/>
              <a:t> нужно:</a:t>
            </a:r>
          </a:p>
          <a:p>
            <a:pPr marL="88900" indent="0" eaLnBrk="1" hangingPunct="1">
              <a:buFontTx/>
              <a:buNone/>
            </a:pPr>
            <a:r>
              <a:rPr lang="ru-RU" sz="2000" b="1" dirty="0" smtClean="0"/>
              <a:t>1) выполнить умножение, не обращая внимания на запятые;</a:t>
            </a:r>
          </a:p>
          <a:p>
            <a:pPr marL="88900" indent="0" eaLnBrk="1" hangingPunct="1">
              <a:buFontTx/>
              <a:buNone/>
            </a:pPr>
            <a:r>
              <a:rPr lang="ru-RU" sz="2000" b="1" dirty="0" smtClean="0"/>
              <a:t>2) отделить запятой справа столько </a:t>
            </a:r>
            <a:r>
              <a:rPr lang="ru-RU" sz="2000" b="1" dirty="0" smtClean="0">
                <a:solidFill>
                  <a:srgbClr val="009900"/>
                </a:solidFill>
              </a:rPr>
              <a:t>цифр</a:t>
            </a:r>
            <a:r>
              <a:rPr lang="ru-RU" sz="2000" b="1" dirty="0" smtClean="0"/>
              <a:t>, сколько их после запятой в </a:t>
            </a:r>
            <a:r>
              <a:rPr lang="ru-RU" sz="2000" b="1" dirty="0" smtClean="0">
                <a:solidFill>
                  <a:srgbClr val="009900"/>
                </a:solidFill>
              </a:rPr>
              <a:t>обоих множителях</a:t>
            </a:r>
            <a:r>
              <a:rPr lang="ru-RU" sz="2000" b="1" dirty="0" smtClean="0"/>
              <a:t> вместе.</a:t>
            </a:r>
          </a:p>
          <a:p>
            <a:pPr marL="88900" indent="0" eaLnBrk="1" hangingPunct="1">
              <a:buFontTx/>
              <a:buNone/>
            </a:pPr>
            <a:endParaRPr lang="ru-RU" sz="1000" b="1" dirty="0" smtClean="0"/>
          </a:p>
          <a:p>
            <a:pPr marL="88900" indent="0" eaLnBrk="1" hangingPunct="1">
              <a:buFontTx/>
              <a:buNone/>
            </a:pPr>
            <a:r>
              <a:rPr lang="ru-RU" sz="2000" b="1" dirty="0" smtClean="0"/>
              <a:t>Если в произведении получается меньше цифр, чем надо отделить запятой, то </a:t>
            </a:r>
            <a:r>
              <a:rPr lang="ru-RU" sz="2000" b="1" dirty="0" smtClean="0">
                <a:solidFill>
                  <a:srgbClr val="FF0000"/>
                </a:solidFill>
              </a:rPr>
              <a:t>впереди пишут нуль</a:t>
            </a:r>
            <a:r>
              <a:rPr lang="ru-RU" sz="2000" b="1" dirty="0" smtClean="0"/>
              <a:t> или </a:t>
            </a:r>
            <a:r>
              <a:rPr lang="ru-RU" sz="2000" b="1" dirty="0" smtClean="0">
                <a:solidFill>
                  <a:srgbClr val="FF0000"/>
                </a:solidFill>
              </a:rPr>
              <a:t>несколько нулей</a:t>
            </a:r>
            <a:r>
              <a:rPr lang="ru-RU" sz="2000" b="1" dirty="0" smtClean="0"/>
              <a:t>.</a:t>
            </a:r>
          </a:p>
          <a:p>
            <a:pPr marL="88900" indent="0" eaLnBrk="1" hangingPunct="1">
              <a:buFontTx/>
              <a:buNone/>
            </a:pPr>
            <a:endParaRPr lang="ru-RU" sz="2000" b="1" dirty="0" smtClean="0"/>
          </a:p>
        </p:txBody>
      </p:sp>
      <p:grpSp>
        <p:nvGrpSpPr>
          <p:cNvPr id="4101" name="Group 46"/>
          <p:cNvGrpSpPr>
            <a:grpSpLocks/>
          </p:cNvGrpSpPr>
          <p:nvPr/>
        </p:nvGrpSpPr>
        <p:grpSpPr bwMode="auto">
          <a:xfrm>
            <a:off x="873125" y="2414588"/>
            <a:ext cx="1346200" cy="590550"/>
            <a:chOff x="550" y="1521"/>
            <a:chExt cx="848" cy="372"/>
          </a:xfrm>
        </p:grpSpPr>
        <p:sp>
          <p:nvSpPr>
            <p:cNvPr id="4124" name="Text Box 19"/>
            <p:cNvSpPr txBox="1">
              <a:spLocks noChangeArrowheads="1"/>
            </p:cNvSpPr>
            <p:nvPr/>
          </p:nvSpPr>
          <p:spPr bwMode="auto">
            <a:xfrm>
              <a:off x="710" y="1663"/>
              <a:ext cx="472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3600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sz="2000" b="1">
                  <a:solidFill>
                    <a:srgbClr val="009900"/>
                  </a:solidFill>
                </a:rPr>
                <a:t>2+3 </a:t>
              </a:r>
              <a:r>
                <a:rPr lang="ru-RU" b="1"/>
                <a:t> </a:t>
              </a:r>
            </a:p>
          </p:txBody>
        </p:sp>
        <p:sp>
          <p:nvSpPr>
            <p:cNvPr id="4125" name="Line 27"/>
            <p:cNvSpPr>
              <a:spLocks noChangeShapeType="1"/>
            </p:cNvSpPr>
            <p:nvPr/>
          </p:nvSpPr>
          <p:spPr bwMode="auto">
            <a:xfrm>
              <a:off x="550" y="1521"/>
              <a:ext cx="216" cy="0"/>
            </a:xfrm>
            <a:prstGeom prst="line">
              <a:avLst/>
            </a:prstGeom>
            <a:noFill/>
            <a:ln w="28575">
              <a:solidFill>
                <a:srgbClr val="009A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26" name="Line 28"/>
            <p:cNvSpPr>
              <a:spLocks noChangeShapeType="1"/>
            </p:cNvSpPr>
            <p:nvPr/>
          </p:nvSpPr>
          <p:spPr bwMode="auto">
            <a:xfrm>
              <a:off x="1102" y="1521"/>
              <a:ext cx="296" cy="0"/>
            </a:xfrm>
            <a:prstGeom prst="line">
              <a:avLst/>
            </a:prstGeom>
            <a:noFill/>
            <a:ln w="28575">
              <a:solidFill>
                <a:srgbClr val="009A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27" name="Line 29"/>
            <p:cNvSpPr>
              <a:spLocks noChangeShapeType="1"/>
            </p:cNvSpPr>
            <p:nvPr/>
          </p:nvSpPr>
          <p:spPr bwMode="auto">
            <a:xfrm flipH="1" flipV="1">
              <a:off x="622" y="1537"/>
              <a:ext cx="208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lg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28" name="Line 30"/>
            <p:cNvSpPr>
              <a:spLocks noChangeShapeType="1"/>
            </p:cNvSpPr>
            <p:nvPr/>
          </p:nvSpPr>
          <p:spPr bwMode="auto">
            <a:xfrm flipV="1">
              <a:off x="1046" y="1537"/>
              <a:ext cx="216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lg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102" name="Group 47"/>
          <p:cNvGrpSpPr>
            <a:grpSpLocks/>
          </p:cNvGrpSpPr>
          <p:nvPr/>
        </p:nvGrpSpPr>
        <p:grpSpPr bwMode="auto">
          <a:xfrm>
            <a:off x="2552700" y="2351088"/>
            <a:ext cx="1152525" cy="685800"/>
            <a:chOff x="1608" y="1481"/>
            <a:chExt cx="726" cy="432"/>
          </a:xfrm>
        </p:grpSpPr>
        <p:sp>
          <p:nvSpPr>
            <p:cNvPr id="4122" name="AutoShape 25"/>
            <p:cNvSpPr>
              <a:spLocks noChangeArrowheads="1"/>
            </p:cNvSpPr>
            <p:nvPr/>
          </p:nvSpPr>
          <p:spPr bwMode="auto">
            <a:xfrm flipH="1" flipV="1">
              <a:off x="1662" y="1481"/>
              <a:ext cx="672" cy="248"/>
            </a:xfrm>
            <a:custGeom>
              <a:avLst/>
              <a:gdLst>
                <a:gd name="T0" fmla="*/ 289 w 21600"/>
                <a:gd name="T1" fmla="*/ 1 h 21600"/>
                <a:gd name="T2" fmla="*/ 94 w 21600"/>
                <a:gd name="T3" fmla="*/ 150 h 21600"/>
                <a:gd name="T4" fmla="*/ 312 w 21600"/>
                <a:gd name="T5" fmla="*/ 63 h 21600"/>
                <a:gd name="T6" fmla="*/ 756 w 21600"/>
                <a:gd name="T7" fmla="*/ 124 h 21600"/>
                <a:gd name="T8" fmla="*/ 588 w 21600"/>
                <a:gd name="T9" fmla="*/ 186 h 21600"/>
                <a:gd name="T10" fmla="*/ 420 w 21600"/>
                <a:gd name="T11" fmla="*/ 12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35 h 21600"/>
                <a:gd name="T20" fmla="*/ 18450 w 21600"/>
                <a:gd name="T21" fmla="*/ 1846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cubicBezTo>
                    <a:pt x="5399" y="11307"/>
                    <a:pt x="5471" y="11811"/>
                    <a:pt x="5612" y="12298"/>
                  </a:cubicBezTo>
                  <a:lnTo>
                    <a:pt x="424" y="13797"/>
                  </a:lnTo>
                  <a:cubicBezTo>
                    <a:pt x="142" y="12823"/>
                    <a:pt x="0" y="11814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-1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23" name="Text Box 31"/>
            <p:cNvSpPr txBox="1">
              <a:spLocks noChangeArrowheads="1"/>
            </p:cNvSpPr>
            <p:nvPr/>
          </p:nvSpPr>
          <p:spPr bwMode="auto">
            <a:xfrm>
              <a:off x="1608" y="1683"/>
              <a:ext cx="672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3600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sz="2000" b="1">
                  <a:solidFill>
                    <a:srgbClr val="009900"/>
                  </a:solidFill>
                </a:rPr>
                <a:t>5 цифр</a:t>
              </a:r>
              <a:r>
                <a:rPr lang="ru-RU" b="1"/>
                <a:t> </a:t>
              </a:r>
            </a:p>
          </p:txBody>
        </p:sp>
      </p:grpSp>
      <p:grpSp>
        <p:nvGrpSpPr>
          <p:cNvPr id="4103" name="Group 44"/>
          <p:cNvGrpSpPr>
            <a:grpSpLocks/>
          </p:cNvGrpSpPr>
          <p:nvPr/>
        </p:nvGrpSpPr>
        <p:grpSpPr bwMode="auto">
          <a:xfrm>
            <a:off x="1082675" y="3994150"/>
            <a:ext cx="2328863" cy="2265363"/>
            <a:chOff x="682" y="2709"/>
            <a:chExt cx="1467" cy="1427"/>
          </a:xfrm>
        </p:grpSpPr>
        <p:sp>
          <p:nvSpPr>
            <p:cNvPr id="4107" name="Text Box 12"/>
            <p:cNvSpPr txBox="1">
              <a:spLocks noChangeArrowheads="1"/>
            </p:cNvSpPr>
            <p:nvPr/>
          </p:nvSpPr>
          <p:spPr bwMode="auto">
            <a:xfrm>
              <a:off x="869" y="2709"/>
              <a:ext cx="568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b="1"/>
                <a:t>15,08  </a:t>
              </a:r>
            </a:p>
          </p:txBody>
        </p:sp>
        <p:sp>
          <p:nvSpPr>
            <p:cNvPr id="4108" name="Text Box 13"/>
            <p:cNvSpPr txBox="1">
              <a:spLocks noChangeArrowheads="1"/>
            </p:cNvSpPr>
            <p:nvPr/>
          </p:nvSpPr>
          <p:spPr bwMode="auto">
            <a:xfrm>
              <a:off x="1106" y="2922"/>
              <a:ext cx="392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b="1"/>
                <a:t>7,4</a:t>
              </a:r>
            </a:p>
          </p:txBody>
        </p:sp>
        <p:sp>
          <p:nvSpPr>
            <p:cNvPr id="4109" name="Text Box 14"/>
            <p:cNvSpPr txBox="1">
              <a:spLocks noChangeArrowheads="1"/>
            </p:cNvSpPr>
            <p:nvPr/>
          </p:nvSpPr>
          <p:spPr bwMode="auto">
            <a:xfrm>
              <a:off x="682" y="3602"/>
              <a:ext cx="872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b="1"/>
                <a:t>111,592  </a:t>
              </a:r>
            </a:p>
          </p:txBody>
        </p:sp>
        <p:sp>
          <p:nvSpPr>
            <p:cNvPr id="4110" name="Line 15"/>
            <p:cNvSpPr>
              <a:spLocks noChangeShapeType="1"/>
            </p:cNvSpPr>
            <p:nvPr/>
          </p:nvSpPr>
          <p:spPr bwMode="auto">
            <a:xfrm>
              <a:off x="781" y="3173"/>
              <a:ext cx="7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11" name="Text Box 16"/>
            <p:cNvSpPr txBox="1">
              <a:spLocks noChangeArrowheads="1"/>
            </p:cNvSpPr>
            <p:nvPr/>
          </p:nvSpPr>
          <p:spPr bwMode="auto">
            <a:xfrm>
              <a:off x="725" y="2818"/>
              <a:ext cx="280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b="1">
                  <a:sym typeface="Wingdings 2" pitchFamily="18" charset="2"/>
                </a:rPr>
                <a:t></a:t>
              </a:r>
              <a:r>
                <a:rPr lang="ru-RU" b="1"/>
                <a:t>  </a:t>
              </a:r>
            </a:p>
          </p:txBody>
        </p:sp>
        <p:sp>
          <p:nvSpPr>
            <p:cNvPr id="4112" name="Text Box 32"/>
            <p:cNvSpPr txBox="1">
              <a:spLocks noChangeArrowheads="1"/>
            </p:cNvSpPr>
            <p:nvPr/>
          </p:nvSpPr>
          <p:spPr bwMode="auto">
            <a:xfrm>
              <a:off x="941" y="3181"/>
              <a:ext cx="568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b="1"/>
                <a:t>6032  </a:t>
              </a:r>
            </a:p>
          </p:txBody>
        </p:sp>
        <p:sp>
          <p:nvSpPr>
            <p:cNvPr id="4113" name="Text Box 33"/>
            <p:cNvSpPr txBox="1">
              <a:spLocks noChangeArrowheads="1"/>
            </p:cNvSpPr>
            <p:nvPr/>
          </p:nvSpPr>
          <p:spPr bwMode="auto">
            <a:xfrm>
              <a:off x="725" y="3389"/>
              <a:ext cx="688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b="1"/>
                <a:t>10556</a:t>
              </a:r>
            </a:p>
          </p:txBody>
        </p:sp>
        <p:sp>
          <p:nvSpPr>
            <p:cNvPr id="4114" name="Line 36"/>
            <p:cNvSpPr>
              <a:spLocks noChangeShapeType="1"/>
            </p:cNvSpPr>
            <p:nvPr/>
          </p:nvSpPr>
          <p:spPr bwMode="auto">
            <a:xfrm>
              <a:off x="709" y="3597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15" name="Line 37"/>
            <p:cNvSpPr>
              <a:spLocks noChangeShapeType="1"/>
            </p:cNvSpPr>
            <p:nvPr/>
          </p:nvSpPr>
          <p:spPr bwMode="auto">
            <a:xfrm>
              <a:off x="1184" y="2904"/>
              <a:ext cx="216" cy="0"/>
            </a:xfrm>
            <a:prstGeom prst="line">
              <a:avLst/>
            </a:prstGeom>
            <a:noFill/>
            <a:ln w="28575">
              <a:solidFill>
                <a:srgbClr val="009A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16" name="Line 38"/>
            <p:cNvSpPr>
              <a:spLocks noChangeShapeType="1"/>
            </p:cNvSpPr>
            <p:nvPr/>
          </p:nvSpPr>
          <p:spPr bwMode="auto">
            <a:xfrm>
              <a:off x="1328" y="3120"/>
              <a:ext cx="96" cy="0"/>
            </a:xfrm>
            <a:prstGeom prst="line">
              <a:avLst/>
            </a:prstGeom>
            <a:noFill/>
            <a:ln w="28575">
              <a:solidFill>
                <a:srgbClr val="009A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17" name="Line 39"/>
            <p:cNvSpPr>
              <a:spLocks noChangeShapeType="1"/>
            </p:cNvSpPr>
            <p:nvPr/>
          </p:nvSpPr>
          <p:spPr bwMode="auto">
            <a:xfrm flipH="1" flipV="1">
              <a:off x="1392" y="2912"/>
              <a:ext cx="312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lg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18" name="Line 40"/>
            <p:cNvSpPr>
              <a:spLocks noChangeShapeType="1"/>
            </p:cNvSpPr>
            <p:nvPr/>
          </p:nvSpPr>
          <p:spPr bwMode="auto">
            <a:xfrm flipH="1">
              <a:off x="1405" y="3077"/>
              <a:ext cx="296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lg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19" name="Text Box 41"/>
            <p:cNvSpPr txBox="1">
              <a:spLocks noChangeArrowheads="1"/>
            </p:cNvSpPr>
            <p:nvPr/>
          </p:nvSpPr>
          <p:spPr bwMode="auto">
            <a:xfrm>
              <a:off x="1781" y="2925"/>
              <a:ext cx="368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sz="2000" b="1">
                  <a:solidFill>
                    <a:srgbClr val="009900"/>
                  </a:solidFill>
                </a:rPr>
                <a:t>2+1 </a:t>
              </a:r>
              <a:r>
                <a:rPr lang="ru-RU" b="1"/>
                <a:t> </a:t>
              </a:r>
            </a:p>
          </p:txBody>
        </p:sp>
        <p:sp>
          <p:nvSpPr>
            <p:cNvPr id="4120" name="Text Box 42"/>
            <p:cNvSpPr txBox="1">
              <a:spLocks noChangeArrowheads="1"/>
            </p:cNvSpPr>
            <p:nvPr/>
          </p:nvSpPr>
          <p:spPr bwMode="auto">
            <a:xfrm>
              <a:off x="826" y="3906"/>
              <a:ext cx="800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3600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sz="2000" b="1" dirty="0">
                  <a:solidFill>
                    <a:srgbClr val="009900"/>
                  </a:solidFill>
                </a:rPr>
                <a:t>3 цифры</a:t>
              </a:r>
              <a:r>
                <a:rPr lang="ru-RU" b="1" dirty="0"/>
                <a:t> </a:t>
              </a:r>
            </a:p>
          </p:txBody>
        </p:sp>
        <p:sp>
          <p:nvSpPr>
            <p:cNvPr id="4121" name="AutoShape 43"/>
            <p:cNvSpPr>
              <a:spLocks noChangeArrowheads="1"/>
            </p:cNvSpPr>
            <p:nvPr/>
          </p:nvSpPr>
          <p:spPr bwMode="auto">
            <a:xfrm flipH="1" flipV="1">
              <a:off x="1000" y="3776"/>
              <a:ext cx="496" cy="192"/>
            </a:xfrm>
            <a:custGeom>
              <a:avLst/>
              <a:gdLst>
                <a:gd name="T0" fmla="*/ 213 w 21600"/>
                <a:gd name="T1" fmla="*/ 1 h 21600"/>
                <a:gd name="T2" fmla="*/ 69 w 21600"/>
                <a:gd name="T3" fmla="*/ 116 h 21600"/>
                <a:gd name="T4" fmla="*/ 231 w 21600"/>
                <a:gd name="T5" fmla="*/ 48 h 21600"/>
                <a:gd name="T6" fmla="*/ 558 w 21600"/>
                <a:gd name="T7" fmla="*/ 96 h 21600"/>
                <a:gd name="T8" fmla="*/ 434 w 21600"/>
                <a:gd name="T9" fmla="*/ 144 h 21600"/>
                <a:gd name="T10" fmla="*/ 310 w 21600"/>
                <a:gd name="T11" fmla="*/ 96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79 w 21600"/>
                <a:gd name="T19" fmla="*/ 3150 h 21600"/>
                <a:gd name="T20" fmla="*/ 18421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cubicBezTo>
                    <a:pt x="5399" y="11307"/>
                    <a:pt x="5471" y="11811"/>
                    <a:pt x="5612" y="12298"/>
                  </a:cubicBezTo>
                  <a:lnTo>
                    <a:pt x="424" y="13797"/>
                  </a:lnTo>
                  <a:cubicBezTo>
                    <a:pt x="142" y="12823"/>
                    <a:pt x="0" y="11814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-1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04" name="AutoShape 50"/>
          <p:cNvSpPr>
            <a:spLocks/>
          </p:cNvSpPr>
          <p:nvPr/>
        </p:nvSpPr>
        <p:spPr bwMode="auto">
          <a:xfrm>
            <a:off x="3433763" y="925513"/>
            <a:ext cx="2994025" cy="676275"/>
          </a:xfrm>
          <a:prstGeom prst="borderCallout2">
            <a:avLst>
              <a:gd name="adj1" fmla="val 16903"/>
              <a:gd name="adj2" fmla="val -2546"/>
              <a:gd name="adj3" fmla="val 16903"/>
              <a:gd name="adj4" fmla="val -16384"/>
              <a:gd name="adj5" fmla="val 176528"/>
              <a:gd name="adj6" fmla="val -21579"/>
            </a:avLst>
          </a:prstGeom>
          <a:solidFill>
            <a:srgbClr val="FFCCFF"/>
          </a:solidFill>
          <a:ln w="9525" algn="ctr">
            <a:solidFill>
              <a:srgbClr val="FF0000"/>
            </a:solidFill>
            <a:miter lim="800000"/>
            <a:headEnd/>
            <a:tailEnd type="stealth" w="med" len="lg"/>
          </a:ln>
          <a:effectLst/>
        </p:spPr>
        <p:txBody>
          <a:bodyPr lIns="0" tIns="0" rIns="0" bIns="0"/>
          <a:lstStyle/>
          <a:p>
            <a:pPr marL="88900"/>
            <a:r>
              <a:rPr lang="ru-RU" sz="2000" b="1">
                <a:solidFill>
                  <a:srgbClr val="FF0000"/>
                </a:solidFill>
              </a:rPr>
              <a:t>Впереди дописываем три нуля.</a:t>
            </a:r>
            <a:endParaRPr lang="ru-RU" sz="2000" b="1"/>
          </a:p>
          <a:p>
            <a:pPr marL="88900"/>
            <a:endParaRPr lang="ru-RU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s://catherineasquithgallery.com/uploads/posts/2021-02/1613657742_69-p-fon-dlya-prezentatsii-po-matematike-dlya-d-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9" b="23922"/>
          <a:stretch/>
        </p:blipFill>
        <p:spPr bwMode="auto">
          <a:xfrm>
            <a:off x="-277793" y="0"/>
            <a:ext cx="944197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8689" y="160258"/>
            <a:ext cx="8792749" cy="1143000"/>
          </a:xfrm>
          <a:solidFill>
            <a:srgbClr val="B9FFB9">
              <a:alpha val="0"/>
            </a:srgbClr>
          </a:solidFill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rgbClr val="0000FF"/>
                </a:solidFill>
                <a:latin typeface="Arial Black" pitchFamily="34" charset="0"/>
              </a:rPr>
              <a:t>Умножение десятичных дробей</a:t>
            </a:r>
            <a:endParaRPr lang="ru-RU" sz="3600" b="1" dirty="0" smtClean="0">
              <a:solidFill>
                <a:srgbClr val="0000FF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5763" y="1600200"/>
            <a:ext cx="4038600" cy="4995863"/>
          </a:xfrm>
          <a:solidFill>
            <a:schemeClr val="bg1">
              <a:alpha val="0"/>
            </a:schemeClr>
          </a:solidFill>
        </p:spPr>
        <p:txBody>
          <a:bodyPr/>
          <a:lstStyle/>
          <a:p>
            <a:pPr marL="88900" indent="0" eaLnBrk="1" hangingPunct="1">
              <a:buFontTx/>
              <a:buNone/>
            </a:pPr>
            <a:r>
              <a:rPr lang="ru-RU" sz="2400" b="1" dirty="0" smtClean="0">
                <a:solidFill>
                  <a:srgbClr val="CC0000"/>
                </a:solidFill>
              </a:rPr>
              <a:t>Пример 3.</a:t>
            </a:r>
            <a:r>
              <a:rPr lang="ru-RU" sz="2400" b="1" dirty="0" smtClean="0">
                <a:solidFill>
                  <a:srgbClr val="D60093"/>
                </a:solidFill>
              </a:rPr>
              <a:t> </a:t>
            </a:r>
          </a:p>
          <a:p>
            <a:pPr marL="88900" indent="0" eaLnBrk="1" hangingPunct="1">
              <a:buFontTx/>
              <a:buNone/>
            </a:pPr>
            <a:r>
              <a:rPr lang="ru-RU" sz="2400" b="1" dirty="0" smtClean="0"/>
              <a:t>0,02 </a:t>
            </a:r>
            <a:r>
              <a:rPr lang="ru-RU" sz="2400" b="1" dirty="0" smtClean="0">
                <a:cs typeface="Arial" charset="0"/>
              </a:rPr>
              <a:t>∙</a:t>
            </a:r>
            <a:r>
              <a:rPr lang="ru-RU" sz="2400" b="1" dirty="0" smtClean="0"/>
              <a:t> 35 = </a:t>
            </a:r>
            <a:r>
              <a:rPr lang="ru-RU" sz="2400" b="1" dirty="0" smtClean="0">
                <a:solidFill>
                  <a:srgbClr val="FF0000"/>
                </a:solidFill>
              </a:rPr>
              <a:t>0</a:t>
            </a:r>
            <a:r>
              <a:rPr lang="ru-RU" sz="2400" b="1" dirty="0" smtClean="0"/>
              <a:t>,70 = 0,7</a:t>
            </a:r>
          </a:p>
          <a:p>
            <a:pPr marL="88900" indent="0" eaLnBrk="1" hangingPunct="1">
              <a:buFontTx/>
              <a:buNone/>
            </a:pPr>
            <a:endParaRPr lang="ru-RU" sz="2400" b="1" dirty="0" smtClean="0"/>
          </a:p>
          <a:p>
            <a:pPr marL="88900" indent="0" eaLnBrk="1" hangingPunct="1">
              <a:buFontTx/>
              <a:buNone/>
            </a:pPr>
            <a:r>
              <a:rPr lang="ru-RU" sz="2400" b="1" dirty="0" smtClean="0">
                <a:solidFill>
                  <a:srgbClr val="CC0000"/>
                </a:solidFill>
              </a:rPr>
              <a:t>Пример 4.</a:t>
            </a:r>
            <a:endParaRPr lang="ru-RU" sz="2400" b="1" dirty="0" smtClean="0"/>
          </a:p>
          <a:p>
            <a:pPr marL="88900" indent="0" eaLnBrk="1" hangingPunct="1">
              <a:buFontTx/>
              <a:buNone/>
            </a:pPr>
            <a:r>
              <a:rPr lang="ru-RU" sz="2400" b="1" dirty="0" smtClean="0"/>
              <a:t>49 </a:t>
            </a:r>
            <a:r>
              <a:rPr lang="ru-RU" sz="2400" b="1" dirty="0" smtClean="0">
                <a:cs typeface="Arial" charset="0"/>
              </a:rPr>
              <a:t>∙</a:t>
            </a:r>
            <a:r>
              <a:rPr lang="ru-RU" sz="2400" b="1" dirty="0" smtClean="0"/>
              <a:t> 0,00016 = 0,00784</a:t>
            </a:r>
          </a:p>
        </p:txBody>
      </p:sp>
      <p:grpSp>
        <p:nvGrpSpPr>
          <p:cNvPr id="5124" name="Group 35"/>
          <p:cNvGrpSpPr>
            <a:grpSpLocks/>
          </p:cNvGrpSpPr>
          <p:nvPr/>
        </p:nvGrpSpPr>
        <p:grpSpPr bwMode="auto">
          <a:xfrm>
            <a:off x="793750" y="2387600"/>
            <a:ext cx="398463" cy="365125"/>
            <a:chOff x="500" y="1504"/>
            <a:chExt cx="251" cy="230"/>
          </a:xfrm>
        </p:grpSpPr>
        <p:sp>
          <p:nvSpPr>
            <p:cNvPr id="5146" name="Text Box 6"/>
            <p:cNvSpPr txBox="1">
              <a:spLocks noChangeArrowheads="1"/>
            </p:cNvSpPr>
            <p:nvPr/>
          </p:nvSpPr>
          <p:spPr bwMode="auto">
            <a:xfrm>
              <a:off x="500" y="1504"/>
              <a:ext cx="251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3600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sz="2000" b="1">
                  <a:solidFill>
                    <a:srgbClr val="009900"/>
                  </a:solidFill>
                </a:rPr>
                <a:t>2 </a:t>
              </a:r>
              <a:r>
                <a:rPr lang="ru-RU" b="1"/>
                <a:t> </a:t>
              </a:r>
            </a:p>
          </p:txBody>
        </p:sp>
        <p:sp>
          <p:nvSpPr>
            <p:cNvPr id="5147" name="Line 8"/>
            <p:cNvSpPr>
              <a:spLocks noChangeShapeType="1"/>
            </p:cNvSpPr>
            <p:nvPr/>
          </p:nvSpPr>
          <p:spPr bwMode="auto">
            <a:xfrm>
              <a:off x="517" y="1530"/>
              <a:ext cx="216" cy="0"/>
            </a:xfrm>
            <a:prstGeom prst="line">
              <a:avLst/>
            </a:prstGeom>
            <a:noFill/>
            <a:ln w="28575">
              <a:solidFill>
                <a:srgbClr val="009A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125" name="Group 32"/>
          <p:cNvGrpSpPr>
            <a:grpSpLocks/>
          </p:cNvGrpSpPr>
          <p:nvPr/>
        </p:nvGrpSpPr>
        <p:grpSpPr bwMode="auto">
          <a:xfrm>
            <a:off x="700088" y="3979863"/>
            <a:ext cx="2101850" cy="2347912"/>
            <a:chOff x="513" y="2507"/>
            <a:chExt cx="1324" cy="1479"/>
          </a:xfrm>
        </p:grpSpPr>
        <p:sp>
          <p:nvSpPr>
            <p:cNvPr id="5133" name="Text Box 14"/>
            <p:cNvSpPr txBox="1">
              <a:spLocks noChangeArrowheads="1"/>
            </p:cNvSpPr>
            <p:nvPr/>
          </p:nvSpPr>
          <p:spPr bwMode="auto">
            <a:xfrm>
              <a:off x="680" y="2507"/>
              <a:ext cx="763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b="1"/>
                <a:t>0,00016  </a:t>
              </a:r>
            </a:p>
          </p:txBody>
        </p:sp>
        <p:sp>
          <p:nvSpPr>
            <p:cNvPr id="5134" name="Text Box 15"/>
            <p:cNvSpPr txBox="1">
              <a:spLocks noChangeArrowheads="1"/>
            </p:cNvSpPr>
            <p:nvPr/>
          </p:nvSpPr>
          <p:spPr bwMode="auto">
            <a:xfrm>
              <a:off x="1160" y="2738"/>
              <a:ext cx="392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b="1"/>
                <a:t>49</a:t>
              </a:r>
            </a:p>
          </p:txBody>
        </p:sp>
        <p:sp>
          <p:nvSpPr>
            <p:cNvPr id="5135" name="Text Box 16"/>
            <p:cNvSpPr txBox="1">
              <a:spLocks noChangeArrowheads="1"/>
            </p:cNvSpPr>
            <p:nvPr/>
          </p:nvSpPr>
          <p:spPr bwMode="auto">
            <a:xfrm>
              <a:off x="664" y="3427"/>
              <a:ext cx="872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b="1">
                  <a:solidFill>
                    <a:srgbClr val="FF0000"/>
                  </a:solidFill>
                </a:rPr>
                <a:t>0</a:t>
              </a:r>
              <a:r>
                <a:rPr lang="ru-RU" b="1"/>
                <a:t>,</a:t>
              </a:r>
              <a:r>
                <a:rPr lang="ru-RU" b="1">
                  <a:solidFill>
                    <a:srgbClr val="FF0000"/>
                  </a:solidFill>
                </a:rPr>
                <a:t>00</a:t>
              </a:r>
              <a:r>
                <a:rPr lang="ru-RU" b="1"/>
                <a:t>784 </a:t>
              </a:r>
            </a:p>
          </p:txBody>
        </p:sp>
        <p:sp>
          <p:nvSpPr>
            <p:cNvPr id="5136" name="Line 17"/>
            <p:cNvSpPr>
              <a:spLocks noChangeShapeType="1"/>
            </p:cNvSpPr>
            <p:nvPr/>
          </p:nvSpPr>
          <p:spPr bwMode="auto">
            <a:xfrm>
              <a:off x="781" y="2989"/>
              <a:ext cx="7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137" name="Text Box 18"/>
            <p:cNvSpPr txBox="1">
              <a:spLocks noChangeArrowheads="1"/>
            </p:cNvSpPr>
            <p:nvPr/>
          </p:nvSpPr>
          <p:spPr bwMode="auto">
            <a:xfrm>
              <a:off x="513" y="2615"/>
              <a:ext cx="280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b="1">
                  <a:sym typeface="Wingdings 2" pitchFamily="18" charset="2"/>
                </a:rPr>
                <a:t></a:t>
              </a:r>
              <a:r>
                <a:rPr lang="ru-RU" b="1"/>
                <a:t>  </a:t>
              </a:r>
            </a:p>
          </p:txBody>
        </p:sp>
        <p:sp>
          <p:nvSpPr>
            <p:cNvPr id="5138" name="Text Box 19"/>
            <p:cNvSpPr txBox="1">
              <a:spLocks noChangeArrowheads="1"/>
            </p:cNvSpPr>
            <p:nvPr/>
          </p:nvSpPr>
          <p:spPr bwMode="auto">
            <a:xfrm>
              <a:off x="1004" y="2997"/>
              <a:ext cx="461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b="1"/>
                <a:t> 144  </a:t>
              </a:r>
            </a:p>
          </p:txBody>
        </p:sp>
        <p:sp>
          <p:nvSpPr>
            <p:cNvPr id="5139" name="Text Box 20"/>
            <p:cNvSpPr txBox="1">
              <a:spLocks noChangeArrowheads="1"/>
            </p:cNvSpPr>
            <p:nvPr/>
          </p:nvSpPr>
          <p:spPr bwMode="auto">
            <a:xfrm>
              <a:off x="986" y="3205"/>
              <a:ext cx="458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b="1"/>
                <a:t> 64</a:t>
              </a:r>
            </a:p>
          </p:txBody>
        </p:sp>
        <p:sp>
          <p:nvSpPr>
            <p:cNvPr id="5140" name="Line 21"/>
            <p:cNvSpPr>
              <a:spLocks noChangeShapeType="1"/>
            </p:cNvSpPr>
            <p:nvPr/>
          </p:nvSpPr>
          <p:spPr bwMode="auto">
            <a:xfrm>
              <a:off x="709" y="3431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141" name="Line 22"/>
            <p:cNvSpPr>
              <a:spLocks noChangeShapeType="1"/>
            </p:cNvSpPr>
            <p:nvPr/>
          </p:nvSpPr>
          <p:spPr bwMode="auto">
            <a:xfrm>
              <a:off x="901" y="2720"/>
              <a:ext cx="525" cy="0"/>
            </a:xfrm>
            <a:prstGeom prst="line">
              <a:avLst/>
            </a:prstGeom>
            <a:noFill/>
            <a:ln w="28575">
              <a:solidFill>
                <a:srgbClr val="009A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142" name="Line 24"/>
            <p:cNvSpPr>
              <a:spLocks noChangeShapeType="1"/>
            </p:cNvSpPr>
            <p:nvPr/>
          </p:nvSpPr>
          <p:spPr bwMode="auto">
            <a:xfrm flipH="1" flipV="1">
              <a:off x="1383" y="2737"/>
              <a:ext cx="286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lg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143" name="Text Box 26"/>
            <p:cNvSpPr txBox="1">
              <a:spLocks noChangeArrowheads="1"/>
            </p:cNvSpPr>
            <p:nvPr/>
          </p:nvSpPr>
          <p:spPr bwMode="auto">
            <a:xfrm>
              <a:off x="1638" y="2794"/>
              <a:ext cx="199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sz="2000" b="1">
                  <a:solidFill>
                    <a:srgbClr val="009900"/>
                  </a:solidFill>
                </a:rPr>
                <a:t>5 </a:t>
              </a:r>
              <a:r>
                <a:rPr lang="ru-RU" b="1"/>
                <a:t> </a:t>
              </a:r>
            </a:p>
          </p:txBody>
        </p:sp>
        <p:sp>
          <p:nvSpPr>
            <p:cNvPr id="5144" name="Text Box 27"/>
            <p:cNvSpPr txBox="1">
              <a:spLocks noChangeArrowheads="1"/>
            </p:cNvSpPr>
            <p:nvPr/>
          </p:nvSpPr>
          <p:spPr bwMode="auto">
            <a:xfrm>
              <a:off x="808" y="3794"/>
              <a:ext cx="80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3600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sz="2000" b="1">
                  <a:solidFill>
                    <a:srgbClr val="009900"/>
                  </a:solidFill>
                </a:rPr>
                <a:t>5 цифр</a:t>
              </a:r>
              <a:endParaRPr lang="ru-RU" b="1"/>
            </a:p>
          </p:txBody>
        </p:sp>
        <p:sp>
          <p:nvSpPr>
            <p:cNvPr id="5145" name="AutoShape 28"/>
            <p:cNvSpPr>
              <a:spLocks noChangeArrowheads="1"/>
            </p:cNvSpPr>
            <p:nvPr/>
          </p:nvSpPr>
          <p:spPr bwMode="auto">
            <a:xfrm flipH="1" flipV="1">
              <a:off x="752" y="3610"/>
              <a:ext cx="744" cy="192"/>
            </a:xfrm>
            <a:custGeom>
              <a:avLst/>
              <a:gdLst>
                <a:gd name="T0" fmla="*/ 320 w 21600"/>
                <a:gd name="T1" fmla="*/ 1 h 21600"/>
                <a:gd name="T2" fmla="*/ 104 w 21600"/>
                <a:gd name="T3" fmla="*/ 116 h 21600"/>
                <a:gd name="T4" fmla="*/ 346 w 21600"/>
                <a:gd name="T5" fmla="*/ 48 h 21600"/>
                <a:gd name="T6" fmla="*/ 837 w 21600"/>
                <a:gd name="T7" fmla="*/ 96 h 21600"/>
                <a:gd name="T8" fmla="*/ 651 w 21600"/>
                <a:gd name="T9" fmla="*/ 144 h 21600"/>
                <a:gd name="T10" fmla="*/ 465 w 21600"/>
                <a:gd name="T11" fmla="*/ 96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5 w 21600"/>
                <a:gd name="T19" fmla="*/ 3150 h 21600"/>
                <a:gd name="T20" fmla="*/ 18435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cubicBezTo>
                    <a:pt x="5399" y="11307"/>
                    <a:pt x="5471" y="11811"/>
                    <a:pt x="5612" y="12298"/>
                  </a:cubicBezTo>
                  <a:lnTo>
                    <a:pt x="424" y="13797"/>
                  </a:lnTo>
                  <a:cubicBezTo>
                    <a:pt x="142" y="12823"/>
                    <a:pt x="0" y="11814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-1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126" name="Group 36"/>
          <p:cNvGrpSpPr>
            <a:grpSpLocks/>
          </p:cNvGrpSpPr>
          <p:nvPr/>
        </p:nvGrpSpPr>
        <p:grpSpPr bwMode="auto">
          <a:xfrm>
            <a:off x="1928813" y="2324100"/>
            <a:ext cx="1279525" cy="528638"/>
            <a:chOff x="1215" y="1464"/>
            <a:chExt cx="806" cy="333"/>
          </a:xfrm>
        </p:grpSpPr>
        <p:sp>
          <p:nvSpPr>
            <p:cNvPr id="5131" name="Text Box 12"/>
            <p:cNvSpPr txBox="1">
              <a:spLocks noChangeArrowheads="1"/>
            </p:cNvSpPr>
            <p:nvPr/>
          </p:nvSpPr>
          <p:spPr bwMode="auto">
            <a:xfrm>
              <a:off x="1215" y="1567"/>
              <a:ext cx="806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36000" tIns="0" rIns="0" bIns="0">
              <a:spAutoFit/>
            </a:bodyPr>
            <a:lstStyle/>
            <a:p>
              <a:pPr marL="88900">
                <a:spcBef>
                  <a:spcPct val="50000"/>
                </a:spcBef>
              </a:pPr>
              <a:r>
                <a:rPr lang="ru-RU" sz="2000" b="1">
                  <a:solidFill>
                    <a:srgbClr val="009900"/>
                  </a:solidFill>
                </a:rPr>
                <a:t>2 цифры</a:t>
              </a:r>
              <a:r>
                <a:rPr lang="ru-RU" b="1"/>
                <a:t> </a:t>
              </a:r>
            </a:p>
          </p:txBody>
        </p:sp>
        <p:sp>
          <p:nvSpPr>
            <p:cNvPr id="5132" name="AutoShape 29"/>
            <p:cNvSpPr>
              <a:spLocks/>
            </p:cNvSpPr>
            <p:nvPr/>
          </p:nvSpPr>
          <p:spPr bwMode="auto">
            <a:xfrm rot="-5400000">
              <a:off x="1528" y="1413"/>
              <a:ext cx="128" cy="230"/>
            </a:xfrm>
            <a:prstGeom prst="leftBracket">
              <a:avLst>
                <a:gd name="adj" fmla="val 14974"/>
              </a:avLst>
            </a:prstGeom>
            <a:noFill/>
            <a:ln w="28575">
              <a:solidFill>
                <a:srgbClr val="009900"/>
              </a:solidFill>
              <a:round/>
              <a:headEnd type="stealth" w="med" len="lg"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127" name="AutoShape 30"/>
          <p:cNvSpPr>
            <a:spLocks/>
          </p:cNvSpPr>
          <p:nvPr/>
        </p:nvSpPr>
        <p:spPr bwMode="auto">
          <a:xfrm>
            <a:off x="2693988" y="4929188"/>
            <a:ext cx="3416300" cy="1704975"/>
          </a:xfrm>
          <a:prstGeom prst="borderCallout2">
            <a:avLst>
              <a:gd name="adj1" fmla="val 6704"/>
              <a:gd name="adj2" fmla="val -2231"/>
              <a:gd name="adj3" fmla="val 6704"/>
              <a:gd name="adj4" fmla="val -13199"/>
              <a:gd name="adj5" fmla="val 34449"/>
              <a:gd name="adj6" fmla="val -38384"/>
            </a:avLst>
          </a:prstGeom>
          <a:solidFill>
            <a:srgbClr val="FFCCFF"/>
          </a:solidFill>
          <a:ln w="9525" algn="ctr">
            <a:solidFill>
              <a:srgbClr val="FF0000"/>
            </a:solidFill>
            <a:miter lim="800000"/>
            <a:headEnd/>
            <a:tailEnd type="stealth" w="med" len="lg"/>
          </a:ln>
          <a:effectLst/>
        </p:spPr>
        <p:txBody>
          <a:bodyPr lIns="0" tIns="0" rIns="0" bIns="0"/>
          <a:lstStyle/>
          <a:p>
            <a:pPr marL="88900"/>
            <a:r>
              <a:rPr lang="ru-RU" sz="2000" b="1"/>
              <a:t>В произведении получи-лось  меньше цифр, чем надо отделить запятой. </a:t>
            </a:r>
          </a:p>
          <a:p>
            <a:pPr marL="88900"/>
            <a:r>
              <a:rPr lang="ru-RU" sz="2000" b="1">
                <a:solidFill>
                  <a:srgbClr val="FF0000"/>
                </a:solidFill>
              </a:rPr>
              <a:t>Впереди дописываем три нуля.</a:t>
            </a:r>
            <a:endParaRPr lang="ru-RU" sz="2000" b="1"/>
          </a:p>
          <a:p>
            <a:pPr marL="88900"/>
            <a:endParaRPr lang="ru-RU" sz="2000" b="1">
              <a:solidFill>
                <a:srgbClr val="FF0000"/>
              </a:solidFill>
            </a:endParaRPr>
          </a:p>
        </p:txBody>
      </p:sp>
      <p:sp>
        <p:nvSpPr>
          <p:cNvPr id="5128" name="AutoShape 33"/>
          <p:cNvSpPr>
            <a:spLocks/>
          </p:cNvSpPr>
          <p:nvPr/>
        </p:nvSpPr>
        <p:spPr bwMode="auto">
          <a:xfrm>
            <a:off x="2927350" y="1106488"/>
            <a:ext cx="2994025" cy="719137"/>
          </a:xfrm>
          <a:prstGeom prst="borderCallout2">
            <a:avLst>
              <a:gd name="adj1" fmla="val 15894"/>
              <a:gd name="adj2" fmla="val -2546"/>
              <a:gd name="adj3" fmla="val 15894"/>
              <a:gd name="adj4" fmla="val -11190"/>
              <a:gd name="adj5" fmla="val 144593"/>
              <a:gd name="adj6" fmla="val -21208"/>
            </a:avLst>
          </a:prstGeom>
          <a:solidFill>
            <a:srgbClr val="FFCCFF"/>
          </a:solidFill>
          <a:ln w="9525" algn="ctr">
            <a:solidFill>
              <a:srgbClr val="FF0000"/>
            </a:solidFill>
            <a:miter lim="800000"/>
            <a:headEnd/>
            <a:tailEnd type="stealth" w="med" len="lg"/>
          </a:ln>
          <a:effectLst/>
        </p:spPr>
        <p:txBody>
          <a:bodyPr lIns="0" tIns="0" rIns="0" bIns="0"/>
          <a:lstStyle/>
          <a:p>
            <a:pPr marL="88900"/>
            <a:r>
              <a:rPr lang="ru-RU" sz="2000" b="1">
                <a:solidFill>
                  <a:srgbClr val="FF0000"/>
                </a:solidFill>
              </a:rPr>
              <a:t>Впереди дописываем один нуль.</a:t>
            </a:r>
            <a:endParaRPr lang="ru-RU" sz="2000" b="1"/>
          </a:p>
          <a:p>
            <a:pPr marL="88900"/>
            <a:endParaRPr lang="ru-RU" sz="2000" b="1">
              <a:solidFill>
                <a:srgbClr val="FF0000"/>
              </a:solidFill>
            </a:endParaRPr>
          </a:p>
        </p:txBody>
      </p:sp>
      <p:sp>
        <p:nvSpPr>
          <p:cNvPr id="5129" name="Rectangle 34"/>
          <p:cNvSpPr>
            <a:spLocks noChangeArrowheads="1"/>
          </p:cNvSpPr>
          <p:nvPr/>
        </p:nvSpPr>
        <p:spPr bwMode="auto">
          <a:xfrm>
            <a:off x="4616450" y="1951038"/>
            <a:ext cx="4344988" cy="2816225"/>
          </a:xfrm>
          <a:prstGeom prst="rect">
            <a:avLst/>
          </a:prstGeom>
          <a:solidFill>
            <a:srgbClr val="CCECFF">
              <a:alpha val="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36000" tIns="0" rIns="0" bIns="0"/>
          <a:lstStyle/>
          <a:p>
            <a:pPr marL="538163" indent="-533400">
              <a:tabLst>
                <a:tab pos="2152650" algn="l"/>
                <a:tab pos="4487863" algn="l"/>
                <a:tab pos="6724650" algn="l"/>
              </a:tabLst>
            </a:pPr>
            <a:r>
              <a:rPr lang="ru-RU" b="1" dirty="0">
                <a:solidFill>
                  <a:srgbClr val="CC0000"/>
                </a:solidFill>
              </a:rPr>
              <a:t>Выполните действие: </a:t>
            </a:r>
          </a:p>
          <a:p>
            <a:pPr marL="538163" indent="-533400">
              <a:tabLst>
                <a:tab pos="2152650" algn="l"/>
                <a:tab pos="4487863" algn="l"/>
                <a:tab pos="6724650" algn="l"/>
              </a:tabLst>
            </a:pPr>
            <a:r>
              <a:rPr lang="ru-RU" b="1" dirty="0">
                <a:solidFill>
                  <a:srgbClr val="CC0000"/>
                </a:solidFill>
              </a:rPr>
              <a:t>1)</a:t>
            </a:r>
            <a:r>
              <a:rPr lang="ru-RU" b="1" dirty="0"/>
              <a:t> 8 </a:t>
            </a:r>
            <a:r>
              <a:rPr lang="ru-RU" b="1" dirty="0">
                <a:cs typeface="Arial" charset="0"/>
              </a:rPr>
              <a:t>∙</a:t>
            </a:r>
            <a:r>
              <a:rPr lang="ru-RU" b="1" dirty="0"/>
              <a:t> 0,05;	</a:t>
            </a:r>
            <a:r>
              <a:rPr lang="ru-RU" b="1" dirty="0">
                <a:solidFill>
                  <a:srgbClr val="CC0000"/>
                </a:solidFill>
              </a:rPr>
              <a:t>2)</a:t>
            </a:r>
            <a:r>
              <a:rPr lang="ru-RU" b="1" dirty="0"/>
              <a:t> 0,012 </a:t>
            </a:r>
            <a:r>
              <a:rPr lang="ru-RU" b="1" dirty="0">
                <a:cs typeface="Arial" charset="0"/>
              </a:rPr>
              <a:t>∙</a:t>
            </a:r>
            <a:r>
              <a:rPr lang="ru-RU" b="1" dirty="0"/>
              <a:t> 6;</a:t>
            </a:r>
          </a:p>
          <a:p>
            <a:pPr marL="538163" indent="-533400">
              <a:tabLst>
                <a:tab pos="2152650" algn="l"/>
                <a:tab pos="4487863" algn="l"/>
                <a:tab pos="6724650" algn="l"/>
              </a:tabLst>
            </a:pPr>
            <a:r>
              <a:rPr lang="ru-RU" b="1" dirty="0">
                <a:solidFill>
                  <a:srgbClr val="CC0000"/>
                </a:solidFill>
              </a:rPr>
              <a:t>3)</a:t>
            </a:r>
            <a:r>
              <a:rPr lang="ru-RU" b="1" dirty="0"/>
              <a:t> 57 </a:t>
            </a:r>
            <a:r>
              <a:rPr lang="ru-RU" b="1" dirty="0">
                <a:cs typeface="Arial" charset="0"/>
              </a:rPr>
              <a:t>∙</a:t>
            </a:r>
            <a:r>
              <a:rPr lang="ru-RU" b="1" dirty="0"/>
              <a:t> 0,0062;	</a:t>
            </a:r>
            <a:r>
              <a:rPr lang="ru-RU" b="1" dirty="0">
                <a:solidFill>
                  <a:srgbClr val="CC0000"/>
                </a:solidFill>
              </a:rPr>
              <a:t>4)</a:t>
            </a:r>
            <a:r>
              <a:rPr lang="ru-RU" b="1" dirty="0"/>
              <a:t> 0,28 </a:t>
            </a:r>
            <a:r>
              <a:rPr lang="ru-RU" b="1" dirty="0">
                <a:cs typeface="Arial" charset="0"/>
              </a:rPr>
              <a:t>∙</a:t>
            </a:r>
            <a:r>
              <a:rPr lang="ru-RU" b="1" dirty="0"/>
              <a:t> 30;</a:t>
            </a:r>
          </a:p>
          <a:p>
            <a:pPr marL="538163" indent="-533400">
              <a:tabLst>
                <a:tab pos="2152650" algn="l"/>
                <a:tab pos="4487863" algn="l"/>
                <a:tab pos="6724650" algn="l"/>
              </a:tabLst>
            </a:pPr>
            <a:r>
              <a:rPr lang="ru-RU" b="1" dirty="0">
                <a:solidFill>
                  <a:srgbClr val="CC0000"/>
                </a:solidFill>
              </a:rPr>
              <a:t>5)</a:t>
            </a:r>
            <a:r>
              <a:rPr lang="ru-RU" b="1" dirty="0"/>
              <a:t> 0,01 </a:t>
            </a:r>
            <a:r>
              <a:rPr lang="ru-RU" b="1" dirty="0">
                <a:cs typeface="Arial" charset="0"/>
              </a:rPr>
              <a:t>∙</a:t>
            </a:r>
            <a:r>
              <a:rPr lang="ru-RU" b="1" dirty="0"/>
              <a:t> 94;	</a:t>
            </a:r>
            <a:r>
              <a:rPr lang="ru-RU" b="1" dirty="0">
                <a:solidFill>
                  <a:srgbClr val="CC0000"/>
                </a:solidFill>
              </a:rPr>
              <a:t>6)</a:t>
            </a:r>
            <a:r>
              <a:rPr lang="ru-RU" b="1" dirty="0"/>
              <a:t> 37 </a:t>
            </a:r>
            <a:r>
              <a:rPr lang="ru-RU" b="1" dirty="0">
                <a:cs typeface="Arial" charset="0"/>
              </a:rPr>
              <a:t>∙</a:t>
            </a:r>
            <a:r>
              <a:rPr lang="ru-RU" b="1" dirty="0"/>
              <a:t> 0,001;</a:t>
            </a:r>
          </a:p>
          <a:p>
            <a:pPr marL="538163" indent="-533400">
              <a:tabLst>
                <a:tab pos="2152650" algn="l"/>
                <a:tab pos="4487863" algn="l"/>
                <a:tab pos="6724650" algn="l"/>
              </a:tabLst>
            </a:pPr>
            <a:r>
              <a:rPr lang="ru-RU" b="1" dirty="0">
                <a:solidFill>
                  <a:srgbClr val="CC0000"/>
                </a:solidFill>
              </a:rPr>
              <a:t>7)</a:t>
            </a:r>
            <a:r>
              <a:rPr lang="ru-RU" b="1" dirty="0"/>
              <a:t> 215 </a:t>
            </a:r>
            <a:r>
              <a:rPr lang="ru-RU" b="1" dirty="0">
                <a:cs typeface="Arial" charset="0"/>
              </a:rPr>
              <a:t>∙ 0,0026;</a:t>
            </a:r>
          </a:p>
          <a:p>
            <a:pPr marL="538163" indent="-533400">
              <a:tabLst>
                <a:tab pos="2152650" algn="l"/>
                <a:tab pos="4487863" algn="l"/>
                <a:tab pos="6724650" algn="l"/>
              </a:tabLst>
            </a:pPr>
            <a:r>
              <a:rPr lang="ru-RU" b="1" dirty="0">
                <a:solidFill>
                  <a:srgbClr val="CC0000"/>
                </a:solidFill>
                <a:cs typeface="Arial" charset="0"/>
              </a:rPr>
              <a:t>8)</a:t>
            </a:r>
            <a:r>
              <a:rPr lang="ru-RU" b="1" dirty="0">
                <a:cs typeface="Arial" charset="0"/>
              </a:rPr>
              <a:t> 620 ∙ 0,00005.</a:t>
            </a:r>
            <a:endParaRPr lang="ru-RU" b="1" dirty="0"/>
          </a:p>
        </p:txBody>
      </p:sp>
      <p:sp>
        <p:nvSpPr>
          <p:cNvPr id="112677" name="AutoShape 37"/>
          <p:cNvSpPr>
            <a:spLocks noChangeArrowheads="1"/>
          </p:cNvSpPr>
          <p:nvPr/>
        </p:nvSpPr>
        <p:spPr bwMode="auto">
          <a:xfrm>
            <a:off x="7002049" y="4204891"/>
            <a:ext cx="1712499" cy="1080294"/>
          </a:xfrm>
          <a:prstGeom prst="wedgeRoundRectCallout">
            <a:avLst>
              <a:gd name="adj1" fmla="val 1338"/>
              <a:gd name="adj2" fmla="val -69324"/>
              <a:gd name="adj3" fmla="val 16667"/>
            </a:avLst>
          </a:prstGeom>
          <a:solidFill>
            <a:srgbClr val="FFFF8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0"/>
              </a:spcBef>
              <a:tabLst>
                <a:tab pos="1800225" algn="l"/>
              </a:tabLst>
            </a:pPr>
            <a:r>
              <a:rPr lang="ru-RU" sz="1000" b="1" dirty="0"/>
              <a:t>Ответы: </a:t>
            </a:r>
          </a:p>
          <a:p>
            <a:pPr marL="342900" indent="-342900">
              <a:spcBef>
                <a:spcPct val="0"/>
              </a:spcBef>
              <a:buFontTx/>
              <a:buAutoNum type="arabicParenR"/>
              <a:tabLst>
                <a:tab pos="1800225" algn="l"/>
              </a:tabLst>
            </a:pPr>
            <a:r>
              <a:rPr lang="ru-RU" sz="1000" b="1" dirty="0"/>
              <a:t>0,4</a:t>
            </a:r>
            <a:r>
              <a:rPr lang="ru-RU" sz="1000" b="1" dirty="0" smtClean="0"/>
              <a:t>;         2</a:t>
            </a:r>
            <a:r>
              <a:rPr lang="ru-RU" sz="1000" b="1" dirty="0"/>
              <a:t>) 0,072;  </a:t>
            </a:r>
          </a:p>
          <a:p>
            <a:pPr marL="342900" indent="-342900">
              <a:spcBef>
                <a:spcPct val="0"/>
              </a:spcBef>
              <a:tabLst>
                <a:tab pos="1800225" algn="l"/>
              </a:tabLst>
            </a:pPr>
            <a:r>
              <a:rPr lang="ru-RU" sz="1000" b="1" dirty="0"/>
              <a:t>3) 0,3534</a:t>
            </a:r>
            <a:r>
              <a:rPr lang="ru-RU" sz="1000" b="1" dirty="0" smtClean="0"/>
              <a:t>;        4</a:t>
            </a:r>
            <a:r>
              <a:rPr lang="ru-RU" sz="1000" b="1" dirty="0"/>
              <a:t>) 8,4;</a:t>
            </a:r>
          </a:p>
          <a:p>
            <a:pPr marL="342900" indent="-342900">
              <a:spcBef>
                <a:spcPct val="0"/>
              </a:spcBef>
              <a:tabLst>
                <a:tab pos="1800225" algn="l"/>
              </a:tabLst>
            </a:pPr>
            <a:r>
              <a:rPr lang="ru-RU" sz="1000" b="1" dirty="0"/>
              <a:t>5) 0,94</a:t>
            </a:r>
            <a:r>
              <a:rPr lang="ru-RU" sz="1000" b="1" dirty="0" smtClean="0"/>
              <a:t>;            6</a:t>
            </a:r>
            <a:r>
              <a:rPr lang="ru-RU" sz="1000" b="1" dirty="0"/>
              <a:t>) 0,037;</a:t>
            </a:r>
          </a:p>
          <a:p>
            <a:pPr marL="342900" indent="-342900">
              <a:spcBef>
                <a:spcPct val="0"/>
              </a:spcBef>
              <a:tabLst>
                <a:tab pos="1800225" algn="l"/>
              </a:tabLst>
            </a:pPr>
            <a:r>
              <a:rPr lang="ru-RU" sz="1000" b="1" dirty="0"/>
              <a:t>7) 0,559</a:t>
            </a:r>
            <a:r>
              <a:rPr lang="ru-RU" sz="1000" b="1" dirty="0" smtClean="0"/>
              <a:t>;          8</a:t>
            </a:r>
            <a:r>
              <a:rPr lang="ru-RU" sz="1000" b="1" dirty="0"/>
              <a:t>) 0,031.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2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catherineasquithgallery.com/uploads/posts/2021-02/1613657672_41-p-fon-dlya-prezentatsii-po-matematike-dlya-d-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1336112" y="368300"/>
            <a:ext cx="77041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Умножение десятичных дробей на 10, 100, 1000 и т.д.</a:t>
            </a:r>
            <a:endParaRPr lang="ru-RU" sz="24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871663" y="2039938"/>
            <a:ext cx="36147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4400">
                <a:latin typeface="Georgia" pitchFamily="18" charset="0"/>
              </a:rPr>
              <a:t>1,567 • 10=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106613" y="3241675"/>
            <a:ext cx="35798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4400">
                <a:latin typeface="Georgia" pitchFamily="18" charset="0"/>
              </a:rPr>
              <a:t>0,54 • 100=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377950" y="4494213"/>
            <a:ext cx="46021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4400">
                <a:latin typeface="Georgia" pitchFamily="18" charset="0"/>
              </a:rPr>
              <a:t>78,02 • 1000=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191125" y="2035175"/>
            <a:ext cx="17891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4400">
                <a:solidFill>
                  <a:srgbClr val="FF0000"/>
                </a:solidFill>
                <a:latin typeface="Georgia" pitchFamily="18" charset="0"/>
              </a:rPr>
              <a:t>15,67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686425" y="3235325"/>
            <a:ext cx="17891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4400">
                <a:solidFill>
                  <a:srgbClr val="FF0000"/>
                </a:solidFill>
                <a:latin typeface="Georgia" pitchFamily="18" charset="0"/>
              </a:rPr>
              <a:t>54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676900" y="4494213"/>
            <a:ext cx="2197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4400">
                <a:solidFill>
                  <a:srgbClr val="FF0000"/>
                </a:solidFill>
                <a:latin typeface="Georgia" pitchFamily="18" charset="0"/>
              </a:rPr>
              <a:t>78020</a:t>
            </a:r>
          </a:p>
        </p:txBody>
      </p:sp>
    </p:spTree>
    <p:extLst>
      <p:ext uri="{BB962C8B-B14F-4D97-AF65-F5344CB8AC3E}">
        <p14:creationId xmlns:p14="http://schemas.microsoft.com/office/powerpoint/2010/main" val="3106649113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0" grpId="0"/>
      <p:bldP spid="22" grpId="0"/>
      <p:bldP spid="24" grpId="0"/>
      <p:bldP spid="25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657672_41-p-fon-dlya-prezentatsii-po-matematike-dlya-d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18236" y="139580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Это интересно!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80618" y="1328195"/>
            <a:ext cx="7859210" cy="1762246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Дробь 0,001 очень мала. Например </a:t>
            </a:r>
            <a:r>
              <a:rPr lang="ru-RU" sz="2800" b="1" dirty="0" smtClean="0">
                <a:solidFill>
                  <a:srgbClr val="FF0000"/>
                </a:solidFill>
              </a:rPr>
              <a:t>0,001 с</a:t>
            </a:r>
            <a:r>
              <a:rPr lang="ru-RU" sz="2800" dirty="0" smtClean="0"/>
              <a:t>. </a:t>
            </a:r>
            <a:r>
              <a:rPr lang="ru-RU" i="1" dirty="0" smtClean="0"/>
              <a:t>Звук </a:t>
            </a:r>
            <a:r>
              <a:rPr lang="ru-RU" i="1" dirty="0"/>
              <a:t>в воздухе за это время распространяется на 33 см, а пуля, которая летит со скоростью 700-800 м/с, пролетит 70 см. Земной шар перемещается вокруг Солнца на 30 м, даже комар успевает за это время взмахнуть вверх и вниз своими крылышками.</a:t>
            </a:r>
            <a:r>
              <a:rPr lang="ru-RU" sz="2400" i="1" dirty="0"/>
              <a:t>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72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00" y="212725"/>
            <a:ext cx="8229600" cy="11430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Физкультминутка</a:t>
            </a:r>
            <a:r>
              <a:rPr lang="ru-RU" alt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десятичная – встаете, </a:t>
            </a:r>
            <a:br>
              <a:rPr lang="ru-RU" alt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обыкновенная дробь – хлопаете,</a:t>
            </a:r>
            <a:r>
              <a:rPr lang="ru-RU" alt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натуральное число – поднимаете руки вверх</a:t>
            </a:r>
          </a:p>
        </p:txBody>
      </p:sp>
      <p:sp>
        <p:nvSpPr>
          <p:cNvPr id="15363" name="TextBox 6"/>
          <p:cNvSpPr txBox="1">
            <a:spLocks noChangeArrowheads="1"/>
          </p:cNvSpPr>
          <p:nvPr/>
        </p:nvSpPr>
        <p:spPr bwMode="auto">
          <a:xfrm>
            <a:off x="576263" y="2133600"/>
            <a:ext cx="1331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dirty="0">
                <a:latin typeface="Georgia" pitchFamily="18" charset="0"/>
              </a:rPr>
              <a:t>0</a:t>
            </a:r>
            <a:r>
              <a:rPr lang="ru-RU" altLang="ru-RU" dirty="0">
                <a:latin typeface="Georgia" pitchFamily="18" charset="0"/>
              </a:rPr>
              <a:t>,9</a:t>
            </a:r>
          </a:p>
        </p:txBody>
      </p:sp>
      <p:sp>
        <p:nvSpPr>
          <p:cNvPr id="15364" name="TextBox 16"/>
          <p:cNvSpPr txBox="1">
            <a:spLocks noChangeArrowheads="1"/>
          </p:cNvSpPr>
          <p:nvPr/>
        </p:nvSpPr>
        <p:spPr bwMode="auto">
          <a:xfrm>
            <a:off x="2771775" y="3213100"/>
            <a:ext cx="684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>
                <a:latin typeface="Georgia" pitchFamily="18" charset="0"/>
              </a:rPr>
              <a:t>1</a:t>
            </a:r>
          </a:p>
        </p:txBody>
      </p:sp>
      <p:sp>
        <p:nvSpPr>
          <p:cNvPr id="18" name="TextBox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81860" y="2979682"/>
            <a:ext cx="534121" cy="1017523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15366" name="TextBox 18"/>
          <p:cNvSpPr txBox="1">
            <a:spLocks noChangeArrowheads="1"/>
          </p:cNvSpPr>
          <p:nvPr/>
        </p:nvSpPr>
        <p:spPr bwMode="auto">
          <a:xfrm>
            <a:off x="2195513" y="5445125"/>
            <a:ext cx="792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>
                <a:latin typeface="Georgia" pitchFamily="18" charset="0"/>
              </a:rPr>
              <a:t>90</a:t>
            </a:r>
          </a:p>
        </p:txBody>
      </p:sp>
      <p:sp>
        <p:nvSpPr>
          <p:cNvPr id="15367" name="TextBox 19"/>
          <p:cNvSpPr txBox="1">
            <a:spLocks noChangeArrowheads="1"/>
          </p:cNvSpPr>
          <p:nvPr/>
        </p:nvSpPr>
        <p:spPr bwMode="auto">
          <a:xfrm>
            <a:off x="792163" y="3783013"/>
            <a:ext cx="1403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dirty="0">
                <a:latin typeface="Georgia" pitchFamily="18" charset="0"/>
              </a:rPr>
              <a:t>5,6</a:t>
            </a:r>
          </a:p>
        </p:txBody>
      </p:sp>
      <p:sp>
        <p:nvSpPr>
          <p:cNvPr id="15368" name="TextBox 20"/>
          <p:cNvSpPr txBox="1">
            <a:spLocks noChangeArrowheads="1"/>
          </p:cNvSpPr>
          <p:nvPr/>
        </p:nvSpPr>
        <p:spPr bwMode="auto">
          <a:xfrm>
            <a:off x="5076825" y="2024063"/>
            <a:ext cx="7731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>
                <a:latin typeface="Georgia" pitchFamily="18" charset="0"/>
              </a:rPr>
              <a:t>7</a:t>
            </a:r>
          </a:p>
        </p:txBody>
      </p:sp>
      <p:sp>
        <p:nvSpPr>
          <p:cNvPr id="15369" name="TextBox 21"/>
          <p:cNvSpPr txBox="1">
            <a:spLocks noChangeArrowheads="1"/>
          </p:cNvSpPr>
          <p:nvPr/>
        </p:nvSpPr>
        <p:spPr bwMode="auto">
          <a:xfrm>
            <a:off x="5616575" y="3797300"/>
            <a:ext cx="8270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>
                <a:latin typeface="Georgia" pitchFamily="18" charset="0"/>
              </a:rPr>
              <a:t>23</a:t>
            </a:r>
          </a:p>
        </p:txBody>
      </p:sp>
      <p:sp>
        <p:nvSpPr>
          <p:cNvPr id="15370" name="TextBox 22"/>
          <p:cNvSpPr txBox="1">
            <a:spLocks noChangeArrowheads="1"/>
          </p:cNvSpPr>
          <p:nvPr/>
        </p:nvSpPr>
        <p:spPr bwMode="auto">
          <a:xfrm>
            <a:off x="3113088" y="4608513"/>
            <a:ext cx="1468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>
                <a:latin typeface="Georgia" pitchFamily="18" charset="0"/>
              </a:rPr>
              <a:t>46,88</a:t>
            </a:r>
          </a:p>
        </p:txBody>
      </p:sp>
      <p:sp>
        <p:nvSpPr>
          <p:cNvPr id="15371" name="TextBox 23"/>
          <p:cNvSpPr txBox="1">
            <a:spLocks noChangeArrowheads="1"/>
          </p:cNvSpPr>
          <p:nvPr/>
        </p:nvSpPr>
        <p:spPr bwMode="auto">
          <a:xfrm>
            <a:off x="2686050" y="2028825"/>
            <a:ext cx="15382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dirty="0">
                <a:latin typeface="Georgia" pitchFamily="18" charset="0"/>
              </a:rPr>
              <a:t>456,2</a:t>
            </a:r>
          </a:p>
        </p:txBody>
      </p:sp>
      <p:sp>
        <p:nvSpPr>
          <p:cNvPr id="26" name="TextBox 2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81077" y="2321742"/>
            <a:ext cx="779380" cy="1013098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27" name="TextBox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70767" y="5269209"/>
            <a:ext cx="779380" cy="1017523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29" name="TextBox 2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98096" y="5269209"/>
            <a:ext cx="779380" cy="1017523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15375" name="TextBox 29"/>
          <p:cNvSpPr txBox="1">
            <a:spLocks noChangeArrowheads="1"/>
          </p:cNvSpPr>
          <p:nvPr/>
        </p:nvSpPr>
        <p:spPr bwMode="auto">
          <a:xfrm>
            <a:off x="4513263" y="5832475"/>
            <a:ext cx="19002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latin typeface="Georgia" pitchFamily="18" charset="0"/>
              </a:rPr>
              <a:t>0,0076</a:t>
            </a:r>
          </a:p>
        </p:txBody>
      </p:sp>
      <p:pic>
        <p:nvPicPr>
          <p:cNvPr id="3" name="Фоновая - Весёла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66148" y="60944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2457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49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5363" grpId="0"/>
      <p:bldP spid="15364" grpId="0"/>
      <p:bldP spid="15366" grpId="0"/>
      <p:bldP spid="15367" grpId="0"/>
      <p:bldP spid="15368" grpId="0"/>
      <p:bldP spid="15369" grpId="0"/>
      <p:bldP spid="15370" grpId="0"/>
      <p:bldP spid="15371" grpId="0"/>
      <p:bldP spid="153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2/1613657672_41-p-fon-dlya-prezentatsii-po-matematike-dlya-d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1898247" y="940443"/>
            <a:ext cx="3060539" cy="2786605"/>
          </a:xfrm>
        </p:spPr>
        <p:txBody>
          <a:bodyPr/>
          <a:lstStyle/>
          <a:p>
            <a:pPr lvl="0"/>
            <a:r>
              <a:rPr lang="ru-RU" dirty="0"/>
              <a:t>1,2 ∙ 16 </a:t>
            </a:r>
          </a:p>
          <a:p>
            <a:pPr lvl="0"/>
            <a:r>
              <a:rPr lang="ru-RU" dirty="0"/>
              <a:t>2,5 ∙ 14 </a:t>
            </a:r>
          </a:p>
          <a:p>
            <a:pPr lvl="0"/>
            <a:r>
              <a:rPr lang="ru-RU" dirty="0"/>
              <a:t>3,5 ∙ 35</a:t>
            </a:r>
          </a:p>
          <a:p>
            <a:pPr lvl="0"/>
            <a:r>
              <a:rPr lang="ru-RU" dirty="0"/>
              <a:t>11 ∙ 1,7 </a:t>
            </a:r>
          </a:p>
          <a:p>
            <a:pPr marL="0" indent="0"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312781" y="917293"/>
            <a:ext cx="3223549" cy="3180145"/>
          </a:xfrm>
        </p:spPr>
        <p:txBody>
          <a:bodyPr/>
          <a:lstStyle/>
          <a:p>
            <a:pPr lvl="0"/>
            <a:r>
              <a:rPr lang="ru-RU" dirty="0" smtClean="0"/>
              <a:t>0,65 ∙ 35</a:t>
            </a:r>
          </a:p>
          <a:p>
            <a:pPr lvl="0"/>
            <a:r>
              <a:rPr lang="ru-RU" dirty="0" smtClean="0"/>
              <a:t>2,3 ∙11</a:t>
            </a:r>
          </a:p>
          <a:p>
            <a:pPr lvl="0"/>
            <a:r>
              <a:rPr lang="ru-RU" dirty="0" smtClean="0"/>
              <a:t>2,81 ∙ 10</a:t>
            </a:r>
          </a:p>
          <a:p>
            <a:pPr lvl="0"/>
            <a:r>
              <a:rPr lang="ru-RU" dirty="0" smtClean="0"/>
              <a:t>0,386 ∙ 100</a:t>
            </a:r>
          </a:p>
          <a:p>
            <a:pPr lvl="0"/>
            <a:r>
              <a:rPr lang="ru-RU" dirty="0" smtClean="0"/>
              <a:t>0,64 ∙ 1000</a:t>
            </a:r>
          </a:p>
          <a:p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291536"/>
              </p:ext>
            </p:extLst>
          </p:nvPr>
        </p:nvGraphicFramePr>
        <p:xfrm>
          <a:off x="1562580" y="4631663"/>
          <a:ext cx="7176303" cy="970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7367"/>
                <a:gridCol w="797367"/>
                <a:gridCol w="797367"/>
                <a:gridCol w="797367"/>
                <a:gridCol w="797367"/>
                <a:gridCol w="797367"/>
                <a:gridCol w="797367"/>
                <a:gridCol w="797367"/>
                <a:gridCol w="797367"/>
              </a:tblGrid>
              <a:tr h="643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35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28,1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22,75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19,2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12,25</a:t>
                      </a:r>
                      <a:endParaRPr lang="ru-RU"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640</a:t>
                      </a:r>
                      <a:endParaRPr lang="ru-RU"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25,3</a:t>
                      </a:r>
                      <a:endParaRPr lang="ru-RU"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18,7</a:t>
                      </a:r>
                      <a:endParaRPr lang="ru-RU"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38,6</a:t>
                      </a:r>
                      <a:endParaRPr lang="ru-RU"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271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А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К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И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М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Г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Й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Ц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Н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И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898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s.znanio.ru/d5af0e/07/e8/93320f0c8d8cf4b1afc7ec2cb6e4c59a4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8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catherineasquithgallery.com/uploads/posts/2021-02/1613657672_41-p-fon-dlya-prezentatsii-po-matematike-dlya-d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661" y="1285474"/>
            <a:ext cx="7772400" cy="1470025"/>
          </a:xfrm>
        </p:spPr>
        <p:txBody>
          <a:bodyPr/>
          <a:lstStyle/>
          <a:p>
            <a:r>
              <a:rPr lang="ru-RU" sz="7200" i="1" dirty="0"/>
              <a:t>Научился сам, </a:t>
            </a:r>
            <a:r>
              <a:rPr lang="ru-RU" sz="7200" i="1" dirty="0" smtClean="0"/>
              <a:t/>
            </a:r>
            <a:br>
              <a:rPr lang="ru-RU" sz="7200" i="1" dirty="0" smtClean="0"/>
            </a:br>
            <a:r>
              <a:rPr lang="ru-RU" sz="7200" i="1" dirty="0" smtClean="0"/>
              <a:t>научи </a:t>
            </a:r>
            <a:r>
              <a:rPr lang="ru-RU" sz="7200" i="1" dirty="0"/>
              <a:t>другого.</a:t>
            </a:r>
            <a:endParaRPr lang="ru-RU" sz="72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730416" y="3272741"/>
            <a:ext cx="6400800" cy="1752600"/>
          </a:xfrm>
        </p:spPr>
        <p:txBody>
          <a:bodyPr/>
          <a:lstStyle/>
          <a:p>
            <a:r>
              <a:rPr lang="ru-RU" dirty="0" smtClean="0"/>
              <a:t>Работаем в группах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52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catherineasquithgallery.com/uploads/posts/2021-02/1613657672_41-p-fon-dlya-prezentatsii-po-matematike-dlya-d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111" y="591996"/>
            <a:ext cx="7511969" cy="261419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b="1" u="sng" dirty="0" smtClean="0">
                <a:solidFill>
                  <a:srgbClr val="FF0000"/>
                </a:solidFill>
                <a:latin typeface="+mn-lt"/>
              </a:rPr>
            </a:br>
            <a:r>
              <a:rPr lang="ru-RU" b="1" u="sng" dirty="0" smtClean="0">
                <a:solidFill>
                  <a:srgbClr val="FF0000"/>
                </a:solidFill>
                <a:latin typeface="+mn-lt"/>
              </a:rPr>
              <a:t>Задача</a:t>
            </a:r>
            <a:r>
              <a:rPr lang="ru-RU" b="1" u="sng" dirty="0">
                <a:solidFill>
                  <a:srgbClr val="FF0000"/>
                </a:solidFill>
                <a:latin typeface="+mn-lt"/>
              </a:rPr>
              <a:t>: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+mn-lt"/>
              </a:rPr>
            </a:br>
            <a:r>
              <a:rPr lang="ru-RU" sz="3200" b="1" dirty="0" smtClean="0">
                <a:latin typeface="+mn-lt"/>
              </a:rPr>
              <a:t>В школе нужно застелить новый линолеум. </a:t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Квадратный метр линолеума стоит </a:t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185 рублей.   </a:t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Сколько денег понадобится на ремонт? </a:t>
            </a: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85305"/>
              </p:ext>
            </p:extLst>
          </p:nvPr>
        </p:nvGraphicFramePr>
        <p:xfrm>
          <a:off x="1620456" y="3881320"/>
          <a:ext cx="7025832" cy="2362225"/>
        </p:xfrm>
        <a:graphic>
          <a:graphicData uri="http://schemas.openxmlformats.org/drawingml/2006/table">
            <a:tbl>
              <a:tblPr/>
              <a:tblGrid>
                <a:gridCol w="2071868"/>
                <a:gridCol w="1597306"/>
                <a:gridCol w="1759352"/>
                <a:gridCol w="1597306"/>
              </a:tblGrid>
              <a:tr h="945323">
                <a:tc>
                  <a:txBody>
                    <a:bodyPr/>
                    <a:lstStyle/>
                    <a:p>
                      <a:pPr algn="jus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1 группа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кабинет</a:t>
                      </a:r>
                    </a:p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математики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2 группа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кабинет</a:t>
                      </a:r>
                    </a:p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информатики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3 группа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кабинет</a:t>
                      </a:r>
                    </a:p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физики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845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Длина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4,5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4,8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4,6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845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Ширина 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3,8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3,7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3,5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65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atherineasquithgallery.com/uploads/posts/2021-02/1613657672_41-p-fon-dlya-prezentatsii-po-matematike-dlya-d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57010" y="295581"/>
            <a:ext cx="761665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/>
              <a:t> </a:t>
            </a:r>
            <a:r>
              <a:rPr lang="ru-RU" sz="6000" b="1" i="1" u="sng" dirty="0" smtClean="0">
                <a:solidFill>
                  <a:srgbClr val="FF0000"/>
                </a:solidFill>
              </a:rPr>
              <a:t>Девиз урока:</a:t>
            </a:r>
          </a:p>
          <a:p>
            <a:r>
              <a:rPr lang="ru-RU" sz="6000" b="1" i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« Знаешь –</a:t>
            </a:r>
          </a:p>
          <a:p>
            <a:r>
              <a:rPr lang="ru-RU" sz="6000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6000" b="1" i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    говори, </a:t>
            </a:r>
          </a:p>
          <a:p>
            <a:r>
              <a:rPr lang="ru-RU" sz="6000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6000" b="1" i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        не знаешь -    </a:t>
            </a:r>
          </a:p>
          <a:p>
            <a:r>
              <a:rPr lang="ru-RU" sz="6000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6000" b="1" i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              слушай»!</a:t>
            </a:r>
            <a:endParaRPr lang="ru-RU" sz="6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70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catherineasquithgallery.com/uploads/posts/2021-02/1613657672_41-p-fon-dlya-prezentatsii-po-matematike-dlya-d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5813" y="279479"/>
            <a:ext cx="7511969" cy="261419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FF0000"/>
                </a:solidFill>
                <a:latin typeface="+mn-lt"/>
              </a:rPr>
              <a:t>Задача</a:t>
            </a:r>
            <a:r>
              <a:rPr lang="ru-RU" b="1" u="sng" dirty="0">
                <a:solidFill>
                  <a:srgbClr val="FF0000"/>
                </a:solidFill>
                <a:latin typeface="+mn-lt"/>
              </a:rPr>
              <a:t>: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+mn-lt"/>
              </a:rPr>
            </a:br>
            <a:r>
              <a:rPr lang="ru-RU" sz="2700" b="1" dirty="0" smtClean="0">
                <a:latin typeface="+mn-lt"/>
              </a:rPr>
              <a:t>В школе нужно застелить новый линолеум. </a:t>
            </a:r>
            <a:br>
              <a:rPr lang="ru-RU" sz="2700" b="1" dirty="0" smtClean="0">
                <a:latin typeface="+mn-lt"/>
              </a:rPr>
            </a:br>
            <a:r>
              <a:rPr lang="ru-RU" sz="2700" b="1" dirty="0" smtClean="0">
                <a:latin typeface="+mn-lt"/>
              </a:rPr>
              <a:t>Квадратный метр линолеума стоит 185 рублей.   </a:t>
            </a:r>
            <a:br>
              <a:rPr lang="ru-RU" sz="2700" b="1" dirty="0" smtClean="0">
                <a:latin typeface="+mn-lt"/>
              </a:rPr>
            </a:br>
            <a:r>
              <a:rPr lang="ru-RU" sz="2700" b="1" dirty="0" smtClean="0">
                <a:latin typeface="+mn-lt"/>
              </a:rPr>
              <a:t>Сколько денег понадобится на ремонт? </a:t>
            </a: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050847"/>
              </p:ext>
            </p:extLst>
          </p:nvPr>
        </p:nvGraphicFramePr>
        <p:xfrm>
          <a:off x="1655180" y="2341887"/>
          <a:ext cx="7025832" cy="3779127"/>
        </p:xfrm>
        <a:graphic>
          <a:graphicData uri="http://schemas.openxmlformats.org/drawingml/2006/table">
            <a:tbl>
              <a:tblPr/>
              <a:tblGrid>
                <a:gridCol w="2071868"/>
                <a:gridCol w="1597306"/>
                <a:gridCol w="1759352"/>
                <a:gridCol w="1597306"/>
              </a:tblGrid>
              <a:tr h="945323">
                <a:tc>
                  <a:txBody>
                    <a:bodyPr/>
                    <a:lstStyle/>
                    <a:p>
                      <a:pPr algn="jus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1 группа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кабинет</a:t>
                      </a:r>
                    </a:p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математики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2 группа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кабинет</a:t>
                      </a:r>
                    </a:p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информатики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3 группа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кабинет</a:t>
                      </a:r>
                    </a:p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физики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845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Длина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4,5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4,8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4,6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845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Ширина 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3,8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3,7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3,5</a:t>
                      </a:r>
                    </a:p>
                    <a:p>
                      <a:pPr algn="just"/>
                      <a:endParaRPr lang="ru-RU" dirty="0" smtClean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845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Площадь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4,5*3,8=17,1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4,8*3,7=17,76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4,6*3,5=16,1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845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Стоимость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17,1*185=3163,5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17,76*185=3285,6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16,1*185=2978,5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77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catherineasquithgallery.com/uploads/posts/2021-02/1613657672_41-p-fon-dlya-prezentatsii-po-matematike-dlya-d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2420" y="591996"/>
            <a:ext cx="6643869" cy="85773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u="sng" dirty="0">
                <a:solidFill>
                  <a:srgbClr val="FF0000"/>
                </a:solidFill>
                <a:latin typeface="+mn-lt"/>
              </a:rPr>
              <a:t>Задача: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+mn-lt"/>
              </a:rPr>
            </a:br>
            <a:r>
              <a:rPr lang="ru-RU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+mn-lt"/>
              </a:rPr>
            </a:br>
            <a:endParaRPr lang="ru-RU" dirty="0"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689240"/>
              </p:ext>
            </p:extLst>
          </p:nvPr>
        </p:nvGraphicFramePr>
        <p:xfrm>
          <a:off x="2754726" y="2295589"/>
          <a:ext cx="5075677" cy="3426925"/>
        </p:xfrm>
        <a:graphic>
          <a:graphicData uri="http://schemas.openxmlformats.org/drawingml/2006/table">
            <a:tbl>
              <a:tblPr/>
              <a:tblGrid>
                <a:gridCol w="1280351"/>
                <a:gridCol w="1234624"/>
                <a:gridCol w="1291783"/>
                <a:gridCol w="1268919"/>
              </a:tblGrid>
              <a:tr h="708451">
                <a:tc>
                  <a:txBody>
                    <a:bodyPr/>
                    <a:lstStyle/>
                    <a:p>
                      <a:pPr algn="jus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1 группа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2 группа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3 группа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8451"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предыдущее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5630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2100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3400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8451">
                <a:tc>
                  <a:txBody>
                    <a:bodyPr/>
                    <a:lstStyle/>
                    <a:p>
                      <a:pPr algn="jus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последующее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5720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2300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3550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01572">
                <a:tc>
                  <a:txBody>
                    <a:bodyPr/>
                    <a:lstStyle/>
                    <a:p>
                      <a:pPr algn="jus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Оплата за месяц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93134" y="1033705"/>
            <a:ext cx="7373074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cs typeface="Arial" pitchFamily="34" charset="0"/>
              </a:rPr>
              <a:t>Заполни таблицу, если плата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cs typeface="Arial" pitchFamily="34" charset="0"/>
              </a:rPr>
              <a:t>за 1кВт·ч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cs typeface="Arial" pitchFamily="34" charset="0"/>
              </a:rPr>
              <a:t>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cs typeface="Arial" pitchFamily="34" charset="0"/>
              </a:rPr>
              <a:t>электроэнергии – 2, 55 р.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6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catherineasquithgallery.com/uploads/posts/2021-02/1613657672_41-p-fon-dlya-prezentatsii-po-matematike-dlya-d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2420" y="591996"/>
            <a:ext cx="6643869" cy="85773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u="sng" dirty="0">
                <a:solidFill>
                  <a:srgbClr val="FF0000"/>
                </a:solidFill>
                <a:latin typeface="+mn-lt"/>
              </a:rPr>
              <a:t>Задача: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+mn-lt"/>
              </a:rPr>
            </a:br>
            <a:r>
              <a:rPr lang="ru-RU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+mn-lt"/>
              </a:rPr>
            </a:br>
            <a:endParaRPr lang="ru-RU" dirty="0"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002937"/>
              </p:ext>
            </p:extLst>
          </p:nvPr>
        </p:nvGraphicFramePr>
        <p:xfrm>
          <a:off x="2641832" y="2663752"/>
          <a:ext cx="5075677" cy="3426925"/>
        </p:xfrm>
        <a:graphic>
          <a:graphicData uri="http://schemas.openxmlformats.org/drawingml/2006/table">
            <a:tbl>
              <a:tblPr/>
              <a:tblGrid>
                <a:gridCol w="1280351"/>
                <a:gridCol w="1234624"/>
                <a:gridCol w="1291783"/>
                <a:gridCol w="1268919"/>
              </a:tblGrid>
              <a:tr h="708451">
                <a:tc>
                  <a:txBody>
                    <a:bodyPr/>
                    <a:lstStyle/>
                    <a:p>
                      <a:pPr algn="jus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1 группа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2 группа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rgbClr val="000000"/>
                          </a:solidFill>
                          <a:effectLst/>
                        </a:rPr>
                        <a:t>3 группа</a:t>
                      </a: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8451"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предыдущее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5630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2100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3400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8451">
                <a:tc>
                  <a:txBody>
                    <a:bodyPr/>
                    <a:lstStyle/>
                    <a:p>
                      <a:pPr algn="jus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последующее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5720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2300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3550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01572">
                <a:tc>
                  <a:txBody>
                    <a:bodyPr/>
                    <a:lstStyle/>
                    <a:p>
                      <a:pPr algn="jus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Оплата за месяц</a:t>
                      </a: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>
                          <a:solidFill>
                            <a:srgbClr val="000000"/>
                          </a:solidFill>
                          <a:effectLst/>
                        </a:rPr>
                        <a:t>90 x 2,55 =229, 50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mtClean="0">
                          <a:solidFill>
                            <a:srgbClr val="000000"/>
                          </a:solidFill>
                          <a:effectLst/>
                        </a:rPr>
                        <a:t>200x2,55=510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>
                          <a:solidFill>
                            <a:srgbClr val="000000"/>
                          </a:solidFill>
                          <a:effectLst/>
                        </a:rPr>
                        <a:t>150x2,55= 382,5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53340" marB="53340">
                    <a:lnL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93134" y="1033705"/>
            <a:ext cx="7373074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cs typeface="Arial" pitchFamily="34" charset="0"/>
              </a:rPr>
              <a:t>Заполни таблицу, если плата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cs typeface="Arial" pitchFamily="34" charset="0"/>
              </a:rPr>
              <a:t>за 1кВт·ч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cs typeface="Arial" pitchFamily="34" charset="0"/>
              </a:rPr>
              <a:t>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cs typeface="Arial" pitchFamily="34" charset="0"/>
              </a:rPr>
              <a:t>электроэнергии – 2, 55 р.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catherineasquithgallery.com/uploads/posts/2021-02/1613657672_41-p-fon-dlya-prezentatsii-po-matematike-dlya-d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3511" y="11643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b="1" u="sng" dirty="0" smtClean="0">
                <a:solidFill>
                  <a:srgbClr val="FF0000"/>
                </a:solidFill>
                <a:latin typeface="+mn-lt"/>
              </a:rPr>
            </a:br>
            <a:r>
              <a:rPr lang="ru-RU" b="1" u="sng" dirty="0">
                <a:solidFill>
                  <a:srgbClr val="FF0000"/>
                </a:solidFill>
                <a:latin typeface="+mn-lt"/>
              </a:rPr>
              <a:t/>
            </a:r>
            <a:br>
              <a:rPr lang="ru-RU" b="1" u="sng" dirty="0">
                <a:solidFill>
                  <a:srgbClr val="FF0000"/>
                </a:solidFill>
                <a:latin typeface="+mn-lt"/>
              </a:rPr>
            </a:br>
            <a:r>
              <a:rPr lang="ru-RU" b="1" u="sng" dirty="0" smtClean="0">
                <a:solidFill>
                  <a:srgbClr val="FF0000"/>
                </a:solidFill>
                <a:latin typeface="+mn-lt"/>
              </a:rPr>
              <a:t>Задача</a:t>
            </a:r>
            <a:r>
              <a:rPr lang="ru-RU" b="1" u="sng" dirty="0">
                <a:solidFill>
                  <a:srgbClr val="FF0000"/>
                </a:solidFill>
                <a:latin typeface="+mn-lt"/>
              </a:rPr>
              <a:t>: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+mn-lt"/>
              </a:rPr>
            </a:br>
            <a:r>
              <a:rPr lang="ru-RU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273214" y="1307210"/>
            <a:ext cx="7465671" cy="1752600"/>
          </a:xfrm>
        </p:spPr>
        <p:txBody>
          <a:bodyPr/>
          <a:lstStyle/>
          <a:p>
            <a:r>
              <a:rPr lang="ru-RU" sz="3600" dirty="0"/>
              <a:t>На завтрак динозавр съел 2,3 т травы , на ланч в 2 раза </a:t>
            </a:r>
            <a:r>
              <a:rPr lang="ru-RU" sz="3600" dirty="0" smtClean="0"/>
              <a:t>больше, </a:t>
            </a:r>
            <a:r>
              <a:rPr lang="ru-RU" sz="3600" dirty="0"/>
              <a:t>на обед на 5,8 т больше чем на завтрак ,на полдник в 2 раза меньше ,чем на обед . А на ужин столько , сколько на полдник и на ланч вместе .На сколько потолстел динозавр в этот день?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93915" y="5791558"/>
            <a:ext cx="2426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Ответ: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204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atherineasquithgallery.com/uploads/posts/2021-02/1613657672_41-p-fon-dlya-prezentatsii-po-matematike-dlya-d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Домашнее задание: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6998" y="1600200"/>
            <a:ext cx="7679802" cy="4525963"/>
          </a:xfrm>
        </p:spPr>
        <p:txBody>
          <a:bodyPr/>
          <a:lstStyle/>
          <a:p>
            <a:r>
              <a:rPr lang="ru-RU" sz="2800" dirty="0" smtClean="0"/>
              <a:t>1. Обязательно выучить правила, их можно найти на стр.214</a:t>
            </a:r>
          </a:p>
          <a:p>
            <a:r>
              <a:rPr lang="ru-RU" sz="2800" dirty="0" smtClean="0"/>
              <a:t>2. А теперь их нужно применить, решая №1391(1 столбик), №1397 (1 столбик)</a:t>
            </a:r>
          </a:p>
          <a:p>
            <a:r>
              <a:rPr lang="ru-RU" sz="2800" dirty="0" smtClean="0"/>
              <a:t>3. Ну а теперь творческое задание:</a:t>
            </a:r>
          </a:p>
          <a:p>
            <a:r>
              <a:rPr lang="ru-RU" sz="2800" dirty="0" smtClean="0"/>
              <a:t> </a:t>
            </a:r>
            <a:r>
              <a:rPr lang="ru-RU" sz="2800" dirty="0"/>
              <a:t>Н</a:t>
            </a:r>
            <a:r>
              <a:rPr lang="ru-RU" sz="2800" dirty="0" smtClean="0"/>
              <a:t>ужно измерить свою комнату и посчитать, сколько нужно заплатить за новый линолеум для твоей комнаты. Один квадратный метр линолеума – 185р.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5294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2.infourok.ru/uploads/ex/1246/000394b5-3f920994/img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60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fs.znanio.ru/methodology/images/98/9a/989add72caf4d530436d802d2840a67aba9add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" y="0"/>
            <a:ext cx="9147577" cy="686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6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d36efffaa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854325"/>
            <a:ext cx="2306638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2195513" y="333375"/>
            <a:ext cx="6480175" cy="6048375"/>
            <a:chOff x="1429" y="210"/>
            <a:chExt cx="4082" cy="3810"/>
          </a:xfrm>
        </p:grpSpPr>
        <p:sp>
          <p:nvSpPr>
            <p:cNvPr id="16403" name="Oval 4"/>
            <p:cNvSpPr>
              <a:spLocks noChangeArrowheads="1"/>
            </p:cNvSpPr>
            <p:nvPr/>
          </p:nvSpPr>
          <p:spPr bwMode="auto">
            <a:xfrm>
              <a:off x="1701" y="300"/>
              <a:ext cx="1043" cy="63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FF"/>
                </a:gs>
              </a:gsLst>
              <a:path path="shape">
                <a:fillToRect l="50000" t="50000" r="50000" b="50000"/>
              </a:path>
            </a:gradFill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ru-RU"/>
            </a:p>
          </p:txBody>
        </p:sp>
        <p:sp>
          <p:nvSpPr>
            <p:cNvPr id="16404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880" y="436"/>
              <a:ext cx="861" cy="3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200" b="1" i="1" kern="10">
                  <a:ln w="19050">
                    <a:solidFill>
                      <a:srgbClr val="00FF00"/>
                    </a:solidFill>
                    <a:round/>
                    <a:headEnd/>
                    <a:tailEnd/>
                  </a:ln>
                  <a:solidFill>
                    <a:srgbClr val="008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: 4 =</a:t>
              </a:r>
            </a:p>
          </p:txBody>
        </p:sp>
        <p:sp>
          <p:nvSpPr>
            <p:cNvPr id="16405" name="AutoShape 6"/>
            <p:cNvSpPr>
              <a:spLocks noChangeArrowheads="1"/>
            </p:cNvSpPr>
            <p:nvPr/>
          </p:nvSpPr>
          <p:spPr bwMode="auto">
            <a:xfrm>
              <a:off x="3878" y="210"/>
              <a:ext cx="1089" cy="63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</a:gradFill>
            <a:ln w="254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sp>
          <p:nvSpPr>
            <p:cNvPr id="16406" name="Rectangle 7"/>
            <p:cNvSpPr>
              <a:spLocks noChangeArrowheads="1"/>
            </p:cNvSpPr>
            <p:nvPr/>
          </p:nvSpPr>
          <p:spPr bwMode="auto">
            <a:xfrm>
              <a:off x="1429" y="1117"/>
              <a:ext cx="1042" cy="499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50000">
                  <a:srgbClr val="FFFFFF"/>
                </a:gs>
                <a:gs pos="100000">
                  <a:srgbClr val="00FF00"/>
                </a:gs>
              </a:gsLst>
              <a:lin ang="2700000" scaled="1"/>
            </a:gradFill>
            <a:ln w="254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ru-RU"/>
                <a:t>1657,6</a:t>
              </a:r>
            </a:p>
          </p:txBody>
        </p:sp>
        <p:sp>
          <p:nvSpPr>
            <p:cNvPr id="16407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8" y="1207"/>
              <a:ext cx="1678" cy="3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200" b="1" i="1" kern="10">
                  <a:ln w="19050">
                    <a:solidFill>
                      <a:srgbClr val="00FF00"/>
                    </a:solidFill>
                    <a:round/>
                    <a:headEnd/>
                    <a:tailEnd/>
                  </a:ln>
                  <a:solidFill>
                    <a:srgbClr val="008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- 1500 =</a:t>
              </a:r>
            </a:p>
          </p:txBody>
        </p:sp>
        <p:sp>
          <p:nvSpPr>
            <p:cNvPr id="16408" name="Oval 9"/>
            <p:cNvSpPr>
              <a:spLocks noChangeArrowheads="1"/>
            </p:cNvSpPr>
            <p:nvPr/>
          </p:nvSpPr>
          <p:spPr bwMode="auto">
            <a:xfrm>
              <a:off x="4467" y="981"/>
              <a:ext cx="1044" cy="63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FF"/>
                </a:gs>
              </a:gsLst>
              <a:path path="shape">
                <a:fillToRect l="50000" t="50000" r="50000" b="50000"/>
              </a:path>
            </a:gradFill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sp>
          <p:nvSpPr>
            <p:cNvPr id="16409" name="AutoShape 10"/>
            <p:cNvSpPr>
              <a:spLocks noChangeArrowheads="1"/>
            </p:cNvSpPr>
            <p:nvPr/>
          </p:nvSpPr>
          <p:spPr bwMode="auto">
            <a:xfrm>
              <a:off x="1610" y="1842"/>
              <a:ext cx="1134" cy="628"/>
            </a:xfrm>
            <a:prstGeom prst="hexagon">
              <a:avLst>
                <a:gd name="adj" fmla="val 45143"/>
                <a:gd name="vf" fmla="val 115470"/>
              </a:avLst>
            </a:prstGeom>
            <a:gradFill rotWithShape="1">
              <a:gsLst>
                <a:gs pos="0">
                  <a:srgbClr val="FFFFFF"/>
                </a:gs>
                <a:gs pos="50000">
                  <a:srgbClr val="FFFF00"/>
                </a:gs>
                <a:gs pos="100000">
                  <a:srgbClr val="FFFFFF"/>
                </a:gs>
              </a:gsLst>
              <a:lin ang="5400000" scaled="1"/>
            </a:gradFill>
            <a:ln w="254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ru-RU"/>
            </a:p>
          </p:txBody>
        </p:sp>
        <p:sp>
          <p:nvSpPr>
            <p:cNvPr id="16410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2925" y="2024"/>
              <a:ext cx="861" cy="3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200" b="1" i="1" kern="10">
                  <a:ln w="19050">
                    <a:solidFill>
                      <a:srgbClr val="00FF00"/>
                    </a:solidFill>
                    <a:round/>
                    <a:headEnd/>
                    <a:tailEnd/>
                  </a:ln>
                  <a:solidFill>
                    <a:srgbClr val="008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: 4 =</a:t>
              </a:r>
            </a:p>
          </p:txBody>
        </p:sp>
        <p:sp>
          <p:nvSpPr>
            <p:cNvPr id="16411" name="AutoShape 12"/>
            <p:cNvSpPr>
              <a:spLocks noChangeArrowheads="1"/>
            </p:cNvSpPr>
            <p:nvPr/>
          </p:nvSpPr>
          <p:spPr bwMode="auto">
            <a:xfrm>
              <a:off x="3878" y="1888"/>
              <a:ext cx="1361" cy="545"/>
            </a:xfrm>
            <a:prstGeom prst="parallelogram">
              <a:avLst>
                <a:gd name="adj" fmla="val 62431"/>
              </a:avLst>
            </a:prstGeom>
            <a:gradFill rotWithShape="1">
              <a:gsLst>
                <a:gs pos="0">
                  <a:srgbClr val="FFFFFF"/>
                </a:gs>
                <a:gs pos="50000">
                  <a:srgbClr val="C0C0C0"/>
                </a:gs>
                <a:gs pos="100000">
                  <a:srgbClr val="FFFFFF"/>
                </a:gs>
              </a:gsLst>
              <a:lin ang="2700000" scaled="1"/>
            </a:gra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sp>
          <p:nvSpPr>
            <p:cNvPr id="16412" name="AutoShape 13"/>
            <p:cNvSpPr>
              <a:spLocks noChangeArrowheads="1"/>
            </p:cNvSpPr>
            <p:nvPr/>
          </p:nvSpPr>
          <p:spPr bwMode="auto">
            <a:xfrm>
              <a:off x="1655" y="2659"/>
              <a:ext cx="1089" cy="63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</a:gradFill>
            <a:ln w="254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sp>
          <p:nvSpPr>
            <p:cNvPr id="16413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2834" y="2840"/>
              <a:ext cx="1089" cy="3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200" b="1" i="1" kern="10">
                  <a:ln w="19050">
                    <a:solidFill>
                      <a:srgbClr val="00FF00"/>
                    </a:solidFill>
                    <a:round/>
                    <a:headEnd/>
                    <a:tailEnd/>
                  </a:ln>
                  <a:solidFill>
                    <a:srgbClr val="008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+ 61 =</a:t>
              </a:r>
            </a:p>
          </p:txBody>
        </p:sp>
        <p:sp>
          <p:nvSpPr>
            <p:cNvPr id="16414" name="AutoShape 15"/>
            <p:cNvSpPr>
              <a:spLocks noChangeArrowheads="1"/>
            </p:cNvSpPr>
            <p:nvPr/>
          </p:nvSpPr>
          <p:spPr bwMode="auto">
            <a:xfrm>
              <a:off x="4105" y="2659"/>
              <a:ext cx="1179" cy="628"/>
            </a:xfrm>
            <a:prstGeom prst="hexagon">
              <a:avLst>
                <a:gd name="adj" fmla="val 46935"/>
                <a:gd name="vf" fmla="val 115470"/>
              </a:avLst>
            </a:prstGeom>
            <a:gradFill rotWithShape="1">
              <a:gsLst>
                <a:gs pos="0">
                  <a:srgbClr val="FFFFFF"/>
                </a:gs>
                <a:gs pos="50000">
                  <a:srgbClr val="FFFF00"/>
                </a:gs>
                <a:gs pos="100000">
                  <a:srgbClr val="FFFFFF"/>
                </a:gs>
              </a:gsLst>
              <a:lin ang="5400000" scaled="1"/>
            </a:gradFill>
            <a:ln w="254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grpSp>
          <p:nvGrpSpPr>
            <p:cNvPr id="16415" name="Group 16"/>
            <p:cNvGrpSpPr>
              <a:grpSpLocks/>
            </p:cNvGrpSpPr>
            <p:nvPr/>
          </p:nvGrpSpPr>
          <p:grpSpPr bwMode="auto">
            <a:xfrm>
              <a:off x="2109" y="3657"/>
              <a:ext cx="1678" cy="318"/>
              <a:chOff x="2426" y="3657"/>
              <a:chExt cx="1678" cy="318"/>
            </a:xfrm>
          </p:grpSpPr>
          <p:sp>
            <p:nvSpPr>
              <p:cNvPr id="16417" name="WordArt 17"/>
              <p:cNvSpPr>
                <a:spLocks noChangeArrowheads="1" noChangeShapeType="1" noTextEdit="1"/>
              </p:cNvSpPr>
              <p:nvPr/>
            </p:nvSpPr>
            <p:spPr bwMode="auto">
              <a:xfrm>
                <a:off x="2426" y="3657"/>
                <a:ext cx="1678" cy="31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3200" b="1" i="1" kern="10">
                    <a:ln w="19050">
                      <a:solidFill>
                        <a:srgbClr val="00FF00"/>
                      </a:solidFill>
                      <a:round/>
                      <a:headEnd/>
                      <a:tailEnd/>
                    </a:ln>
                    <a:solidFill>
                      <a:srgbClr val="008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Times New Roman"/>
                    <a:cs typeface="Times New Roman"/>
                  </a:rPr>
                  <a:t>8   207,2 =</a:t>
                </a:r>
              </a:p>
            </p:txBody>
          </p:sp>
          <p:sp>
            <p:nvSpPr>
              <p:cNvPr id="16418" name="Oval 18"/>
              <p:cNvSpPr>
                <a:spLocks noChangeArrowheads="1"/>
              </p:cNvSpPr>
              <p:nvPr/>
            </p:nvSpPr>
            <p:spPr bwMode="auto">
              <a:xfrm>
                <a:off x="2835" y="3793"/>
                <a:ext cx="90" cy="91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ru-RU"/>
              </a:p>
            </p:txBody>
          </p:sp>
        </p:grpSp>
        <p:sp>
          <p:nvSpPr>
            <p:cNvPr id="16416" name="Rectangle 19"/>
            <p:cNvSpPr>
              <a:spLocks noChangeArrowheads="1"/>
            </p:cNvSpPr>
            <p:nvPr/>
          </p:nvSpPr>
          <p:spPr bwMode="auto">
            <a:xfrm>
              <a:off x="3969" y="3521"/>
              <a:ext cx="1043" cy="499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50000">
                  <a:srgbClr val="FFFFFF"/>
                </a:gs>
                <a:gs pos="100000">
                  <a:srgbClr val="00FF00"/>
                </a:gs>
              </a:gsLst>
              <a:lin ang="2700000" scaled="1"/>
            </a:gradFill>
            <a:ln w="254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</p:grpSp>
      <p:sp>
        <p:nvSpPr>
          <p:cNvPr id="58388" name="WordArt 20"/>
          <p:cNvSpPr>
            <a:spLocks noChangeArrowheads="1" noChangeShapeType="1" noTextEdit="1"/>
          </p:cNvSpPr>
          <p:nvPr/>
        </p:nvSpPr>
        <p:spPr bwMode="auto">
          <a:xfrm>
            <a:off x="6443663" y="5734050"/>
            <a:ext cx="1366837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i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1657,6</a:t>
            </a:r>
          </a:p>
        </p:txBody>
      </p:sp>
      <p:sp>
        <p:nvSpPr>
          <p:cNvPr id="58389" name="Oval 21"/>
          <p:cNvSpPr>
            <a:spLocks noChangeArrowheads="1"/>
          </p:cNvSpPr>
          <p:nvPr/>
        </p:nvSpPr>
        <p:spPr bwMode="auto">
          <a:xfrm>
            <a:off x="2700338" y="5516563"/>
            <a:ext cx="3527425" cy="108108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58391" name="Line 23"/>
          <p:cNvSpPr>
            <a:spLocks noChangeShapeType="1"/>
          </p:cNvSpPr>
          <p:nvPr/>
        </p:nvSpPr>
        <p:spPr bwMode="auto">
          <a:xfrm flipH="1" flipV="1">
            <a:off x="3779838" y="2420938"/>
            <a:ext cx="2663825" cy="331311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92" name="WordArt 24"/>
          <p:cNvSpPr>
            <a:spLocks noChangeArrowheads="1" noChangeShapeType="1" noTextEdit="1"/>
          </p:cNvSpPr>
          <p:nvPr/>
        </p:nvSpPr>
        <p:spPr bwMode="auto">
          <a:xfrm>
            <a:off x="7380288" y="1844675"/>
            <a:ext cx="107950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i="1" kern="10">
                <a:ln w="1905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157,6</a:t>
            </a:r>
          </a:p>
        </p:txBody>
      </p:sp>
      <p:sp>
        <p:nvSpPr>
          <p:cNvPr id="58393" name="Freeform 25"/>
          <p:cNvSpPr>
            <a:spLocks/>
          </p:cNvSpPr>
          <p:nvPr/>
        </p:nvSpPr>
        <p:spPr bwMode="auto">
          <a:xfrm>
            <a:off x="4067175" y="981075"/>
            <a:ext cx="3232150" cy="984250"/>
          </a:xfrm>
          <a:custGeom>
            <a:avLst/>
            <a:gdLst>
              <a:gd name="T0" fmla="*/ 2147483646 w 1920"/>
              <a:gd name="T1" fmla="*/ 2147483646 h 547"/>
              <a:gd name="T2" fmla="*/ 0 w 1920"/>
              <a:gd name="T3" fmla="*/ 0 h 54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920" h="547">
                <a:moveTo>
                  <a:pt x="1920" y="547"/>
                </a:moveTo>
                <a:lnTo>
                  <a:pt x="0" y="0"/>
                </a:lnTo>
              </a:path>
            </a:pathLst>
          </a:custGeom>
          <a:noFill/>
          <a:ln w="50800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96" name="Freeform 28"/>
          <p:cNvSpPr>
            <a:spLocks/>
          </p:cNvSpPr>
          <p:nvPr/>
        </p:nvSpPr>
        <p:spPr bwMode="auto">
          <a:xfrm>
            <a:off x="4068763" y="1249363"/>
            <a:ext cx="2347912" cy="3703637"/>
          </a:xfrm>
          <a:custGeom>
            <a:avLst/>
            <a:gdLst>
              <a:gd name="T0" fmla="*/ 2147483646 w 1479"/>
              <a:gd name="T1" fmla="*/ 0 h 2333"/>
              <a:gd name="T2" fmla="*/ 0 w 1479"/>
              <a:gd name="T3" fmla="*/ 2147483646 h 233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79" h="2333">
                <a:moveTo>
                  <a:pt x="1479" y="0"/>
                </a:moveTo>
                <a:lnTo>
                  <a:pt x="0" y="2333"/>
                </a:lnTo>
              </a:path>
            </a:pathLst>
          </a:custGeom>
          <a:noFill/>
          <a:ln w="50800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97" name="WordArt 29"/>
          <p:cNvSpPr>
            <a:spLocks noChangeArrowheads="1" noChangeShapeType="1" noTextEdit="1"/>
          </p:cNvSpPr>
          <p:nvPr/>
        </p:nvSpPr>
        <p:spPr bwMode="auto">
          <a:xfrm>
            <a:off x="6659563" y="765175"/>
            <a:ext cx="7207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i="1" kern="1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39,4</a:t>
            </a:r>
          </a:p>
        </p:txBody>
      </p:sp>
      <p:sp>
        <p:nvSpPr>
          <p:cNvPr id="58399" name="WordArt 31"/>
          <p:cNvSpPr>
            <a:spLocks noChangeArrowheads="1" noChangeShapeType="1" noTextEdit="1"/>
          </p:cNvSpPr>
          <p:nvPr/>
        </p:nvSpPr>
        <p:spPr bwMode="auto">
          <a:xfrm>
            <a:off x="6948488" y="4437063"/>
            <a:ext cx="1008062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i="1" kern="1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100,4</a:t>
            </a:r>
          </a:p>
        </p:txBody>
      </p:sp>
      <p:sp>
        <p:nvSpPr>
          <p:cNvPr id="58400" name="Freeform 32"/>
          <p:cNvSpPr>
            <a:spLocks/>
          </p:cNvSpPr>
          <p:nvPr/>
        </p:nvSpPr>
        <p:spPr bwMode="auto">
          <a:xfrm>
            <a:off x="4206875" y="3459163"/>
            <a:ext cx="2498725" cy="1281112"/>
          </a:xfrm>
          <a:custGeom>
            <a:avLst/>
            <a:gdLst>
              <a:gd name="T0" fmla="*/ 2147483646 w 1574"/>
              <a:gd name="T1" fmla="*/ 2147483646 h 807"/>
              <a:gd name="T2" fmla="*/ 0 w 1574"/>
              <a:gd name="T3" fmla="*/ 0 h 80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574" h="807">
                <a:moveTo>
                  <a:pt x="1574" y="807"/>
                </a:moveTo>
                <a:lnTo>
                  <a:pt x="0" y="0"/>
                </a:lnTo>
              </a:path>
            </a:pathLst>
          </a:custGeom>
          <a:noFill/>
          <a:ln w="50800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401" name="WordArt 33"/>
          <p:cNvSpPr>
            <a:spLocks noChangeArrowheads="1" noChangeShapeType="1" noTextEdit="1"/>
          </p:cNvSpPr>
          <p:nvPr/>
        </p:nvSpPr>
        <p:spPr bwMode="auto">
          <a:xfrm>
            <a:off x="6948488" y="3213100"/>
            <a:ext cx="7207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i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25,1</a:t>
            </a:r>
          </a:p>
        </p:txBody>
      </p:sp>
      <p:sp>
        <p:nvSpPr>
          <p:cNvPr id="16398" name="Rectangle 37"/>
          <p:cNvSpPr>
            <a:spLocks noChangeArrowheads="1"/>
          </p:cNvSpPr>
          <p:nvPr/>
        </p:nvSpPr>
        <p:spPr bwMode="auto">
          <a:xfrm>
            <a:off x="2195513" y="1773238"/>
            <a:ext cx="1655762" cy="792162"/>
          </a:xfrm>
          <a:prstGeom prst="rect">
            <a:avLst/>
          </a:prstGeom>
          <a:solidFill>
            <a:srgbClr val="66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58406" name="WordArt 38" descr="Белый мрамор"/>
          <p:cNvSpPr>
            <a:spLocks noChangeArrowheads="1" noChangeShapeType="1" noTextEdit="1"/>
          </p:cNvSpPr>
          <p:nvPr/>
        </p:nvSpPr>
        <p:spPr bwMode="auto">
          <a:xfrm>
            <a:off x="2268538" y="1916113"/>
            <a:ext cx="14097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1657,6</a:t>
            </a:r>
          </a:p>
        </p:txBody>
      </p:sp>
      <p:sp>
        <p:nvSpPr>
          <p:cNvPr id="58409" name="WordArt 41"/>
          <p:cNvSpPr>
            <a:spLocks noChangeArrowheads="1" noChangeShapeType="1" noTextEdit="1"/>
          </p:cNvSpPr>
          <p:nvPr/>
        </p:nvSpPr>
        <p:spPr bwMode="auto">
          <a:xfrm>
            <a:off x="2843213" y="3141663"/>
            <a:ext cx="1008062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i="1" kern="1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100,4</a:t>
            </a:r>
          </a:p>
        </p:txBody>
      </p:sp>
      <p:sp>
        <p:nvSpPr>
          <p:cNvPr id="58410" name="WordArt 42"/>
          <p:cNvSpPr>
            <a:spLocks noChangeArrowheads="1" noChangeShapeType="1" noTextEdit="1"/>
          </p:cNvSpPr>
          <p:nvPr/>
        </p:nvSpPr>
        <p:spPr bwMode="auto">
          <a:xfrm>
            <a:off x="3059113" y="4652963"/>
            <a:ext cx="7207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i="1" kern="1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39,4</a:t>
            </a:r>
          </a:p>
        </p:txBody>
      </p:sp>
      <p:sp>
        <p:nvSpPr>
          <p:cNvPr id="58411" name="WordArt 43"/>
          <p:cNvSpPr>
            <a:spLocks noChangeArrowheads="1" noChangeShapeType="1" noTextEdit="1"/>
          </p:cNvSpPr>
          <p:nvPr/>
        </p:nvSpPr>
        <p:spPr bwMode="auto">
          <a:xfrm>
            <a:off x="2916238" y="765175"/>
            <a:ext cx="107950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i="1" kern="10">
                <a:ln w="1905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157,6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45819"/>
            <a:ext cx="31527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Устный счет: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775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8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8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8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8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8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8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58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58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58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8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58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8" grpId="0" animBg="1"/>
      <p:bldP spid="58389" grpId="0" animBg="1"/>
      <p:bldP spid="58391" grpId="0" animBg="1"/>
      <p:bldP spid="58392" grpId="0" animBg="1"/>
      <p:bldP spid="58393" grpId="0" animBg="1"/>
      <p:bldP spid="58396" grpId="0" animBg="1"/>
      <p:bldP spid="58397" grpId="0" animBg="1"/>
      <p:bldP spid="58399" grpId="0" animBg="1"/>
      <p:bldP spid="58400" grpId="0" animBg="1"/>
      <p:bldP spid="58401" grpId="0" animBg="1"/>
      <p:bldP spid="58406" grpId="0" animBg="1"/>
      <p:bldP spid="58409" grpId="0" animBg="1"/>
      <p:bldP spid="58410" grpId="0" animBg="1"/>
      <p:bldP spid="58411" grpId="0" animBg="1"/>
      <p:bldP spid="584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catherineasquithgallery.com/uploads/posts/2021-02/1613657672_41-p-fon-dlya-prezentatsii-po-matematike-dlya-d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t="24175" r="51209" b="13024"/>
          <a:stretch/>
        </p:blipFill>
        <p:spPr bwMode="auto">
          <a:xfrm>
            <a:off x="1527983" y="73066"/>
            <a:ext cx="6366243" cy="673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5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78810"/>
            <a:ext cx="8229600" cy="1143000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</a:rPr>
              <a:t>Распределите данные выражения на группы по столбикам, выполните действия и ответ обоснуйте.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52543" y="2275524"/>
            <a:ext cx="2286000" cy="362560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800" dirty="0">
                <a:solidFill>
                  <a:srgbClr val="000000"/>
                </a:solidFill>
              </a:rPr>
              <a:t>0,3∙3</a:t>
            </a:r>
          </a:p>
          <a:p>
            <a:pPr lvl="0"/>
            <a:r>
              <a:rPr lang="ru-RU" sz="2800" dirty="0">
                <a:solidFill>
                  <a:srgbClr val="000000"/>
                </a:solidFill>
              </a:rPr>
              <a:t>0,26-0,2</a:t>
            </a:r>
          </a:p>
          <a:p>
            <a:pPr lvl="0"/>
            <a:r>
              <a:rPr lang="ru-RU" sz="2800" dirty="0">
                <a:solidFill>
                  <a:srgbClr val="000000"/>
                </a:solidFill>
              </a:rPr>
              <a:t>0,34+0,6</a:t>
            </a:r>
          </a:p>
          <a:p>
            <a:pPr lvl="0"/>
            <a:r>
              <a:rPr lang="ru-RU" sz="2800" dirty="0">
                <a:solidFill>
                  <a:srgbClr val="000000"/>
                </a:solidFill>
              </a:rPr>
              <a:t>0,7∙5</a:t>
            </a:r>
          </a:p>
          <a:p>
            <a:pPr lvl="0"/>
            <a:r>
              <a:rPr lang="ru-RU" sz="2800" dirty="0">
                <a:solidFill>
                  <a:srgbClr val="000000"/>
                </a:solidFill>
              </a:rPr>
              <a:t>0,2∙0,3</a:t>
            </a:r>
          </a:p>
          <a:p>
            <a:pPr lvl="0"/>
            <a:r>
              <a:rPr lang="ru-RU" sz="2800" dirty="0">
                <a:solidFill>
                  <a:srgbClr val="000000"/>
                </a:solidFill>
              </a:rPr>
              <a:t>1-0,8</a:t>
            </a:r>
          </a:p>
          <a:p>
            <a:pPr lvl="0"/>
            <a:r>
              <a:rPr lang="ru-RU" sz="2800" dirty="0" smtClean="0">
                <a:solidFill>
                  <a:srgbClr val="000000"/>
                </a:solidFill>
              </a:rPr>
              <a:t>0,74+0,26</a:t>
            </a:r>
            <a:endParaRPr lang="ru-RU" sz="2800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88481" y="2016991"/>
            <a:ext cx="2286000" cy="414267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800" dirty="0">
                <a:solidFill>
                  <a:srgbClr val="000000"/>
                </a:solidFill>
              </a:rPr>
              <a:t>0,18∙5</a:t>
            </a:r>
          </a:p>
          <a:p>
            <a:pPr lvl="0"/>
            <a:r>
              <a:rPr lang="ru-RU" sz="2800" dirty="0">
                <a:solidFill>
                  <a:srgbClr val="000000"/>
                </a:solidFill>
              </a:rPr>
              <a:t>3-0,44</a:t>
            </a:r>
          </a:p>
          <a:p>
            <a:pPr lvl="0"/>
            <a:r>
              <a:rPr lang="ru-RU" sz="2800" dirty="0">
                <a:solidFill>
                  <a:srgbClr val="000000"/>
                </a:solidFill>
              </a:rPr>
              <a:t>2,7∙0,1 </a:t>
            </a:r>
          </a:p>
          <a:p>
            <a:pPr lvl="0"/>
            <a:r>
              <a:rPr lang="ru-RU" sz="2800" dirty="0">
                <a:solidFill>
                  <a:srgbClr val="000000"/>
                </a:solidFill>
              </a:rPr>
              <a:t>0,25∙4</a:t>
            </a:r>
          </a:p>
          <a:p>
            <a:pPr lvl="0"/>
            <a:r>
              <a:rPr lang="ru-RU" sz="2800" dirty="0">
                <a:solidFill>
                  <a:srgbClr val="000000"/>
                </a:solidFill>
              </a:rPr>
              <a:t>0,71- 0,28</a:t>
            </a:r>
          </a:p>
          <a:p>
            <a:pPr lvl="0"/>
            <a:r>
              <a:rPr lang="ru-RU" sz="2800" dirty="0">
                <a:solidFill>
                  <a:srgbClr val="000000"/>
                </a:solidFill>
              </a:rPr>
              <a:t>0,71-0,28</a:t>
            </a:r>
          </a:p>
          <a:p>
            <a:pPr lvl="0"/>
            <a:r>
              <a:rPr lang="ru-RU" sz="2800" dirty="0">
                <a:solidFill>
                  <a:srgbClr val="000000"/>
                </a:solidFill>
              </a:rPr>
              <a:t>0,4∙0,5</a:t>
            </a:r>
          </a:p>
          <a:p>
            <a:pPr lvl="0"/>
            <a:r>
              <a:rPr lang="ru-RU" sz="2800" dirty="0">
                <a:solidFill>
                  <a:srgbClr val="000000"/>
                </a:solidFill>
              </a:rPr>
              <a:t>5+0,35</a:t>
            </a:r>
          </a:p>
        </p:txBody>
      </p:sp>
    </p:spTree>
    <p:extLst>
      <p:ext uri="{BB962C8B-B14F-4D97-AF65-F5344CB8AC3E}">
        <p14:creationId xmlns:p14="http://schemas.microsoft.com/office/powerpoint/2010/main" val="12367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6394" y="274638"/>
            <a:ext cx="8229600" cy="1143000"/>
          </a:xfrm>
        </p:spPr>
        <p:txBody>
          <a:bodyPr/>
          <a:lstStyle/>
          <a:p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Распределите данные выражения на группы по столбикам, выполните действия и ответ обоснуйте.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2739" y="2224018"/>
            <a:ext cx="2286000" cy="31208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 smtClean="0">
                <a:solidFill>
                  <a:srgbClr val="000000"/>
                </a:solidFill>
              </a:rPr>
              <a:t>0,26-0,2</a:t>
            </a:r>
            <a:endParaRPr lang="ru-RU" dirty="0">
              <a:solidFill>
                <a:srgbClr val="000000"/>
              </a:solidFill>
            </a:endParaRPr>
          </a:p>
          <a:p>
            <a:pPr lvl="0"/>
            <a:r>
              <a:rPr lang="ru-RU" dirty="0" smtClean="0">
                <a:solidFill>
                  <a:srgbClr val="000000"/>
                </a:solidFill>
              </a:rPr>
              <a:t>0,34+0,6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5+0,35</a:t>
            </a:r>
          </a:p>
          <a:p>
            <a:pPr lvl="0"/>
            <a:r>
              <a:rPr lang="ru-RU" dirty="0">
                <a:solidFill>
                  <a:srgbClr val="000000"/>
                </a:solidFill>
              </a:rPr>
              <a:t>0,71- 0,28</a:t>
            </a:r>
          </a:p>
          <a:p>
            <a:endParaRPr lang="ru-RU" dirty="0">
              <a:solidFill>
                <a:srgbClr val="000000"/>
              </a:solidFill>
            </a:endParaRPr>
          </a:p>
          <a:p>
            <a:pPr lvl="0"/>
            <a:endParaRPr lang="ru-RU" dirty="0">
              <a:solidFill>
                <a:srgbClr val="000000"/>
              </a:solidFill>
            </a:endParaRPr>
          </a:p>
          <a:p>
            <a:pPr lvl="0"/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20040" y="2430994"/>
            <a:ext cx="2286000" cy="17912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0,4∙0,5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0,2 ∙0,3 </a:t>
            </a:r>
            <a:endParaRPr lang="ru-RU" dirty="0">
              <a:solidFill>
                <a:srgbClr val="000000"/>
              </a:solidFill>
            </a:endParaRPr>
          </a:p>
          <a:p>
            <a:r>
              <a:rPr lang="ru-RU" dirty="0" smtClean="0">
                <a:solidFill>
                  <a:srgbClr val="000000"/>
                </a:solidFill>
              </a:rPr>
              <a:t>2,7</a:t>
            </a:r>
            <a:r>
              <a:rPr lang="ru-RU" dirty="0">
                <a:solidFill>
                  <a:srgbClr val="000000"/>
                </a:solidFill>
              </a:rPr>
              <a:t>∙0,1 </a:t>
            </a:r>
          </a:p>
          <a:p>
            <a:pPr lvl="0"/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38194" y="2109982"/>
            <a:ext cx="2286000" cy="22344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</a:rPr>
              <a:t>0,3∙</a:t>
            </a:r>
            <a:r>
              <a:rPr lang="ru-RU" dirty="0" smtClean="0">
                <a:solidFill>
                  <a:srgbClr val="000000"/>
                </a:solidFill>
              </a:rPr>
              <a:t>3</a:t>
            </a:r>
            <a:endParaRPr lang="ru-RU" dirty="0">
              <a:solidFill>
                <a:srgbClr val="000000"/>
              </a:solidFill>
            </a:endParaRPr>
          </a:p>
          <a:p>
            <a:pPr lvl="0"/>
            <a:r>
              <a:rPr lang="ru-RU" dirty="0" smtClean="0">
                <a:solidFill>
                  <a:srgbClr val="000000"/>
                </a:solidFill>
              </a:rPr>
              <a:t>0,7</a:t>
            </a:r>
            <a:r>
              <a:rPr lang="ru-RU" dirty="0">
                <a:solidFill>
                  <a:srgbClr val="000000"/>
                </a:solidFill>
              </a:rPr>
              <a:t>∙</a:t>
            </a:r>
            <a:r>
              <a:rPr lang="ru-RU" dirty="0" smtClean="0">
                <a:solidFill>
                  <a:srgbClr val="000000"/>
                </a:solidFill>
              </a:rPr>
              <a:t>5</a:t>
            </a:r>
          </a:p>
          <a:p>
            <a:r>
              <a:rPr lang="ru-RU" dirty="0">
                <a:solidFill>
                  <a:srgbClr val="000000"/>
                </a:solidFill>
              </a:rPr>
              <a:t>0,18∙</a:t>
            </a:r>
            <a:r>
              <a:rPr lang="ru-RU" dirty="0" smtClean="0">
                <a:solidFill>
                  <a:srgbClr val="000000"/>
                </a:solidFill>
              </a:rPr>
              <a:t>5</a:t>
            </a:r>
          </a:p>
          <a:p>
            <a:pPr lvl="0"/>
            <a:r>
              <a:rPr lang="ru-RU" dirty="0">
                <a:solidFill>
                  <a:srgbClr val="000000"/>
                </a:solidFill>
              </a:rPr>
              <a:t>0,25∙4</a:t>
            </a:r>
          </a:p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3074" name="Picture 2" descr="https://gifimage.net/wp-content/uploads/2018/06/tanda-tanya-gi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131" y="1626378"/>
            <a:ext cx="1482248" cy="257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16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одзаголовок 2"/>
          <p:cNvSpPr>
            <a:spLocks noGrp="1"/>
          </p:cNvSpPr>
          <p:nvPr>
            <p:ph type="subTitle" idx="4294967295"/>
          </p:nvPr>
        </p:nvSpPr>
        <p:spPr>
          <a:xfrm rot="21397064">
            <a:off x="2528311" y="2901061"/>
            <a:ext cx="4248150" cy="1833562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4000" b="1" i="1" dirty="0" smtClean="0">
                <a:solidFill>
                  <a:srgbClr val="C00000"/>
                </a:solidFill>
                <a:cs typeface="Times New Roman" pitchFamily="18" charset="0"/>
              </a:rPr>
              <a:t>Умножение десятичных дробей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ru-RU" altLang="ru-RU" sz="2400" i="1" dirty="0" smtClean="0"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RU" sz="2400" i="1" dirty="0" smtClean="0"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21400781">
            <a:off x="1798638" y="1512888"/>
            <a:ext cx="5988050" cy="1384300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Классная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170451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catherineasquithgallery.com/uploads/posts/2021-02/1613657627_25-p-fon-dlya-prezentatsii-po-matematike-dlya-d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40677" y="1886577"/>
            <a:ext cx="8752114" cy="4132385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ru-RU" dirty="0"/>
              <a:t>научить умножать десятичные дроби;  </a:t>
            </a:r>
            <a:endParaRPr lang="ru-RU" dirty="0" smtClean="0"/>
          </a:p>
          <a:p>
            <a:pPr marL="457200" indent="-457200" algn="l">
              <a:buFont typeface="Wingdings" pitchFamily="2" charset="2"/>
              <a:buChar char="Ø"/>
            </a:pPr>
            <a:r>
              <a:rPr lang="ru-RU" dirty="0" smtClean="0"/>
              <a:t>сформировать </a:t>
            </a:r>
            <a:r>
              <a:rPr lang="ru-RU" dirty="0"/>
              <a:t>чёткое представление о различиях свойств умножения на разрядную единицу; </a:t>
            </a:r>
            <a:endParaRPr lang="ru-RU" dirty="0" smtClean="0"/>
          </a:p>
          <a:p>
            <a:pPr marL="457200" indent="-457200" algn="l">
              <a:buFont typeface="Wingdings" pitchFamily="2" charset="2"/>
              <a:buChar char="Ø"/>
            </a:pPr>
            <a:r>
              <a:rPr lang="ru-RU" dirty="0" smtClean="0"/>
              <a:t>расширить </a:t>
            </a:r>
            <a:r>
              <a:rPr lang="ru-RU" dirty="0"/>
              <a:t>представление учащихся о выполнении действий с десятичными дробями.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916" y="515538"/>
            <a:ext cx="4326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 урока: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60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8890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8890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6637</TotalTime>
  <Words>742</Words>
  <Application>Microsoft Office PowerPoint</Application>
  <PresentationFormat>Экран (4:3)</PresentationFormat>
  <Paragraphs>256</Paragraphs>
  <Slides>25</Slides>
  <Notes>3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Распределите данные выражения на группы по столбикам, выполните действия и ответ обоснуйте.</vt:lpstr>
      <vt:lpstr>Распределите данные выражения на группы по столбикам, выполните действия и ответ обоснуйте.</vt:lpstr>
      <vt:lpstr>Презентация PowerPoint</vt:lpstr>
      <vt:lpstr>Презентация PowerPoint</vt:lpstr>
      <vt:lpstr>Презентация PowerPoint</vt:lpstr>
      <vt:lpstr>Умножение десятичных дробей</vt:lpstr>
      <vt:lpstr>Умножение десятичных дробей</vt:lpstr>
      <vt:lpstr>Презентация PowerPoint</vt:lpstr>
      <vt:lpstr>Это интересно!</vt:lpstr>
      <vt:lpstr>Физкультминутка десятичная – встаете,  обыкновенная дробь – хлопаете, натуральное число – поднимаете руки вверх</vt:lpstr>
      <vt:lpstr>Презентация PowerPoint</vt:lpstr>
      <vt:lpstr>Презентация PowerPoint</vt:lpstr>
      <vt:lpstr>Научился сам,  научи другого.</vt:lpstr>
      <vt:lpstr> Задача:   В школе нужно застелить новый линолеум.  Квадратный метр линолеума стоит  185 рублей.    Сколько денег понадобится на ремонт?  </vt:lpstr>
      <vt:lpstr>Задача:   В школе нужно застелить новый линолеум.  Квадратный метр линолеума стоит 185 рублей.    Сколько денег понадобится на ремонт?  </vt:lpstr>
      <vt:lpstr>Задача:    </vt:lpstr>
      <vt:lpstr>Задача:    </vt:lpstr>
      <vt:lpstr>  Задача:    </vt:lpstr>
      <vt:lpstr>Домашнее задание: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Марина</dc:creator>
  <cp:lastModifiedBy>User</cp:lastModifiedBy>
  <cp:revision>311</cp:revision>
  <cp:lastPrinted>1601-01-01T00:00:00Z</cp:lastPrinted>
  <dcterms:created xsi:type="dcterms:W3CDTF">1601-01-01T00:00:00Z</dcterms:created>
  <dcterms:modified xsi:type="dcterms:W3CDTF">2022-03-11T18:22:04Z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