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sldIdLst>
    <p:sldId id="256" r:id="rId2"/>
    <p:sldId id="257" r:id="rId3"/>
    <p:sldId id="260" r:id="rId4"/>
    <p:sldId id="274" r:id="rId5"/>
    <p:sldId id="261" r:id="rId6"/>
    <p:sldId id="262" r:id="rId7"/>
    <p:sldId id="263" r:id="rId8"/>
    <p:sldId id="264" r:id="rId9"/>
    <p:sldId id="273" r:id="rId10"/>
    <p:sldId id="277" r:id="rId11"/>
    <p:sldId id="268" r:id="rId12"/>
    <p:sldId id="275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&lt;нижний колонтитул&gt;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z="1200" smtClean="0">
                <a:solidFill>
                  <a:srgbClr val="BCBCBC"/>
                </a:solidFill>
                <a:latin typeface="Book Antiqua"/>
              </a:rPr>
              <a:t>&lt;дата/время&gt;15.10.12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A11101-3171-41A1-8181-A1E1F1B1414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fld id="{21F15171-B121-41F1-B191-610181E16111}" type="slidenum">
              <a:rPr lang="ru-RU" sz="1200" smtClean="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Shape 1"/>
          <p:cNvSpPr txBox="1"/>
          <p:nvPr/>
        </p:nvSpPr>
        <p:spPr>
          <a:xfrm>
            <a:off x="457200" y="560439"/>
            <a:ext cx="8229240" cy="5892897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ГАПОУ РБ «Техникум строительства и городского хозяйства»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Тема </a:t>
            </a:r>
            <a:r>
              <a:rPr lang="ru-RU" sz="2000" b="1" smtClean="0">
                <a:solidFill>
                  <a:srgbClr val="FF0000"/>
                </a:solidFill>
              </a:rPr>
              <a:t>урока:Межнациональные</a:t>
            </a:r>
            <a:r>
              <a:rPr lang="ru-RU" sz="2000" b="1" dirty="0" smtClean="0">
                <a:solidFill>
                  <a:srgbClr val="FF0000"/>
                </a:solidFill>
              </a:rPr>
              <a:t> отношения.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г.Улан-Удэ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2023</a:t>
            </a:r>
            <a:endParaRPr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93833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Указ президента РФ от 19 декабря 2012 г. №1666 «О стратегии государственной национальной политики РФ на период до 2025 года»</a:t>
            </a:r>
            <a:endParaRPr lang="ru-RU" dirty="0"/>
          </a:p>
        </p:txBody>
      </p:sp>
      <p:pic>
        <p:nvPicPr>
          <p:cNvPr id="4" name="Picture 2" descr="https://www.fg24.ru/uploads/posts/2020-12/1608304301_preview-1558529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1200" y="-2178194"/>
            <a:ext cx="3530175" cy="2178193"/>
          </a:xfrm>
          <a:prstGeom prst="rect">
            <a:avLst/>
          </a:prstGeom>
          <a:noFill/>
        </p:spPr>
      </p:pic>
      <p:pic>
        <p:nvPicPr>
          <p:cNvPr id="5" name="Picture 2" descr="https://www.fg24.ru/uploads/posts/2020-12/1608304301_preview-15585297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2304" y="3501008"/>
            <a:ext cx="4602496" cy="2839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ds02.infourok.ru/uploads/ex/0a2a/00085b11-2b11e9fb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136904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Практические выводы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>
              <a:buNone/>
            </a:pPr>
            <a:r>
              <a:rPr lang="ru-RU" sz="3200" dirty="0" smtClean="0"/>
              <a:t>Постарайтесь усвоить простейшие, но вечные истины:</a:t>
            </a:r>
          </a:p>
          <a:p>
            <a:r>
              <a:rPr lang="ru-RU" sz="3200" dirty="0" smtClean="0"/>
              <a:t> природа сотворила людей разными, но равными в своем достоинстве и правах;</a:t>
            </a:r>
          </a:p>
          <a:p>
            <a:r>
              <a:rPr lang="ru-RU" sz="3200" dirty="0" smtClean="0"/>
              <a:t>  нет наций плохих или хороших, есть плохие или </a:t>
            </a:r>
            <a:r>
              <a:rPr lang="ru-RU" sz="3200" dirty="0" err="1" smtClean="0"/>
              <a:t>xopoшие</a:t>
            </a:r>
            <a:r>
              <a:rPr lang="ru-RU" sz="3200" dirty="0" smtClean="0"/>
              <a:t> люди, а точнее - плохие или хорошие поступки.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Shape 1"/>
          <p:cNvSpPr txBox="1"/>
          <p:nvPr/>
        </p:nvSpPr>
        <p:spPr>
          <a:xfrm>
            <a:off x="457200" y="272880"/>
            <a:ext cx="8257680" cy="1161720"/>
          </a:xfrm>
          <a:prstGeom prst="rect">
            <a:avLst/>
          </a:prstGeom>
        </p:spPr>
      </p:sp>
      <p:sp>
        <p:nvSpPr>
          <p:cNvPr id="18" name="TextShape 2"/>
          <p:cNvSpPr txBox="1"/>
          <p:nvPr/>
        </p:nvSpPr>
        <p:spPr>
          <a:xfrm>
            <a:off x="457200" y="764704"/>
            <a:ext cx="8257680" cy="5361056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600" dirty="0" smtClean="0">
                <a:solidFill>
                  <a:srgbClr val="000000"/>
                </a:solidFill>
              </a:rPr>
              <a:t>ПЛАН </a:t>
            </a:r>
            <a:r>
              <a:rPr lang="ru-RU" sz="3600" dirty="0" smtClean="0">
                <a:solidFill>
                  <a:srgbClr val="000000"/>
                </a:solidFill>
              </a:rPr>
              <a:t>:</a:t>
            </a:r>
          </a:p>
          <a:p>
            <a:endParaRPr lang="ru-RU" sz="3600" dirty="0" smtClean="0">
              <a:solidFill>
                <a:srgbClr val="000000"/>
              </a:solidFill>
            </a:endParaRPr>
          </a:p>
          <a:p>
            <a:r>
              <a:rPr lang="ru-RU" sz="3600" dirty="0" smtClean="0">
                <a:solidFill>
                  <a:srgbClr val="000000"/>
                </a:solidFill>
              </a:rPr>
              <a:t>1.Межнациональные отношения. Основные тенденции развития наций.</a:t>
            </a:r>
          </a:p>
          <a:p>
            <a:r>
              <a:rPr lang="ru-RU" sz="3600" dirty="0" smtClean="0">
                <a:solidFill>
                  <a:srgbClr val="000000"/>
                </a:solidFill>
              </a:rPr>
              <a:t>2. Межнациональный конфликт.</a:t>
            </a:r>
          </a:p>
          <a:p>
            <a:r>
              <a:rPr lang="ru-RU" sz="3600" dirty="0" smtClean="0">
                <a:solidFill>
                  <a:srgbClr val="000000"/>
                </a:solidFill>
              </a:rPr>
              <a:t>3.Основы национальной политики в РФ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stomShape 1"/>
          <p:cNvSpPr/>
          <p:nvPr/>
        </p:nvSpPr>
        <p:spPr>
          <a:xfrm>
            <a:off x="2124000" y="153720"/>
            <a:ext cx="5071680" cy="10018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Arial"/>
              </a:rPr>
              <a:t>Межнациональные отношения</a:t>
            </a:r>
            <a:endParaRPr dirty="0"/>
          </a:p>
        </p:txBody>
      </p:sp>
      <p:sp>
        <p:nvSpPr>
          <p:cNvPr id="23" name="CustomShape 2"/>
          <p:cNvSpPr/>
          <p:nvPr/>
        </p:nvSpPr>
        <p:spPr>
          <a:xfrm>
            <a:off x="500040" y="1785960"/>
            <a:ext cx="3500280" cy="1938600"/>
          </a:xfrm>
          <a:prstGeom prst="rect">
            <a:avLst/>
          </a:prstGeom>
          <a:gradFill>
            <a:gsLst>
              <a:gs pos="0">
                <a:srgbClr val="F6F9FA"/>
              </a:gs>
              <a:gs pos="100000">
                <a:srgbClr val="AACCDB"/>
              </a:gs>
            </a:gsLst>
            <a:path path="circle"/>
          </a:gra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Arial"/>
              </a:rPr>
              <a:t>Отношения между </a:t>
            </a: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людьми различных национальностей 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внутри одного государства</a:t>
            </a:r>
            <a:endParaRPr dirty="0"/>
          </a:p>
        </p:txBody>
      </p:sp>
      <p:sp>
        <p:nvSpPr>
          <p:cNvPr id="24" name="CustomShape 3"/>
          <p:cNvSpPr/>
          <p:nvPr/>
        </p:nvSpPr>
        <p:spPr>
          <a:xfrm>
            <a:off x="4932040" y="1785960"/>
            <a:ext cx="3783200" cy="1943280"/>
          </a:xfrm>
          <a:prstGeom prst="rect">
            <a:avLst/>
          </a:prstGeom>
          <a:gradFill>
            <a:gsLst>
              <a:gs pos="0">
                <a:srgbClr val="F6F9FA"/>
              </a:gs>
              <a:gs pos="100000">
                <a:srgbClr val="AACCDB"/>
              </a:gs>
            </a:gsLst>
            <a:path path="circle"/>
          </a:gra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Отношения </a:t>
            </a:r>
            <a:r>
              <a:rPr lang="ru-RU" sz="2800" b="1" dirty="0" smtClean="0">
                <a:solidFill>
                  <a:srgbClr val="000000"/>
                </a:solidFill>
                <a:latin typeface="Arial"/>
              </a:rPr>
              <a:t>между различными нациями</a:t>
            </a:r>
            <a:endParaRPr dirty="0"/>
          </a:p>
        </p:txBody>
      </p:sp>
      <p:sp>
        <p:nvSpPr>
          <p:cNvPr id="25" name="CustomShape 4"/>
          <p:cNvSpPr/>
          <p:nvPr/>
        </p:nvSpPr>
        <p:spPr>
          <a:xfrm>
            <a:off x="3214800" y="3966840"/>
            <a:ext cx="2928600" cy="1001880"/>
          </a:xfrm>
          <a:prstGeom prst="rect">
            <a:avLst/>
          </a:prstGeom>
          <a:solidFill>
            <a:srgbClr val="9CB084"/>
          </a:solidFill>
          <a:ln w="38160">
            <a:solidFill>
              <a:srgbClr val="FFFFFF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Arial"/>
              </a:rPr>
              <a:t>Формы отношений</a:t>
            </a:r>
            <a:endParaRPr/>
          </a:p>
        </p:txBody>
      </p:sp>
      <p:sp>
        <p:nvSpPr>
          <p:cNvPr id="26" name="CustomShape 5"/>
          <p:cNvSpPr/>
          <p:nvPr/>
        </p:nvSpPr>
        <p:spPr>
          <a:xfrm>
            <a:off x="571680" y="5497560"/>
            <a:ext cx="3499920" cy="1217160"/>
          </a:xfrm>
          <a:prstGeom prst="rect">
            <a:avLst/>
          </a:prstGeom>
          <a:gradFill>
            <a:gsLst>
              <a:gs pos="0">
                <a:srgbClr val="A49451"/>
              </a:gs>
              <a:gs pos="100000">
                <a:srgbClr val="A49451"/>
              </a:gs>
            </a:gsLst>
            <a:lin ang="8346000"/>
          </a:gra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Arial"/>
              </a:rPr>
              <a:t>Мирное сотрудничество</a:t>
            </a:r>
            <a:endParaRPr/>
          </a:p>
        </p:txBody>
      </p:sp>
      <p:sp>
        <p:nvSpPr>
          <p:cNvPr id="27" name="CustomShape 6"/>
          <p:cNvSpPr/>
          <p:nvPr/>
        </p:nvSpPr>
        <p:spPr>
          <a:xfrm>
            <a:off x="5143680" y="5500800"/>
            <a:ext cx="3500280" cy="1213920"/>
          </a:xfrm>
          <a:prstGeom prst="rect">
            <a:avLst/>
          </a:prstGeom>
          <a:gradFill>
            <a:gsLst>
              <a:gs pos="0">
                <a:srgbClr val="826095"/>
              </a:gs>
              <a:gs pos="100000">
                <a:srgbClr val="826095"/>
              </a:gs>
            </a:gsLst>
            <a:lin ang="8346000"/>
          </a:gradFill>
        </p:spPr>
        <p:txBody>
          <a:bodyPr lIns="90000" tIns="45000" rIns="90000" bIns="45000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Arial"/>
              </a:rPr>
              <a:t>Этнический конфликт (от лат. Conflictus - столкновение)</a:t>
            </a:r>
            <a:endParaRPr/>
          </a:p>
        </p:txBody>
      </p:sp>
      <p:sp>
        <p:nvSpPr>
          <p:cNvPr id="28" name="Line 7"/>
          <p:cNvSpPr/>
          <p:nvPr/>
        </p:nvSpPr>
        <p:spPr>
          <a:xfrm>
            <a:off x="6786720" y="1214280"/>
            <a:ext cx="0" cy="5716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29" name="Line 8"/>
          <p:cNvSpPr/>
          <p:nvPr/>
        </p:nvSpPr>
        <p:spPr>
          <a:xfrm>
            <a:off x="2500200" y="3714840"/>
            <a:ext cx="0" cy="5713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30" name="Line 9"/>
          <p:cNvSpPr/>
          <p:nvPr/>
        </p:nvSpPr>
        <p:spPr>
          <a:xfrm>
            <a:off x="6786720" y="3714840"/>
            <a:ext cx="0" cy="71424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31" name="Line 10"/>
          <p:cNvSpPr/>
          <p:nvPr/>
        </p:nvSpPr>
        <p:spPr>
          <a:xfrm>
            <a:off x="2500200" y="1214280"/>
            <a:ext cx="0" cy="5716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32" name="Line 11"/>
          <p:cNvSpPr/>
          <p:nvPr/>
        </p:nvSpPr>
        <p:spPr>
          <a:xfrm>
            <a:off x="2500200" y="4286160"/>
            <a:ext cx="0" cy="1429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cxnSp>
        <p:nvCxnSpPr>
          <p:cNvPr id="33" name="Line 1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34" name="Line 13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35" name="Line 14"/>
          <p:cNvSpPr/>
          <p:nvPr/>
        </p:nvSpPr>
        <p:spPr>
          <a:xfrm>
            <a:off x="4643280" y="5000760"/>
            <a:ext cx="0" cy="10713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36" name="Line 15"/>
          <p:cNvSpPr/>
          <p:nvPr/>
        </p:nvSpPr>
        <p:spPr>
          <a:xfrm>
            <a:off x="4071600" y="6107040"/>
            <a:ext cx="1071720" cy="144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7467600" cy="23762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Способы мирного сотрудничества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204864"/>
          <a:ext cx="601199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96399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этническое смешивание</a:t>
                      </a:r>
                      <a:endParaRPr lang="ru-RU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этническое поглощение</a:t>
                      </a:r>
                      <a:endParaRPr lang="ru-RU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1071360" y="142920"/>
            <a:ext cx="7357680" cy="428400"/>
          </a:xfrm>
          <a:prstGeom prst="rect">
            <a:avLst/>
          </a:prstGeom>
          <a:gradFill>
            <a:gsLst>
              <a:gs pos="0">
                <a:srgbClr val="F6F9FA"/>
              </a:gs>
              <a:gs pos="100000">
                <a:srgbClr val="AACCDB"/>
              </a:gs>
            </a:gsLst>
            <a:path path="circle"/>
          </a:gra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Arial"/>
              </a:rPr>
              <a:t>Основные тенденции развития нации</a:t>
            </a:r>
            <a:endParaRPr dirty="0"/>
          </a:p>
        </p:txBody>
      </p:sp>
      <p:sp>
        <p:nvSpPr>
          <p:cNvPr id="38" name="CustomShape 2"/>
          <p:cNvSpPr/>
          <p:nvPr/>
        </p:nvSpPr>
        <p:spPr>
          <a:xfrm>
            <a:off x="285840" y="928800"/>
            <a:ext cx="3714480" cy="64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Arial"/>
              </a:rPr>
              <a:t>Межнациональная дифференциация</a:t>
            </a:r>
            <a:endParaRPr dirty="0"/>
          </a:p>
        </p:txBody>
      </p:sp>
      <p:sp>
        <p:nvSpPr>
          <p:cNvPr id="39" name="CustomShape 3"/>
          <p:cNvSpPr/>
          <p:nvPr/>
        </p:nvSpPr>
        <p:spPr>
          <a:xfrm>
            <a:off x="5143680" y="928800"/>
            <a:ext cx="3714480" cy="64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Arial"/>
              </a:rPr>
              <a:t>Межнациональная интеграция</a:t>
            </a:r>
            <a:endParaRPr dirty="0"/>
          </a:p>
        </p:txBody>
      </p:sp>
      <p:sp>
        <p:nvSpPr>
          <p:cNvPr id="40" name="CustomShape 4"/>
          <p:cNvSpPr/>
          <p:nvPr/>
        </p:nvSpPr>
        <p:spPr>
          <a:xfrm>
            <a:off x="285840" y="1571760"/>
            <a:ext cx="3714480" cy="1356840"/>
          </a:xfrm>
          <a:prstGeom prst="rect">
            <a:avLst/>
          </a:prstGeom>
          <a:solidFill>
            <a:schemeClr val="bg1"/>
          </a:soli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Процесс разъединения, разделения противостояния различных наций , этносов и народов в самых разных планах</a:t>
            </a:r>
            <a:endParaRPr dirty="0"/>
          </a:p>
        </p:txBody>
      </p:sp>
      <p:sp>
        <p:nvSpPr>
          <p:cNvPr id="41" name="CustomShape 5"/>
          <p:cNvSpPr/>
          <p:nvPr/>
        </p:nvSpPr>
        <p:spPr>
          <a:xfrm>
            <a:off x="5143680" y="1571760"/>
            <a:ext cx="3714480" cy="13568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Процесс постепенного объединения различных этносов, народов и наций через сферы общественной жизни</a:t>
            </a:r>
            <a:endParaRPr dirty="0"/>
          </a:p>
        </p:txBody>
      </p:sp>
      <p:sp>
        <p:nvSpPr>
          <p:cNvPr id="42" name="CustomShape 6"/>
          <p:cNvSpPr/>
          <p:nvPr/>
        </p:nvSpPr>
        <p:spPr>
          <a:xfrm>
            <a:off x="285840" y="3214800"/>
            <a:ext cx="3214440" cy="2142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-"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Самоизоляция в целом</a:t>
            </a:r>
            <a:endParaRPr dirty="0"/>
          </a:p>
          <a:p>
            <a:pPr>
              <a:buSzPct val="45000"/>
              <a:buFont typeface="StarSymbol"/>
              <a:buChar char="-"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Протекционизм в экономике</a:t>
            </a:r>
            <a:endParaRPr dirty="0"/>
          </a:p>
          <a:p>
            <a:pPr>
              <a:buSzPct val="45000"/>
              <a:buFont typeface="StarSymbol"/>
              <a:buChar char="-"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Национализм в различных формах в политике и культуре</a:t>
            </a:r>
            <a:endParaRPr dirty="0"/>
          </a:p>
          <a:p>
            <a:r>
              <a:rPr lang="ru-RU" b="1" dirty="0">
                <a:solidFill>
                  <a:srgbClr val="000000"/>
                </a:solidFill>
                <a:latin typeface="Arial"/>
              </a:rPr>
              <a:t>- Религиозный фанатизм, экстремизм</a:t>
            </a:r>
            <a:endParaRPr dirty="0"/>
          </a:p>
        </p:txBody>
      </p:sp>
      <p:sp>
        <p:nvSpPr>
          <p:cNvPr id="43" name="CustomShape 7"/>
          <p:cNvSpPr/>
          <p:nvPr/>
        </p:nvSpPr>
        <p:spPr>
          <a:xfrm>
            <a:off x="5786280" y="3214800"/>
            <a:ext cx="3071520" cy="2806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-"/>
            </a:pPr>
            <a:r>
              <a:rPr lang="ru-RU" sz="1600" b="1" dirty="0">
                <a:solidFill>
                  <a:srgbClr val="000000"/>
                </a:solidFill>
                <a:latin typeface="Arial"/>
              </a:rPr>
              <a:t>Экономические и политические союзы (Европейский союз - ЕС)</a:t>
            </a:r>
            <a:endParaRPr dirty="0"/>
          </a:p>
          <a:p>
            <a:pPr>
              <a:buSzPct val="45000"/>
              <a:buFont typeface="StarSymbol"/>
              <a:buChar char="-"/>
            </a:pPr>
            <a:r>
              <a:rPr lang="ru-RU" sz="1600" b="1" dirty="0">
                <a:solidFill>
                  <a:srgbClr val="000000"/>
                </a:solidFill>
                <a:latin typeface="Arial"/>
              </a:rPr>
              <a:t>Транснациональные корпорации (ТНК)</a:t>
            </a:r>
            <a:endParaRPr dirty="0"/>
          </a:p>
          <a:p>
            <a:pPr>
              <a:buSzPct val="45000"/>
              <a:buFont typeface="StarSymbol"/>
              <a:buChar char="-"/>
            </a:pPr>
            <a:r>
              <a:rPr lang="ru-RU" sz="1600" b="1" dirty="0">
                <a:solidFill>
                  <a:srgbClr val="000000"/>
                </a:solidFill>
                <a:latin typeface="Arial"/>
              </a:rPr>
              <a:t>Международные культурные инородные центры</a:t>
            </a:r>
            <a:endParaRPr dirty="0"/>
          </a:p>
          <a:p>
            <a:r>
              <a:rPr lang="ru-RU" sz="1600" b="1" dirty="0">
                <a:solidFill>
                  <a:srgbClr val="000000"/>
                </a:solidFill>
                <a:latin typeface="Arial"/>
              </a:rPr>
              <a:t>- Взаимопроникновение религий, культур, ценностей</a:t>
            </a:r>
            <a:endParaRPr dirty="0"/>
          </a:p>
        </p:txBody>
      </p:sp>
      <p:sp>
        <p:nvSpPr>
          <p:cNvPr id="44" name="CustomShape 8"/>
          <p:cNvSpPr/>
          <p:nvPr/>
        </p:nvSpPr>
        <p:spPr>
          <a:xfrm>
            <a:off x="4000320" y="4000680"/>
            <a:ext cx="1356840" cy="642600"/>
          </a:xfrm>
          <a:prstGeom prst="rect">
            <a:avLst/>
          </a:prstGeom>
          <a:gradFill>
            <a:gsLst>
              <a:gs pos="0">
                <a:srgbClr val="F6F9FA"/>
              </a:gs>
              <a:gs pos="100000">
                <a:srgbClr val="AACCDB"/>
              </a:gs>
            </a:gsLst>
            <a:path path="circle"/>
          </a:gradFill>
          <a:ln w="9360">
            <a:solidFill>
              <a:srgbClr val="4A8295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/>
              </a:rPr>
              <a:t>Формы</a:t>
            </a:r>
            <a:endParaRPr/>
          </a:p>
        </p:txBody>
      </p:sp>
      <p:cxnSp>
        <p:nvCxnSpPr>
          <p:cNvPr id="46" name="Line 10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47" name="Line 11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48" name="Line 1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49" name="Line 13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50" name="Line 14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51" name="Line 15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52" name="Line 16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214200" y="214200"/>
            <a:ext cx="8786520" cy="87984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dirty="0"/>
          </a:p>
          <a:p>
            <a:pPr>
              <a:buSzPct val="45000"/>
            </a:pPr>
            <a:r>
              <a:rPr lang="ru-RU" sz="3600" b="1" dirty="0">
                <a:solidFill>
                  <a:srgbClr val="FF0000"/>
                </a:solidFill>
              </a:rPr>
              <a:t>Межнациональный (</a:t>
            </a:r>
            <a:r>
              <a:rPr lang="ru-RU" sz="3600" b="1" dirty="0" err="1">
                <a:solidFill>
                  <a:srgbClr val="FF0000"/>
                </a:solidFill>
              </a:rPr>
              <a:t>этносоциальный</a:t>
            </a:r>
            <a:r>
              <a:rPr lang="ru-RU" sz="3600" b="1" dirty="0">
                <a:solidFill>
                  <a:srgbClr val="FF0000"/>
                </a:solidFill>
              </a:rPr>
              <a:t>) конфликт </a:t>
            </a:r>
            <a:r>
              <a:rPr lang="ru-RU" sz="3200" dirty="0">
                <a:solidFill>
                  <a:srgbClr val="FF0000"/>
                </a:solidFill>
              </a:rPr>
              <a:t>– это одна из форм отношений между национальными общностями, характеризующаяся состояние взаимных претензий, открытым противостояниям, этносов народов и наций друг другу, имеющим тенденцию к нарастанию противоречий вплоть до вооруженных столкновений, открытых войн.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755576" y="142920"/>
            <a:ext cx="7488832" cy="999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Причины межнациональных конфликтов</a:t>
            </a:r>
            <a:endParaRPr dirty="0"/>
          </a:p>
        </p:txBody>
      </p:sp>
      <p:sp>
        <p:nvSpPr>
          <p:cNvPr id="55" name="CustomShape 2"/>
          <p:cNvSpPr/>
          <p:nvPr/>
        </p:nvSpPr>
        <p:spPr>
          <a:xfrm>
            <a:off x="214200" y="1643040"/>
            <a:ext cx="3928680" cy="85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Социально-экономические</a:t>
            </a:r>
            <a:endParaRPr dirty="0"/>
          </a:p>
        </p:txBody>
      </p:sp>
      <p:sp>
        <p:nvSpPr>
          <p:cNvPr id="56" name="CustomShape 3"/>
          <p:cNvSpPr/>
          <p:nvPr/>
        </p:nvSpPr>
        <p:spPr>
          <a:xfrm>
            <a:off x="5000760" y="1643040"/>
            <a:ext cx="3928680" cy="85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Культурно-языковые</a:t>
            </a:r>
            <a:endParaRPr dirty="0"/>
          </a:p>
        </p:txBody>
      </p:sp>
      <p:sp>
        <p:nvSpPr>
          <p:cNvPr id="57" name="CustomShape 4"/>
          <p:cNvSpPr/>
          <p:nvPr/>
        </p:nvSpPr>
        <p:spPr>
          <a:xfrm>
            <a:off x="214200" y="3000240"/>
            <a:ext cx="3928680" cy="785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 err="1">
                <a:solidFill>
                  <a:srgbClr val="000000"/>
                </a:solidFill>
                <a:latin typeface="Arial"/>
              </a:rPr>
              <a:t>Этнодемографические</a:t>
            </a:r>
            <a:endParaRPr dirty="0"/>
          </a:p>
        </p:txBody>
      </p:sp>
      <p:sp>
        <p:nvSpPr>
          <p:cNvPr id="58" name="CustomShape 5"/>
          <p:cNvSpPr/>
          <p:nvPr/>
        </p:nvSpPr>
        <p:spPr>
          <a:xfrm>
            <a:off x="214200" y="4286160"/>
            <a:ext cx="3928680" cy="785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 err="1">
                <a:solidFill>
                  <a:srgbClr val="000000"/>
                </a:solidFill>
                <a:latin typeface="Arial"/>
              </a:rPr>
              <a:t>Этнотерриториальные</a:t>
            </a:r>
            <a:endParaRPr dirty="0"/>
          </a:p>
        </p:txBody>
      </p:sp>
      <p:sp>
        <p:nvSpPr>
          <p:cNvPr id="59" name="CustomShape 6"/>
          <p:cNvSpPr/>
          <p:nvPr/>
        </p:nvSpPr>
        <p:spPr>
          <a:xfrm>
            <a:off x="214200" y="5500800"/>
            <a:ext cx="3928680" cy="785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Конфессиональные</a:t>
            </a:r>
            <a:endParaRPr dirty="0"/>
          </a:p>
        </p:txBody>
      </p:sp>
      <p:sp>
        <p:nvSpPr>
          <p:cNvPr id="60" name="CustomShape 7"/>
          <p:cNvSpPr/>
          <p:nvPr/>
        </p:nvSpPr>
        <p:spPr>
          <a:xfrm>
            <a:off x="5000760" y="3000240"/>
            <a:ext cx="3928680" cy="785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Экологические</a:t>
            </a:r>
            <a:endParaRPr dirty="0"/>
          </a:p>
        </p:txBody>
      </p:sp>
      <p:sp>
        <p:nvSpPr>
          <p:cNvPr id="61" name="CustomShape 8"/>
          <p:cNvSpPr/>
          <p:nvPr/>
        </p:nvSpPr>
        <p:spPr>
          <a:xfrm>
            <a:off x="5000760" y="4286160"/>
            <a:ext cx="3928680" cy="785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Исторические</a:t>
            </a:r>
            <a:endParaRPr dirty="0"/>
          </a:p>
        </p:txBody>
      </p:sp>
      <p:sp>
        <p:nvSpPr>
          <p:cNvPr id="62" name="CustomShape 9"/>
          <p:cNvSpPr/>
          <p:nvPr/>
        </p:nvSpPr>
        <p:spPr>
          <a:xfrm>
            <a:off x="5000760" y="5500800"/>
            <a:ext cx="3928680" cy="785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998846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/>
              </a:rPr>
              <a:t>Культурные</a:t>
            </a:r>
            <a:endParaRPr dirty="0"/>
          </a:p>
        </p:txBody>
      </p:sp>
      <p:sp>
        <p:nvSpPr>
          <p:cNvPr id="63" name="Line 10"/>
          <p:cNvSpPr/>
          <p:nvPr/>
        </p:nvSpPr>
        <p:spPr>
          <a:xfrm flipH="1">
            <a:off x="4572000" y="1143000"/>
            <a:ext cx="36360" cy="478620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cxnSp>
        <p:nvCxnSpPr>
          <p:cNvPr id="64" name="Line 11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5" name="Line 1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6" name="Line 13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7" name="Line 14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8" name="Line 15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9" name="Line 16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70" name="Line 17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71" name="Line 18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42920" y="214200"/>
            <a:ext cx="8786520" cy="1999800"/>
          </a:xfrm>
          <a:prstGeom prst="rect">
            <a:avLst/>
          </a:prstGeom>
          <a:gradFill>
            <a:gsLst>
              <a:gs pos="0">
                <a:srgbClr val="F8F6F9"/>
              </a:gs>
              <a:gs pos="100000">
                <a:srgbClr val="C4AFD2"/>
              </a:gs>
            </a:gsLst>
            <a:path path="circle"/>
          </a:gradFill>
          <a:ln w="9360">
            <a:solidFill>
              <a:srgbClr val="775589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Arial"/>
              </a:rPr>
              <a:t>Национализм</a:t>
            </a:r>
            <a:r>
              <a:rPr lang="ru-RU" sz="2000" b="1">
                <a:solidFill>
                  <a:srgbClr val="000000"/>
                </a:solidFill>
                <a:latin typeface="Arial"/>
              </a:rPr>
              <a:t> (от лат. natio - народ) – идеология и политика, ставящие интересы нации превыше любых других экономический, социальных, политических интересов, стремление к национальной замкнутости: недоверие к другим нациям, нередко перерастающая в национальную вражду 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2357280" y="2428920"/>
            <a:ext cx="4642920" cy="1213920"/>
          </a:xfrm>
          <a:prstGeom prst="rect">
            <a:avLst/>
          </a:prstGeom>
          <a:gradFill>
            <a:gsLst>
              <a:gs pos="0">
                <a:srgbClr val="506AA5"/>
              </a:gs>
              <a:gs pos="100000">
                <a:srgbClr val="506AA5"/>
              </a:gs>
            </a:gsLst>
            <a:lin ang="8346000"/>
          </a:gradFill>
          <a:ln w="9360">
            <a:solidFill>
              <a:srgbClr val="455E9A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3600" b="1">
                <a:solidFill>
                  <a:srgbClr val="000000"/>
                </a:solidFill>
                <a:latin typeface="Arial"/>
              </a:rPr>
              <a:t>Виды национализма</a:t>
            </a:r>
            <a:endParaRPr/>
          </a:p>
        </p:txBody>
      </p:sp>
      <p:sp>
        <p:nvSpPr>
          <p:cNvPr id="74" name="CustomShape 3"/>
          <p:cNvSpPr/>
          <p:nvPr/>
        </p:nvSpPr>
        <p:spPr>
          <a:xfrm>
            <a:off x="285840" y="4286160"/>
            <a:ext cx="3071520" cy="856800"/>
          </a:xfrm>
          <a:prstGeom prst="rect">
            <a:avLst/>
          </a:prstGeom>
          <a:gradFill>
            <a:gsLst>
              <a:gs pos="0">
                <a:srgbClr val="F6F7FB"/>
              </a:gs>
              <a:gs pos="100000">
                <a:srgbClr val="A8B5DE"/>
              </a:gs>
            </a:gsLst>
            <a:path path="circle"/>
          </a:gradFill>
          <a:ln w="9360">
            <a:solidFill>
              <a:srgbClr val="455E9A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Arial"/>
              </a:rPr>
              <a:t>Этнический</a:t>
            </a:r>
            <a:endParaRPr/>
          </a:p>
        </p:txBody>
      </p:sp>
      <p:sp>
        <p:nvSpPr>
          <p:cNvPr id="75" name="CustomShape 4"/>
          <p:cNvSpPr/>
          <p:nvPr/>
        </p:nvSpPr>
        <p:spPr>
          <a:xfrm>
            <a:off x="5786280" y="4286160"/>
            <a:ext cx="3071520" cy="856800"/>
          </a:xfrm>
          <a:prstGeom prst="rect">
            <a:avLst/>
          </a:prstGeom>
          <a:gradFill>
            <a:gsLst>
              <a:gs pos="0">
                <a:srgbClr val="F6F7FB"/>
              </a:gs>
              <a:gs pos="100000">
                <a:srgbClr val="A8B5DE"/>
              </a:gs>
            </a:gsLst>
            <a:path path="circle"/>
          </a:gradFill>
          <a:ln w="9360">
            <a:solidFill>
              <a:srgbClr val="455E9A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Arial"/>
              </a:rPr>
              <a:t>Бытовой</a:t>
            </a:r>
            <a:endParaRPr/>
          </a:p>
        </p:txBody>
      </p:sp>
      <p:sp>
        <p:nvSpPr>
          <p:cNvPr id="76" name="CustomShape 5"/>
          <p:cNvSpPr/>
          <p:nvPr/>
        </p:nvSpPr>
        <p:spPr>
          <a:xfrm>
            <a:off x="2214720" y="5572080"/>
            <a:ext cx="4928760" cy="928440"/>
          </a:xfrm>
          <a:prstGeom prst="rect">
            <a:avLst/>
          </a:prstGeom>
          <a:gradFill>
            <a:gsLst>
              <a:gs pos="0">
                <a:srgbClr val="F6F7FB"/>
              </a:gs>
              <a:gs pos="100000">
                <a:srgbClr val="A8B5DE"/>
              </a:gs>
            </a:gsLst>
            <a:path path="circle"/>
          </a:gradFill>
          <a:ln w="9360">
            <a:solidFill>
              <a:srgbClr val="455E9A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Arial"/>
              </a:rPr>
              <a:t>Державно-государственный</a:t>
            </a:r>
            <a:endParaRPr/>
          </a:p>
        </p:txBody>
      </p:sp>
      <p:sp>
        <p:nvSpPr>
          <p:cNvPr id="77" name="Line 6"/>
          <p:cNvSpPr/>
          <p:nvPr/>
        </p:nvSpPr>
        <p:spPr>
          <a:xfrm>
            <a:off x="2928960" y="3643200"/>
            <a:ext cx="0" cy="64296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78" name="Line 7"/>
          <p:cNvSpPr/>
          <p:nvPr/>
        </p:nvSpPr>
        <p:spPr>
          <a:xfrm>
            <a:off x="6429240" y="3643200"/>
            <a:ext cx="0" cy="64296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79" name="Line 8"/>
          <p:cNvSpPr/>
          <p:nvPr/>
        </p:nvSpPr>
        <p:spPr>
          <a:xfrm>
            <a:off x="4680000" y="3643200"/>
            <a:ext cx="0" cy="192888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</p:sp>
      <p:sp>
        <p:nvSpPr>
          <p:cNvPr id="104" name="TextShape 2"/>
          <p:cNvSpPr txBox="1"/>
          <p:nvPr/>
        </p:nvSpPr>
        <p:spPr>
          <a:xfrm>
            <a:off x="457200" y="404664"/>
            <a:ext cx="8229240" cy="5903976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dirty="0"/>
          </a:p>
        </p:txBody>
      </p:sp>
      <p:sp>
        <p:nvSpPr>
          <p:cNvPr id="2050" name="AutoShape 2" descr="https://s0.slide-share.ru/s_slide/28dfecf76724326cade1a07152ecd862/2789ed1e-9dd0-4af3-9608-c337512c45b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s0.slide-share.ru/s_slide/28dfecf76724326cade1a07152ecd862/2789ed1e-9dd0-4af3-9608-c337512c45b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C:\Users\%D0%A3%D1%87%D0%B8%D1%82%D0%B5%D0%BB%D1%8C\Pictures\2789ed1e-9dd0-4af3-9608-c337512c45b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C:\Users\%D0%A3%D1%87%D0%B8%D1%82%D0%B5%D0%BB%D1%8C\Pictures\2789ed1e-9dd0-4af3-9608-c337512c45b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C:\Users\%D0%A3%D1%87%D0%B8%D1%82%D0%B5%D0%BB%D1%8C\Pictures\2789ed1e-9dd0-4af3-9608-c337512c45b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C:\Users\%D0%A3%D1%87%D0%B8%D1%82%D0%B5%D0%BB%D1%8C\Pictures\2789ed1e-9dd0-4af3-9608-c337512c45b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2" name="Picture 14" descr="https://ds03.infourok.ru/uploads/ex/0767/0004399e-da1d0ab8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7775" cy="62158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284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1_Эркер</vt:lpstr>
      <vt:lpstr>Слайд 1</vt:lpstr>
      <vt:lpstr>Слайд 2</vt:lpstr>
      <vt:lpstr>Слайд 3</vt:lpstr>
      <vt:lpstr> Способы мирного сотрудничества         </vt:lpstr>
      <vt:lpstr>Слайд 5</vt:lpstr>
      <vt:lpstr>Слайд 6</vt:lpstr>
      <vt:lpstr>Слайд 7</vt:lpstr>
      <vt:lpstr>Слайд 8</vt:lpstr>
      <vt:lpstr>Слайд 9</vt:lpstr>
      <vt:lpstr>Указ президента РФ от 19 декабря 2012 г. №1666 «О стратегии государственной национальной политики РФ на период до 2025 года»</vt:lpstr>
      <vt:lpstr>Слайд 11</vt:lpstr>
      <vt:lpstr>Практические 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19</cp:revision>
  <dcterms:modified xsi:type="dcterms:W3CDTF">2023-04-20T02:08:34Z</dcterms:modified>
</cp:coreProperties>
</file>