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4" r:id="rId3"/>
    <p:sldId id="262" r:id="rId4"/>
    <p:sldId id="263" r:id="rId5"/>
    <p:sldId id="257" r:id="rId6"/>
    <p:sldId id="258" r:id="rId7"/>
    <p:sldId id="259" r:id="rId8"/>
    <p:sldId id="260" r:id="rId9"/>
    <p:sldId id="265" r:id="rId10"/>
    <p:sldId id="261" r:id="rId11"/>
    <p:sldId id="266" r:id="rId12"/>
    <p:sldId id="267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8" r:id="rId21"/>
    <p:sldId id="279" r:id="rId22"/>
    <p:sldId id="282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2" d="100"/>
          <a:sy n="122" d="100"/>
        </p:scale>
        <p:origin x="-322" y="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D3269-F124-4C8B-801D-349EA67F478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FFC67-E760-4292-A85A-0B5019898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5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FFC67-E760-4292-A85A-0B501989883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2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ru.wikipedia.org/wiki/%D0%A4%D0%B0%D0%B9%D0%BB:Jules_Vern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//upload.wikimedia.org/wikipedia/commons/e/ea/Ile_Mysterieuse_0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Ile_Mysterieuse_03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ru.wikipedia.org/wiki/%D0%A4%D0%B0%D0%B9%D0%BB:Jules_Verne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056784" cy="479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5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04856" cy="5688632"/>
          </a:xfrm>
        </p:spPr>
      </p:pic>
    </p:spTree>
    <p:extLst>
      <p:ext uri="{BB962C8B-B14F-4D97-AF65-F5344CB8AC3E}">
        <p14:creationId xmlns:p14="http://schemas.microsoft.com/office/powerpoint/2010/main" val="223339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ТЕМА:</a:t>
            </a:r>
            <a:br>
              <a:rPr lang="ru-RU" dirty="0" smtClean="0"/>
            </a:br>
            <a:r>
              <a:rPr lang="ru-RU" dirty="0" smtClean="0"/>
              <a:t>Практическое применение подобия треугольников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636912"/>
            <a:ext cx="6196405" cy="36038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Цель:</a:t>
            </a:r>
          </a:p>
          <a:p>
            <a:r>
              <a:rPr lang="ru-RU" dirty="0" smtClean="0"/>
              <a:t>Закрепить </a:t>
            </a:r>
            <a:r>
              <a:rPr lang="ru-RU" dirty="0"/>
              <a:t>понятие подобия треугольников</a:t>
            </a:r>
          </a:p>
          <a:p>
            <a:r>
              <a:rPr lang="ru-RU" dirty="0" smtClean="0"/>
              <a:t>Узнать, </a:t>
            </a:r>
            <a:r>
              <a:rPr lang="ru-RU" dirty="0"/>
              <a:t>где применяется подобие в жизни</a:t>
            </a:r>
          </a:p>
          <a:p>
            <a:r>
              <a:rPr lang="ru-RU" dirty="0"/>
              <a:t>Рассмотреть решение задач на </a:t>
            </a:r>
            <a:r>
              <a:rPr lang="ru-RU" dirty="0" smtClean="0"/>
              <a:t>местности с применением подобия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3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Определение высоты столба №579</a:t>
            </a:r>
          </a:p>
          <a:p>
            <a:r>
              <a:rPr lang="ru-RU" dirty="0" smtClean="0"/>
              <a:t>Определение высоты дерева №580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Какова основная идея вычислений?</a:t>
            </a:r>
          </a:p>
          <a:p>
            <a:pPr marL="0" indent="0">
              <a:buNone/>
            </a:pPr>
            <a:r>
              <a:rPr lang="ru-RU" dirty="0" smtClean="0"/>
              <a:t>Что общего в решении этих задач?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79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5" y="1589064"/>
            <a:ext cx="7589289" cy="40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912093"/>
            <a:ext cx="7124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Определение высоты предмета по длине его тени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54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img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1875"/>
            <a:ext cx="8064500" cy="2814638"/>
          </a:xfrm>
          <a:prstGeom prst="rect">
            <a:avLst/>
          </a:prstGeom>
          <a:noFill/>
          <a:ln w="2540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9" descr="M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2098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5376" y="2040136"/>
            <a:ext cx="5560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Определение высоты пирамиды </a:t>
            </a:r>
          </a:p>
          <a:p>
            <a:pPr algn="ctr"/>
            <a:r>
              <a:rPr lang="ru-RU" sz="2800" dirty="0" smtClean="0">
                <a:latin typeface="+mj-lt"/>
              </a:rPr>
              <a:t>по длине её тени</a:t>
            </a:r>
            <a:endParaRPr lang="ru-RU" sz="2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299532"/>
            <a:ext cx="494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ФАЛЕС МИЛЕТСКИЙ (</a:t>
            </a:r>
            <a:r>
              <a:rPr lang="ru-RU" dirty="0" err="1" smtClean="0"/>
              <a:t>ок</a:t>
            </a:r>
            <a:r>
              <a:rPr lang="ru-RU" dirty="0" smtClean="0"/>
              <a:t>. 625-547 гг. до н.э.)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2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Jules Ver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20955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Файл:Ile Mysterieuse 0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65263"/>
            <a:ext cx="3236913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611560" y="1662726"/>
            <a:ext cx="5472113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/>
              <a:t>                                «Таинственный остров»</a:t>
            </a:r>
          </a:p>
          <a:p>
            <a:r>
              <a:rPr lang="ru-RU" dirty="0"/>
              <a:t>                              (фр. </a:t>
            </a:r>
            <a:r>
              <a:rPr lang="fr-FR" i="1" dirty="0"/>
              <a:t>L'Île mystérieuse</a:t>
            </a:r>
            <a:r>
              <a:rPr lang="ru-RU" dirty="0"/>
              <a:t>) — </a:t>
            </a:r>
          </a:p>
          <a:p>
            <a:r>
              <a:rPr lang="ru-RU" dirty="0"/>
              <a:t>                              роман-робинзонада </a:t>
            </a:r>
          </a:p>
          <a:p>
            <a:r>
              <a:rPr lang="ru-RU" dirty="0"/>
              <a:t>                              французского писателя </a:t>
            </a:r>
          </a:p>
          <a:p>
            <a:r>
              <a:rPr lang="ru-RU" dirty="0"/>
              <a:t>                              впервые опубликованный в </a:t>
            </a:r>
          </a:p>
          <a:p>
            <a:r>
              <a:rPr lang="ru-RU" dirty="0"/>
              <a:t>                              1874 году. Является </a:t>
            </a:r>
          </a:p>
          <a:p>
            <a:r>
              <a:rPr lang="ru-RU" dirty="0"/>
              <a:t>                              продолжением известных </a:t>
            </a:r>
          </a:p>
          <a:p>
            <a:r>
              <a:rPr lang="ru-RU" dirty="0"/>
              <a:t>                              произведений Верна «20000</a:t>
            </a:r>
          </a:p>
          <a:p>
            <a:r>
              <a:rPr lang="ru-RU" dirty="0"/>
              <a:t>                              лье под водой» и «Дети </a:t>
            </a:r>
          </a:p>
          <a:p>
            <a:r>
              <a:rPr lang="ru-RU" dirty="0"/>
              <a:t>                              капитана Гранта». В книге повествуется о событиях, происходящих на вымышленном острове, где </a:t>
            </a:r>
            <a:r>
              <a:rPr lang="ru-RU" dirty="0" smtClean="0"/>
              <a:t>остановился</a:t>
            </a:r>
          </a:p>
          <a:p>
            <a:r>
              <a:rPr lang="ru-RU" dirty="0" smtClean="0"/>
              <a:t> </a:t>
            </a:r>
            <a:r>
              <a:rPr lang="ru-RU" dirty="0"/>
              <a:t>капитан Немо на своей подводной лодке «Наутилус». Основными </a:t>
            </a:r>
            <a:r>
              <a:rPr lang="ru-RU" dirty="0" smtClean="0"/>
              <a:t>персонажами</a:t>
            </a:r>
          </a:p>
          <a:p>
            <a:r>
              <a:rPr lang="ru-RU" dirty="0" smtClean="0"/>
              <a:t> </a:t>
            </a:r>
            <a:r>
              <a:rPr lang="ru-RU" dirty="0"/>
              <a:t>являются пятеро американцев, которые оказываются на необитаемом острове </a:t>
            </a:r>
            <a:r>
              <a:rPr lang="ru-RU" dirty="0" smtClean="0"/>
              <a:t>в</a:t>
            </a:r>
          </a:p>
          <a:p>
            <a:r>
              <a:rPr lang="ru-RU" dirty="0" smtClean="0"/>
              <a:t> </a:t>
            </a:r>
            <a:r>
              <a:rPr lang="ru-RU" dirty="0"/>
              <a:t>Южном полушарии.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88640"/>
            <a:ext cx="5376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+mj-lt"/>
              </a:rPr>
              <a:t>Способ Жюль Верна</a:t>
            </a:r>
            <a:endParaRPr lang="ru-R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648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Жюль Ве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6048375" cy="3957638"/>
          </a:xfrm>
          <a:prstGeom prst="rect">
            <a:avLst/>
          </a:prstGeom>
          <a:noFill/>
          <a:ln w="2540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6" descr="http://upload.wikimedia.org/wikipedia/commons/thumb/7/71/Ile_Mysterieuse_03.jpg/220px-Ile_Mysterieuse_0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163653"/>
            <a:ext cx="2662237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33265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+mj-lt"/>
              </a:rPr>
              <a:t>Способ Жюль Верна</a:t>
            </a:r>
            <a:endParaRPr lang="ru-RU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99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33363" y="1323181"/>
            <a:ext cx="8540750" cy="5507038"/>
          </a:xfrm>
        </p:spPr>
        <p:txBody>
          <a:bodyPr>
            <a:normAutofit fontScale="92500"/>
          </a:bodyPr>
          <a:lstStyle/>
          <a:p>
            <a:pPr marL="609600" indent="158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/>
          </a:p>
          <a:p>
            <a:pPr marL="609600" indent="158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                        </a:t>
            </a:r>
            <a:r>
              <a:rPr lang="ru-RU" b="1" u="sng" dirty="0" smtClean="0"/>
              <a:t> Преимущества:</a:t>
            </a:r>
          </a:p>
          <a:p>
            <a:pPr marL="609600" indent="158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                          </a:t>
            </a:r>
            <a:r>
              <a:rPr lang="ru-RU" dirty="0" smtClean="0"/>
              <a:t>можно производить измерения в любую </a:t>
            </a:r>
          </a:p>
          <a:p>
            <a:pPr eaLnBrk="1" hangingPunct="1"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погоду;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                                   простота формулы.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b="1" u="sng" dirty="0" smtClean="0"/>
              <a:t>Недостатки: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 нельзя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измерить высоту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предмета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не испачкавшись,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так как приходится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ложиться на землю.</a:t>
            </a:r>
            <a:endParaRPr lang="ru-RU" u="sng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   </a:t>
            </a:r>
            <a:endParaRPr lang="ru-RU" dirty="0" smtClean="0"/>
          </a:p>
          <a:p>
            <a:pPr marL="609600" indent="15875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4" name="Picture 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76700"/>
            <a:ext cx="54721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Jules Vern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33375"/>
            <a:ext cx="20955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18864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+mj-lt"/>
              </a:rPr>
              <a:t>Способ Жюль Верна</a:t>
            </a:r>
            <a:endParaRPr lang="ru-RU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74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img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4" y="917430"/>
            <a:ext cx="6382625" cy="3879721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1966913" y="3657600"/>
            <a:ext cx="7540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;  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1966913" y="4322763"/>
            <a:ext cx="673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0" y="3154363"/>
            <a:ext cx="754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; 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13" name="Rectangle 6"/>
          <p:cNvSpPr>
            <a:spLocks noChangeArrowheads="1"/>
          </p:cNvSpPr>
          <p:nvPr/>
        </p:nvSpPr>
        <p:spPr bwMode="auto">
          <a:xfrm>
            <a:off x="0" y="3825875"/>
            <a:ext cx="673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5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519958"/>
              </p:ext>
            </p:extLst>
          </p:nvPr>
        </p:nvGraphicFramePr>
        <p:xfrm>
          <a:off x="256381" y="5013176"/>
          <a:ext cx="2087563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Формула" r:id="rId4" imgW="672808" imgH="393529" progId="Equation.DSMT4">
                  <p:embed/>
                </p:oleObj>
              </mc:Choice>
              <mc:Fallback>
                <p:oleObj name="Формула" r:id="rId4" imgW="67280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" y="5013176"/>
                        <a:ext cx="2087563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Rectangle 10"/>
          <p:cNvSpPr>
            <a:spLocks noChangeArrowheads="1"/>
          </p:cNvSpPr>
          <p:nvPr/>
        </p:nvSpPr>
        <p:spPr bwMode="auto">
          <a:xfrm>
            <a:off x="0" y="3154363"/>
            <a:ext cx="754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;  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215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181328"/>
              </p:ext>
            </p:extLst>
          </p:nvPr>
        </p:nvGraphicFramePr>
        <p:xfrm>
          <a:off x="2483768" y="5085184"/>
          <a:ext cx="287972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Формула" r:id="rId6" imgW="926698" imgH="393529" progId="Equation.DSMT4">
                  <p:embed/>
                </p:oleObj>
              </mc:Choice>
              <mc:Fallback>
                <p:oleObj name="Формула" r:id="rId6" imgW="92669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085184"/>
                        <a:ext cx="2879725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1"/>
          <p:cNvSpPr>
            <a:spLocks noChangeArrowheads="1"/>
          </p:cNvSpPr>
          <p:nvPr/>
        </p:nvSpPr>
        <p:spPr bwMode="auto">
          <a:xfrm>
            <a:off x="0" y="3825875"/>
            <a:ext cx="673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332656"/>
            <a:ext cx="8114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+mj-lt"/>
              </a:rPr>
              <a:t>Определение высоты предмета по зеркалу</a:t>
            </a:r>
            <a:endParaRPr lang="ru-RU" sz="32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9649" y="1426129"/>
            <a:ext cx="26642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/>
              <a:t>Преимущества:</a:t>
            </a:r>
          </a:p>
          <a:p>
            <a:r>
              <a:rPr lang="ru-RU" sz="2000" dirty="0"/>
              <a:t>можно производить</a:t>
            </a:r>
          </a:p>
          <a:p>
            <a:r>
              <a:rPr lang="ru-RU" sz="2000" dirty="0"/>
              <a:t> измерения в </a:t>
            </a:r>
            <a:r>
              <a:rPr lang="ru-RU" sz="2000" dirty="0" smtClean="0"/>
              <a:t>любую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погоду; </a:t>
            </a:r>
          </a:p>
          <a:p>
            <a:r>
              <a:rPr lang="ru-RU" sz="2000" dirty="0"/>
              <a:t>одежда будет чистой; </a:t>
            </a:r>
          </a:p>
          <a:p>
            <a:r>
              <a:rPr lang="ru-RU" sz="2000" dirty="0"/>
              <a:t>простота формулы; </a:t>
            </a:r>
          </a:p>
          <a:p>
            <a:r>
              <a:rPr lang="ru-RU" sz="2000" u="sng" dirty="0"/>
              <a:t>Недостатки:</a:t>
            </a:r>
          </a:p>
          <a:p>
            <a:r>
              <a:rPr lang="ru-RU" sz="2000" dirty="0"/>
              <a:t>нужно специальное </a:t>
            </a:r>
            <a:endParaRPr lang="ru-RU" sz="2000" dirty="0" smtClean="0"/>
          </a:p>
          <a:p>
            <a:r>
              <a:rPr lang="ru-RU" sz="2000" dirty="0" smtClean="0"/>
              <a:t>приспособление</a:t>
            </a:r>
            <a:r>
              <a:rPr lang="ru-RU" sz="2000" dirty="0"/>
              <a:t>: зеркало. </a:t>
            </a:r>
          </a:p>
        </p:txBody>
      </p:sp>
    </p:spTree>
    <p:extLst>
      <p:ext uri="{BB962C8B-B14F-4D97-AF65-F5344CB8AC3E}">
        <p14:creationId xmlns:p14="http://schemas.microsoft.com/office/powerpoint/2010/main" val="18002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9" y="1556792"/>
            <a:ext cx="8448675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04663"/>
            <a:ext cx="7677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+mj-lt"/>
              </a:rPr>
              <a:t>Булавочный прибор для измерений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66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3255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1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901" y="871661"/>
            <a:ext cx="8493943" cy="547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901" y="348441"/>
            <a:ext cx="8812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+mj-lt"/>
              </a:rPr>
              <a:t>Использование булавочного прибора для измерений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51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6251575" cy="4572000"/>
          </a:xfrm>
        </p:spPr>
      </p:pic>
      <p:pic>
        <p:nvPicPr>
          <p:cNvPr id="34819" name="Picture 2" descr="Безымянный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17" y="3717032"/>
            <a:ext cx="4680520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39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группам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помощью обычных обиходных вещей придумать способ вычисления высоты предмета или расстояния до недоступной точки.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Подсказка – задача № 581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1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>
            <a:off x="971600" y="1268760"/>
            <a:ext cx="7344816" cy="2736304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atin typeface="Arial"/>
                <a:cs typeface="Arial"/>
              </a:rPr>
              <a:t>Не делай никогда того, чего не знаешь,</a:t>
            </a:r>
          </a:p>
          <a:p>
            <a:pPr algn="ctr"/>
            <a:r>
              <a:rPr lang="ru-RU" sz="3600" kern="10" dirty="0">
                <a:latin typeface="Arial"/>
                <a:cs typeface="Arial"/>
              </a:rPr>
              <a:t>но научись всему, что следует</a:t>
            </a:r>
          </a:p>
          <a:p>
            <a:pPr algn="ctr"/>
            <a:r>
              <a:rPr lang="ru-RU" sz="3600" kern="10" dirty="0">
                <a:latin typeface="Arial"/>
                <a:cs typeface="Arial"/>
              </a:rPr>
              <a:t>знать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609293" y="4653136"/>
            <a:ext cx="2374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bg2"/>
                </a:solidFill>
              </a:rPr>
              <a:t>          </a:t>
            </a:r>
            <a:r>
              <a:rPr lang="ru-RU" sz="2400" b="1" i="1" dirty="0"/>
              <a:t>ПИФАГОР </a:t>
            </a:r>
          </a:p>
        </p:txBody>
      </p:sp>
    </p:spTree>
    <p:extLst>
      <p:ext uri="{BB962C8B-B14F-4D97-AF65-F5344CB8AC3E}">
        <p14:creationId xmlns:p14="http://schemas.microsoft.com/office/powerpoint/2010/main" val="58567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пункт 64 параграфа 3, стр. 150-151</a:t>
            </a:r>
            <a:r>
              <a:rPr lang="ru-RU" dirty="0" smtClean="0"/>
              <a:t>,</a:t>
            </a:r>
          </a:p>
          <a:p>
            <a:r>
              <a:rPr lang="ru-RU" dirty="0" smtClean="0"/>
              <a:t> № </a:t>
            </a:r>
            <a:r>
              <a:rPr lang="ru-RU" dirty="0"/>
              <a:t>582, </a:t>
            </a:r>
            <a:endParaRPr lang="ru-RU" dirty="0" smtClean="0"/>
          </a:p>
          <a:p>
            <a:r>
              <a:rPr lang="ru-RU" dirty="0" smtClean="0"/>
              <a:t>придумать </a:t>
            </a:r>
            <a:r>
              <a:rPr lang="ru-RU" dirty="0"/>
              <a:t>свои задачи на определение высоты предмета и определение расстояния до недоступной точки (оформить либо в виде презентации, либо в виде практической работы в формате А4).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2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7686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2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54631"/>
            <a:ext cx="7056784" cy="56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0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704856" cy="5778642"/>
          </a:xfrm>
        </p:spPr>
      </p:pic>
    </p:spTree>
    <p:extLst>
      <p:ext uri="{BB962C8B-B14F-4D97-AF65-F5344CB8AC3E}">
        <p14:creationId xmlns:p14="http://schemas.microsoft.com/office/powerpoint/2010/main" val="252528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8" y="620688"/>
            <a:ext cx="7784649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0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90776" cy="5688632"/>
          </a:xfrm>
        </p:spPr>
      </p:pic>
    </p:spTree>
    <p:extLst>
      <p:ext uri="{BB962C8B-B14F-4D97-AF65-F5344CB8AC3E}">
        <p14:creationId xmlns:p14="http://schemas.microsoft.com/office/powerpoint/2010/main" val="134870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50372" cy="5760640"/>
          </a:xfrm>
        </p:spPr>
      </p:pic>
    </p:spTree>
    <p:extLst>
      <p:ext uri="{BB962C8B-B14F-4D97-AF65-F5344CB8AC3E}">
        <p14:creationId xmlns:p14="http://schemas.microsoft.com/office/powerpoint/2010/main" val="299570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r="3366"/>
          <a:stretch/>
        </p:blipFill>
        <p:spPr>
          <a:xfrm>
            <a:off x="899592" y="616745"/>
            <a:ext cx="7272808" cy="564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4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216</Words>
  <Application>Microsoft Office PowerPoint</Application>
  <PresentationFormat>Экран (4:3)</PresentationFormat>
  <Paragraphs>75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Кнопка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ТЕМА: Практическое применение подобия треугольников</vt:lpstr>
      <vt:lpstr>Проверка домашнего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группам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17</cp:revision>
  <dcterms:created xsi:type="dcterms:W3CDTF">2016-02-01T15:54:12Z</dcterms:created>
  <dcterms:modified xsi:type="dcterms:W3CDTF">2016-02-01T21:10:34Z</dcterms:modified>
</cp:coreProperties>
</file>