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8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285" r:id="rId20"/>
    <p:sldId id="275" r:id="rId21"/>
    <p:sldId id="344" r:id="rId22"/>
    <p:sldId id="288" r:id="rId23"/>
    <p:sldId id="345" r:id="rId24"/>
    <p:sldId id="292" r:id="rId25"/>
    <p:sldId id="346" r:id="rId26"/>
    <p:sldId id="347" r:id="rId27"/>
    <p:sldId id="349" r:id="rId28"/>
    <p:sldId id="350" r:id="rId29"/>
    <p:sldId id="351" r:id="rId30"/>
    <p:sldId id="322" r:id="rId31"/>
    <p:sldId id="323" r:id="rId32"/>
    <p:sldId id="328" r:id="rId33"/>
    <p:sldId id="329" r:id="rId34"/>
    <p:sldId id="325" r:id="rId35"/>
    <p:sldId id="352" r:id="rId36"/>
    <p:sldId id="291" r:id="rId37"/>
    <p:sldId id="33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>
                <a:solidFill>
                  <a:prstClr val="black"/>
                </a:solidFill>
              </a:rPr>
              <a:pPr/>
              <a:t>22.01.2024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4BACC6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srgbClr val="4BACC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shareslide.ru/img/thumbs/dcb51d17b080ef3b309a945d8ff814a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hareslide.ru/img/thumbs/dcb51d17b080ef3b309a945d8ff814a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2474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«С тех пор как существует мирозданье,</a:t>
            </a:r>
          </a:p>
          <a:p>
            <a:r>
              <a:rPr lang="ru-RU" sz="3200" dirty="0" smtClean="0"/>
              <a:t>Такого нет, кто б не нуждался в знанье.</a:t>
            </a:r>
          </a:p>
          <a:p>
            <a:r>
              <a:rPr lang="ru-RU" sz="3200" dirty="0" smtClean="0"/>
              <a:t>Какой мы не возьмем язык и век,</a:t>
            </a:r>
          </a:p>
          <a:p>
            <a:r>
              <a:rPr lang="ru-RU" sz="3200" dirty="0" smtClean="0"/>
              <a:t>Всегда стремится к знанью человек!»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r"/>
            <a:r>
              <a:rPr lang="ru-RU" sz="3600" dirty="0" smtClean="0"/>
              <a:t> 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7667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Слова персидского поэта Рудаки: </a:t>
            </a:r>
            <a:endParaRPr lang="ru-RU" sz="3200" dirty="0"/>
          </a:p>
        </p:txBody>
      </p:sp>
      <p:pic>
        <p:nvPicPr>
          <p:cNvPr id="8" name="Picture 2" descr="https://www.obk.kz/images/stories/flexicontent/item_125927_field_15/l_bezymyannyj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5"/>
          <a:stretch/>
        </p:blipFill>
        <p:spPr bwMode="auto">
          <a:xfrm>
            <a:off x="6103422" y="3140968"/>
            <a:ext cx="2650752" cy="33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/>
          <a:p>
            <a:pPr algn="l"/>
            <a:r>
              <a:rPr lang="ru-RU" sz="4000" dirty="0" smtClean="0"/>
              <a:t>8) </a:t>
            </a:r>
            <a:r>
              <a:rPr lang="ru-RU" sz="3600" dirty="0" smtClean="0"/>
              <a:t>Укажите неравенство, решением которого является любое число.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7283152" cy="4641379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+ 17 ≤ 0</a:t>
            </a:r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+ 17 ≥ 0</a:t>
            </a:r>
          </a:p>
          <a:p>
            <a:pPr>
              <a:buNone/>
            </a:pPr>
            <a:r>
              <a:rPr lang="ru-RU" sz="5400" dirty="0" smtClean="0"/>
              <a:t>в)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- 17 </a:t>
            </a:r>
            <a:r>
              <a:rPr lang="en-US" sz="5400" dirty="0" smtClean="0"/>
              <a:t>&gt;</a:t>
            </a:r>
            <a:r>
              <a:rPr lang="ru-RU" sz="5400" dirty="0" smtClean="0"/>
              <a:t> 0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 - 17 </a:t>
            </a:r>
            <a:r>
              <a:rPr lang="en-US" sz="4400" dirty="0" smtClean="0"/>
              <a:t>&lt;</a:t>
            </a:r>
            <a:r>
              <a:rPr lang="ru-RU" sz="4400" dirty="0" smtClean="0"/>
              <a:t> 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3648" y="3140968"/>
            <a:ext cx="792088" cy="792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27168" cy="1282154"/>
          </a:xfrm>
        </p:spPr>
        <p:txBody>
          <a:bodyPr/>
          <a:lstStyle/>
          <a:p>
            <a:pPr algn="l"/>
            <a:r>
              <a:rPr lang="ru-RU" dirty="0" smtClean="0"/>
              <a:t>1) </a:t>
            </a:r>
            <a:r>
              <a:rPr lang="ru-RU" sz="3600" dirty="0" smtClean="0"/>
              <a:t>Какое из неравенств является квадратным?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7283152" cy="4353347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2х -1,5</a:t>
            </a:r>
            <a:r>
              <a:rPr lang="en-US" sz="5400" dirty="0" smtClean="0"/>
              <a:t> &gt; 16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+ 12х – 22 ≥ 0</a:t>
            </a:r>
          </a:p>
          <a:p>
            <a:pPr>
              <a:buNone/>
            </a:pPr>
            <a:r>
              <a:rPr lang="ru-RU" sz="5400" dirty="0" smtClean="0"/>
              <a:t>в) х – 4 ≤ 0 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3 </a:t>
            </a:r>
            <a:r>
              <a:rPr lang="ru-RU" sz="4400" dirty="0" smtClean="0"/>
              <a:t> + 12х – 22 ≥ 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3648" y="4221088"/>
            <a:ext cx="792088" cy="792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27168" cy="1282154"/>
          </a:xfrm>
        </p:spPr>
        <p:txBody>
          <a:bodyPr/>
          <a:lstStyle/>
          <a:p>
            <a:pPr algn="l"/>
            <a:r>
              <a:rPr lang="ru-RU" dirty="0" smtClean="0"/>
              <a:t>2) </a:t>
            </a:r>
            <a:r>
              <a:rPr lang="ru-RU" sz="3600" dirty="0" smtClean="0"/>
              <a:t>Какое из неравенств является квадратным?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132856"/>
            <a:ext cx="7283152" cy="4353347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2х -1,5</a:t>
            </a:r>
            <a:r>
              <a:rPr lang="en-US" sz="5400" dirty="0" smtClean="0"/>
              <a:t> &gt; 1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4 </a:t>
            </a:r>
            <a:r>
              <a:rPr lang="ru-RU" sz="5400" dirty="0" smtClean="0"/>
              <a:t> + 12х – 22 ≥ 0</a:t>
            </a:r>
          </a:p>
          <a:p>
            <a:pPr>
              <a:buNone/>
            </a:pPr>
            <a:r>
              <a:rPr lang="ru-RU" sz="5400" dirty="0" smtClean="0"/>
              <a:t>в) (х – 4)(х + 5) ≤ 0 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3 </a:t>
            </a:r>
            <a:r>
              <a:rPr lang="ru-RU" sz="4400" dirty="0" smtClean="0"/>
              <a:t> + 12х – 22 ≥ 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860032" y="3861048"/>
            <a:ext cx="792088" cy="792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26" t="29378" r="50922" b="57106"/>
          <a:stretch>
            <a:fillRect/>
          </a:stretch>
        </p:blipFill>
        <p:spPr bwMode="auto">
          <a:xfrm>
            <a:off x="1259632" y="2204864"/>
            <a:ext cx="3744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36" y="692696"/>
            <a:ext cx="7776864" cy="1498178"/>
          </a:xfrm>
        </p:spPr>
        <p:txBody>
          <a:bodyPr/>
          <a:lstStyle/>
          <a:p>
            <a:pPr algn="l"/>
            <a:r>
              <a:rPr lang="ru-RU" sz="2800" dirty="0" smtClean="0"/>
              <a:t>3) </a:t>
            </a:r>
            <a:r>
              <a:rPr lang="ru-RU" sz="3200" dirty="0" smtClean="0"/>
              <a:t>На каком из рисунков изображено множество решений неравенства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ах</a:t>
            </a:r>
            <a:r>
              <a:rPr lang="ru-RU" sz="3200" baseline="30000" dirty="0" smtClean="0"/>
              <a:t>2 </a:t>
            </a:r>
            <a:r>
              <a:rPr lang="ru-RU" sz="3200" dirty="0" smtClean="0"/>
              <a:t> + </a:t>
            </a:r>
            <a:r>
              <a:rPr lang="en-US" sz="3200" dirty="0" smtClean="0"/>
              <a:t>b</a:t>
            </a:r>
            <a:r>
              <a:rPr lang="ru-RU" sz="3200" dirty="0" smtClean="0"/>
              <a:t>х </a:t>
            </a:r>
            <a:r>
              <a:rPr lang="en-US" sz="3200" dirty="0" smtClean="0"/>
              <a:t>+ c </a:t>
            </a:r>
            <a:r>
              <a:rPr lang="ru-RU" sz="3200" dirty="0" smtClean="0"/>
              <a:t>≥ 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44069" r="49569" b="37567"/>
          <a:stretch>
            <a:fillRect/>
          </a:stretch>
        </p:blipFill>
        <p:spPr bwMode="auto">
          <a:xfrm>
            <a:off x="1331640" y="4365104"/>
            <a:ext cx="3369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58761" r="49569" b="22875"/>
          <a:stretch>
            <a:fillRect/>
          </a:stretch>
        </p:blipFill>
        <p:spPr bwMode="auto">
          <a:xfrm>
            <a:off x="5436096" y="1916832"/>
            <a:ext cx="34995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256" t="77764" r="50520" b="8184"/>
          <a:stretch>
            <a:fillRect/>
          </a:stretch>
        </p:blipFill>
        <p:spPr bwMode="auto">
          <a:xfrm>
            <a:off x="5724128" y="3861048"/>
            <a:ext cx="316835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21328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0770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9168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40770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932040" y="1700808"/>
            <a:ext cx="792088" cy="7920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776864" cy="1498178"/>
          </a:xfrm>
        </p:spPr>
        <p:txBody>
          <a:bodyPr/>
          <a:lstStyle/>
          <a:p>
            <a:pPr algn="l"/>
            <a:r>
              <a:rPr lang="ru-RU" sz="2800" dirty="0" smtClean="0"/>
              <a:t>4) </a:t>
            </a:r>
            <a:r>
              <a:rPr lang="ru-RU" sz="3200" dirty="0" smtClean="0"/>
              <a:t>На каком из рисунков изображено множество решений неравенства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ах</a:t>
            </a:r>
            <a:r>
              <a:rPr lang="ru-RU" sz="3200" baseline="30000" dirty="0" smtClean="0"/>
              <a:t>2 </a:t>
            </a:r>
            <a:r>
              <a:rPr lang="ru-RU" sz="3200" dirty="0" smtClean="0"/>
              <a:t> + </a:t>
            </a:r>
            <a:r>
              <a:rPr lang="en-US" sz="3200" dirty="0" smtClean="0"/>
              <a:t>b</a:t>
            </a:r>
            <a:r>
              <a:rPr lang="ru-RU" sz="3200" dirty="0" smtClean="0"/>
              <a:t>х </a:t>
            </a:r>
            <a:r>
              <a:rPr lang="en-US" sz="3200" dirty="0" smtClean="0"/>
              <a:t>+ c &lt;</a:t>
            </a:r>
            <a:r>
              <a:rPr lang="ru-RU" sz="3200" dirty="0" smtClean="0"/>
              <a:t> 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91" t="29378" r="50922" b="55931"/>
          <a:stretch>
            <a:fillRect/>
          </a:stretch>
        </p:blipFill>
        <p:spPr bwMode="auto">
          <a:xfrm>
            <a:off x="1547664" y="2060848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44069" r="49569" b="37567"/>
          <a:stretch>
            <a:fillRect/>
          </a:stretch>
        </p:blipFill>
        <p:spPr bwMode="auto">
          <a:xfrm>
            <a:off x="1403647" y="4149080"/>
            <a:ext cx="3369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105" t="58761" r="49569" b="22875"/>
          <a:stretch>
            <a:fillRect/>
          </a:stretch>
        </p:blipFill>
        <p:spPr bwMode="auto">
          <a:xfrm>
            <a:off x="5796136" y="1916832"/>
            <a:ext cx="3139550" cy="203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77125" r="50520" b="8184"/>
          <a:stretch>
            <a:fillRect/>
          </a:stretch>
        </p:blipFill>
        <p:spPr bwMode="auto">
          <a:xfrm>
            <a:off x="5292079" y="4221088"/>
            <a:ext cx="35283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19888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0770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9168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0770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0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932040" y="2780928"/>
            <a:ext cx="720080" cy="7200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98" t="24367" r="18330" b="28638"/>
          <a:stretch>
            <a:fillRect/>
          </a:stretch>
        </p:blipFill>
        <p:spPr bwMode="auto">
          <a:xfrm>
            <a:off x="1187624" y="1916832"/>
            <a:ext cx="340008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27168" cy="1143000"/>
          </a:xfrm>
        </p:spPr>
        <p:txBody>
          <a:bodyPr/>
          <a:lstStyle/>
          <a:p>
            <a:pPr algn="l"/>
            <a:r>
              <a:rPr lang="en-US" dirty="0" smtClean="0"/>
              <a:t>5) </a:t>
            </a:r>
            <a:r>
              <a:rPr lang="ru-RU" dirty="0" smtClean="0"/>
              <a:t>Выберите верный вариант ответа х</a:t>
            </a:r>
            <a:r>
              <a:rPr lang="ru-RU" baseline="30000" dirty="0" smtClean="0"/>
              <a:t>2 </a:t>
            </a:r>
            <a:r>
              <a:rPr lang="ru-RU" dirty="0" smtClean="0"/>
              <a:t> - 5х + 4 ≥ 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44824"/>
            <a:ext cx="35283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а) (-∞; 1)    (4; + ∞)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б) (-∞; 1</a:t>
            </a:r>
            <a:r>
              <a:rPr lang="en-US" sz="3200" dirty="0" smtClean="0"/>
              <a:t>]</a:t>
            </a:r>
            <a:r>
              <a:rPr lang="ru-RU" sz="3200" dirty="0" smtClean="0"/>
              <a:t>    </a:t>
            </a:r>
            <a:r>
              <a:rPr lang="en-US" sz="3200" dirty="0" smtClean="0"/>
              <a:t>[</a:t>
            </a:r>
            <a:r>
              <a:rPr lang="ru-RU" sz="3200" dirty="0" smtClean="0"/>
              <a:t>4; + ∞)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в) </a:t>
            </a:r>
            <a:r>
              <a:rPr lang="ru-RU" sz="4000" dirty="0" smtClean="0"/>
              <a:t>(1; 4)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г) </a:t>
            </a:r>
            <a:r>
              <a:rPr lang="en-US" sz="3600" dirty="0" smtClean="0"/>
              <a:t>[</a:t>
            </a:r>
            <a:r>
              <a:rPr lang="ru-RU" sz="3600" dirty="0" smtClean="0"/>
              <a:t>1; 4</a:t>
            </a:r>
            <a:r>
              <a:rPr lang="en-US" sz="3600" dirty="0" smtClean="0"/>
              <a:t>]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6876256" y="1916832"/>
            <a:ext cx="28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∩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6876256" y="2852936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∩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27168" cy="1143000"/>
          </a:xfrm>
        </p:spPr>
        <p:txBody>
          <a:bodyPr/>
          <a:lstStyle/>
          <a:p>
            <a:pPr algn="l"/>
            <a:r>
              <a:rPr lang="en-US" dirty="0" smtClean="0"/>
              <a:t>6) </a:t>
            </a:r>
            <a:r>
              <a:rPr lang="ru-RU" sz="4000" dirty="0" smtClean="0"/>
              <a:t>На каком рисунке изображено множество решений неравенства 3х - х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 ≤ 0 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20" t="15664" r="51763" b="60899"/>
          <a:stretch>
            <a:fillRect/>
          </a:stretch>
        </p:blipFill>
        <p:spPr bwMode="auto">
          <a:xfrm>
            <a:off x="2339752" y="2924944"/>
            <a:ext cx="3456384" cy="342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5656" y="3933056"/>
            <a:ext cx="792088" cy="792088"/>
          </a:xfrm>
          <a:prstGeom prst="ellipse">
            <a:avLst/>
          </a:prstGeom>
          <a:noFill/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2996952"/>
            <a:ext cx="648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</a:t>
            </a:r>
          </a:p>
          <a:p>
            <a:endParaRPr lang="ru-RU" sz="3200" dirty="0" smtClean="0"/>
          </a:p>
          <a:p>
            <a:r>
              <a:rPr lang="ru-RU" sz="3200" dirty="0" smtClean="0"/>
              <a:t>б)</a:t>
            </a:r>
          </a:p>
          <a:p>
            <a:endParaRPr lang="ru-RU" sz="3200" dirty="0" smtClean="0"/>
          </a:p>
          <a:p>
            <a:r>
              <a:rPr lang="ru-RU" sz="3200" dirty="0" smtClean="0"/>
              <a:t>в)</a:t>
            </a:r>
          </a:p>
          <a:p>
            <a:endParaRPr lang="ru-RU" sz="3200" dirty="0" smtClean="0"/>
          </a:p>
          <a:p>
            <a:r>
              <a:rPr lang="ru-RU" sz="3200" dirty="0" smtClean="0"/>
              <a:t>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99176" cy="1143000"/>
          </a:xfrm>
        </p:spPr>
        <p:txBody>
          <a:bodyPr/>
          <a:lstStyle/>
          <a:p>
            <a:pPr algn="l"/>
            <a:r>
              <a:rPr lang="ru-RU" dirty="0" smtClean="0"/>
              <a:t>7) Укажите неравенство, которое не имеет решений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03648" y="2420888"/>
            <a:ext cx="6912768" cy="3705275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+ 14 ≤ 0</a:t>
            </a:r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+ 14 ≥ 0</a:t>
            </a:r>
          </a:p>
          <a:p>
            <a:pPr>
              <a:buNone/>
            </a:pPr>
            <a:r>
              <a:rPr lang="ru-RU" sz="5400" dirty="0" smtClean="0"/>
              <a:t>в)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- 14 </a:t>
            </a:r>
            <a:r>
              <a:rPr lang="en-US" sz="5400" dirty="0" smtClean="0"/>
              <a:t>&gt;</a:t>
            </a:r>
            <a:r>
              <a:rPr lang="ru-RU" sz="5400" dirty="0" smtClean="0"/>
              <a:t> 0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 - 14 </a:t>
            </a:r>
            <a:r>
              <a:rPr lang="en-US" sz="4400" dirty="0" smtClean="0"/>
              <a:t>&lt;</a:t>
            </a:r>
            <a:r>
              <a:rPr lang="ru-RU" sz="4400" dirty="0" smtClean="0"/>
              <a:t> 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9632" y="2492896"/>
            <a:ext cx="792088" cy="792088"/>
          </a:xfrm>
          <a:prstGeom prst="ellipse">
            <a:avLst/>
          </a:prstGeom>
          <a:noFill/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/>
          <a:p>
            <a:pPr algn="l"/>
            <a:r>
              <a:rPr lang="ru-RU" sz="4000" dirty="0" smtClean="0"/>
              <a:t>8) </a:t>
            </a:r>
            <a:r>
              <a:rPr lang="ru-RU" sz="3600" dirty="0" smtClean="0"/>
              <a:t>Укажите неравенство, решением которого является любое число.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7283152" cy="4641379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+ 17 ≤ 0</a:t>
            </a:r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+ 17 ≥ 0</a:t>
            </a:r>
          </a:p>
          <a:p>
            <a:pPr>
              <a:buNone/>
            </a:pPr>
            <a:r>
              <a:rPr lang="ru-RU" sz="5400" dirty="0" smtClean="0"/>
              <a:t>в)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- 17 </a:t>
            </a:r>
            <a:r>
              <a:rPr lang="en-US" sz="5400" dirty="0" smtClean="0"/>
              <a:t>&gt;</a:t>
            </a:r>
            <a:r>
              <a:rPr lang="ru-RU" sz="5400" dirty="0" smtClean="0"/>
              <a:t> 0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 - 17 </a:t>
            </a:r>
            <a:r>
              <a:rPr lang="en-US" sz="4400" dirty="0" smtClean="0"/>
              <a:t>&lt;</a:t>
            </a:r>
            <a:r>
              <a:rPr lang="ru-RU" sz="4400" dirty="0" smtClean="0"/>
              <a:t> 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31640" y="2780928"/>
            <a:ext cx="864096" cy="864096"/>
          </a:xfrm>
          <a:prstGeom prst="ellipse">
            <a:avLst/>
          </a:prstGeom>
          <a:noFill/>
          <a:ln w="5715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Всё верно - </a:t>
            </a:r>
            <a:r>
              <a:rPr lang="ru-RU" sz="3600" b="1" i="1" dirty="0" smtClean="0">
                <a:solidFill>
                  <a:srgbClr val="FF0000"/>
                </a:solidFill>
              </a:rPr>
              <a:t>5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1 - 2  ошибки  - </a:t>
            </a:r>
            <a:r>
              <a:rPr lang="ru-RU" sz="3600" b="1" i="1" dirty="0" smtClean="0">
                <a:solidFill>
                  <a:srgbClr val="FF0000"/>
                </a:solidFill>
              </a:rPr>
              <a:t>4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3 - 4  ошибки - </a:t>
            </a:r>
            <a:r>
              <a:rPr lang="ru-RU" sz="3600" b="1" i="1" dirty="0" smtClean="0">
                <a:solidFill>
                  <a:srgbClr val="FF0000"/>
                </a:solidFill>
              </a:rPr>
              <a:t>3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4 ошибки - </a:t>
            </a:r>
            <a:r>
              <a:rPr lang="ru-RU" sz="3600" b="1" i="1" dirty="0" smtClean="0">
                <a:solidFill>
                  <a:srgbClr val="FF0000"/>
                </a:solidFill>
              </a:rPr>
              <a:t>2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endParaRPr lang="ru-RU" sz="36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331640" y="1504950"/>
            <a:ext cx="7200800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4246147" cy="284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2060848"/>
            <a:ext cx="6811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Математический диктант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331640" y="1504950"/>
            <a:ext cx="7200800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707904" cy="24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484784"/>
            <a:ext cx="4072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 урока?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0100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23.01.2024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331640" y="1504950"/>
            <a:ext cx="7200800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707904" cy="24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1484784"/>
            <a:ext cx="70602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Решение квадратных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неравенств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0100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23.01.2024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Алгоритм решения квадратного неравенства с помощью графика: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8234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Найти корни квадратного трехчлена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Отметить найденные корни на оси Ох 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Определить направление (вверх или вниз) ветвей параболы у =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Построить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схематически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функции.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С помощью полученной геометрической модели определить промежутки, на которых функция принимает положительные (отрицательные) значения.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Алгоритм решения квадратного неравенства методом интервалов: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8234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Найти корни квадратного трехчлена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Отметить найденные корни на оси Ох 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Разделить числовую ось на интервалы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Определить знаки функции в каждом из интервалов.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Выбрать подходящие интервалы и записать ответ.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124744"/>
            <a:ext cx="692311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Раз</a:t>
            </a:r>
            <a:r>
              <a:rPr lang="ru-RU" dirty="0" smtClean="0"/>
              <a:t> - подняться, потянуться, </a:t>
            </a:r>
            <a:br>
              <a:rPr lang="ru-RU" dirty="0" smtClean="0"/>
            </a:br>
            <a:r>
              <a:rPr lang="ru-RU" b="1" dirty="0" smtClean="0"/>
              <a:t>Два</a:t>
            </a:r>
            <a:r>
              <a:rPr lang="ru-RU" dirty="0" smtClean="0"/>
              <a:t> - нагнуться, разогнуться, </a:t>
            </a:r>
            <a:br>
              <a:rPr lang="ru-RU" dirty="0" smtClean="0"/>
            </a:br>
            <a:r>
              <a:rPr lang="ru-RU" b="1" dirty="0" smtClean="0"/>
              <a:t>Три</a:t>
            </a:r>
            <a:r>
              <a:rPr lang="ru-RU" dirty="0" smtClean="0"/>
              <a:t> - в ладоши, три хлопка, </a:t>
            </a:r>
            <a:br>
              <a:rPr lang="ru-RU" dirty="0" smtClean="0"/>
            </a:br>
            <a:r>
              <a:rPr lang="ru-RU" dirty="0" smtClean="0"/>
              <a:t>Головою три кивка. 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b="1" dirty="0" smtClean="0"/>
              <a:t>четыре</a:t>
            </a:r>
            <a:r>
              <a:rPr lang="ru-RU" dirty="0" smtClean="0"/>
              <a:t> - руки шире, </a:t>
            </a:r>
            <a:br>
              <a:rPr lang="ru-RU" dirty="0" smtClean="0"/>
            </a:br>
            <a:r>
              <a:rPr lang="ru-RU" b="1" dirty="0" smtClean="0"/>
              <a:t>Пять</a:t>
            </a:r>
            <a:r>
              <a:rPr lang="ru-RU" dirty="0" smtClean="0"/>
              <a:t> - руками помахать, </a:t>
            </a:r>
            <a:br>
              <a:rPr lang="ru-RU" dirty="0" smtClean="0"/>
            </a:br>
            <a:r>
              <a:rPr lang="ru-RU" b="1" dirty="0" smtClean="0"/>
              <a:t>Шесть</a:t>
            </a:r>
            <a:r>
              <a:rPr lang="ru-RU" dirty="0" smtClean="0"/>
              <a:t> - на место тихо сесть.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урока по технологии на тему &quot;Наши проекты.Аквариум. Проверим себя&quot;  (1 класс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43"/>
          <a:stretch>
            <a:fillRect/>
          </a:stretch>
        </p:blipFill>
        <p:spPr bwMode="auto">
          <a:xfrm>
            <a:off x="1259632" y="548680"/>
            <a:ext cx="756084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r>
              <a:rPr lang="ru-RU" dirty="0" smtClean="0"/>
              <a:t>Ковалевская </a:t>
            </a:r>
            <a:br>
              <a:rPr lang="ru-RU" dirty="0" smtClean="0"/>
            </a:br>
            <a:r>
              <a:rPr lang="ru-RU" dirty="0" smtClean="0"/>
              <a:t>Софья Васильевна</a:t>
            </a:r>
            <a:endParaRPr lang="ru-RU" dirty="0"/>
          </a:p>
        </p:txBody>
      </p:sp>
      <p:pic>
        <p:nvPicPr>
          <p:cNvPr id="4" name="Содержимое 3" descr="Sofja_Wassiljewna_Kowalewskaja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888432" cy="47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/>
          <a:lstStyle/>
          <a:p>
            <a:r>
              <a:rPr lang="ru-RU" dirty="0" smtClean="0"/>
              <a:t>Магницкий </a:t>
            </a:r>
            <a:br>
              <a:rPr lang="ru-RU" dirty="0" smtClean="0"/>
            </a:br>
            <a:r>
              <a:rPr lang="ru-RU" dirty="0" smtClean="0"/>
              <a:t>Леонтий Филиппович</a:t>
            </a:r>
            <a:endParaRPr lang="ru-RU" dirty="0"/>
          </a:p>
        </p:txBody>
      </p:sp>
      <p:pic>
        <p:nvPicPr>
          <p:cNvPr id="1030" name="Picture 6" descr="https://homsk.com/upload/media/entries/2019-03/19/11212-5-4a2a0426c480ab58cf0181dae573e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364107" cy="471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dirty="0" smtClean="0"/>
              <a:t>Лобачевский</a:t>
            </a:r>
            <a:br>
              <a:rPr lang="ru-RU" dirty="0" smtClean="0"/>
            </a:br>
            <a:r>
              <a:rPr lang="ru-RU" dirty="0" smtClean="0"/>
              <a:t> Николай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u.9111s.ru/uploads/202112/01/858af58ad3b55034e810314d2bc2f0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49597"/>
            <a:ext cx="3672408" cy="444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Перельман</a:t>
            </a:r>
            <a:br>
              <a:rPr lang="ru-RU" dirty="0" smtClean="0"/>
            </a:br>
            <a:r>
              <a:rPr lang="ru-RU" dirty="0" smtClean="0"/>
              <a:t> Григорий Яковлевич</a:t>
            </a:r>
            <a:endParaRPr lang="ru-RU" dirty="0"/>
          </a:p>
        </p:txBody>
      </p:sp>
      <p:pic>
        <p:nvPicPr>
          <p:cNvPr id="45058" name="Picture 2" descr="https://mykaleidoscope.ru/x/uploads/posts/2022-09/1663361623_38-mykaleidoscope-ru-p-perelman-grigorii-instagram-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282154"/>
          </a:xfrm>
        </p:spPr>
        <p:txBody>
          <a:bodyPr/>
          <a:lstStyle/>
          <a:p>
            <a:pPr algn="l"/>
            <a:r>
              <a:rPr lang="ru-RU" dirty="0" smtClean="0"/>
              <a:t>1) </a:t>
            </a:r>
            <a:r>
              <a:rPr lang="ru-RU" sz="3600" dirty="0" smtClean="0"/>
              <a:t>Какое из неравенств является квадратным?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2х -1,5</a:t>
            </a:r>
            <a:r>
              <a:rPr lang="en-US" sz="5400" dirty="0" smtClean="0"/>
              <a:t> &gt; 16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+ 12х – 22 ≥ 0</a:t>
            </a:r>
          </a:p>
          <a:p>
            <a:pPr>
              <a:buNone/>
            </a:pPr>
            <a:r>
              <a:rPr lang="ru-RU" sz="5400" dirty="0" smtClean="0"/>
              <a:t>в) х – 4 ≤ 0 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3 </a:t>
            </a:r>
            <a:r>
              <a:rPr lang="ru-RU" sz="4400" dirty="0" smtClean="0"/>
              <a:t> + 12х – 22 ≥ 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75" t="22168" r="26375" b="37448"/>
          <a:stretch>
            <a:fillRect/>
          </a:stretch>
        </p:blipFill>
        <p:spPr bwMode="auto">
          <a:xfrm>
            <a:off x="0" y="980728"/>
            <a:ext cx="907300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55892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Ответ: 3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177" t="22731" r="25004" b="23540"/>
          <a:stretch>
            <a:fillRect/>
          </a:stretch>
        </p:blipFill>
        <p:spPr bwMode="auto">
          <a:xfrm>
            <a:off x="1619672" y="908720"/>
            <a:ext cx="6624736" cy="53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00" t="35414" r="15001" b="40356"/>
          <a:stretch>
            <a:fillRect/>
          </a:stretch>
        </p:blipFill>
        <p:spPr bwMode="auto">
          <a:xfrm>
            <a:off x="1187623" y="1124744"/>
            <a:ext cx="76808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8450" t="48014" r="23751" b="41325"/>
          <a:stretch>
            <a:fillRect/>
          </a:stretch>
        </p:blipFill>
        <p:spPr bwMode="auto">
          <a:xfrm>
            <a:off x="1979712" y="5805264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701" t="27317" r="26983" b="44955"/>
          <a:stretch>
            <a:fillRect/>
          </a:stretch>
        </p:blipFill>
        <p:spPr bwMode="auto">
          <a:xfrm>
            <a:off x="107504" y="0"/>
            <a:ext cx="8676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9177" t="63156" r="25004" b="23540"/>
          <a:stretch>
            <a:fillRect/>
          </a:stretch>
        </p:blipFill>
        <p:spPr bwMode="auto">
          <a:xfrm>
            <a:off x="1" y="4005064"/>
            <a:ext cx="9144000" cy="183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609329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 </a:t>
            </a:r>
            <a:r>
              <a:rPr lang="ru-RU" sz="2800" dirty="0" smtClean="0">
                <a:solidFill>
                  <a:srgbClr val="FF0000"/>
                </a:solidFill>
              </a:rPr>
              <a:t>          3          </a:t>
            </a:r>
            <a:r>
              <a:rPr lang="ru-RU" sz="2800" dirty="0" smtClean="0">
                <a:solidFill>
                  <a:srgbClr val="FF0000"/>
                </a:solidFill>
              </a:rPr>
              <a:t>6 </a:t>
            </a:r>
            <a:r>
              <a:rPr lang="ru-RU" sz="2800" dirty="0" smtClean="0">
                <a:solidFill>
                  <a:srgbClr val="FF0000"/>
                </a:solidFill>
              </a:rPr>
              <a:t>        </a:t>
            </a:r>
            <a:r>
              <a:rPr lang="ru-RU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Готовимся к ОГЭ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875" t="24106" r="28125" b="71048"/>
          <a:stretch>
            <a:fillRect/>
          </a:stretch>
        </p:blipFill>
        <p:spPr bwMode="auto">
          <a:xfrm>
            <a:off x="1187623" y="1052736"/>
            <a:ext cx="768085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8434" t="33644" r="26997" b="51091"/>
          <a:stretch>
            <a:fillRect/>
          </a:stretch>
        </p:blipFill>
        <p:spPr bwMode="auto">
          <a:xfrm>
            <a:off x="1331639" y="1844824"/>
            <a:ext cx="72316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55892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Ответ: </a:t>
            </a:r>
            <a:r>
              <a:rPr lang="ru-RU" sz="4800" dirty="0" smtClean="0">
                <a:solidFill>
                  <a:srgbClr val="FF0000"/>
                </a:solidFill>
              </a:rPr>
              <a:t>120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Притча 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3"/>
            <a:ext cx="7920880" cy="46085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Шел мудрец, а навстречу ему три человека, которые везли под горячим солнцем тележки с камнями для строительства. Мудрец остановился и задал каждому по вопросу. </a:t>
            </a:r>
            <a:br>
              <a:rPr lang="ru-RU" sz="2400" dirty="0" smtClean="0"/>
            </a:br>
            <a:r>
              <a:rPr lang="ru-RU" sz="2400" dirty="0" smtClean="0"/>
              <a:t>  У первого спросил: «Что, ты, делал целый день?» </a:t>
            </a:r>
            <a:br>
              <a:rPr lang="ru-RU" sz="2400" dirty="0" smtClean="0"/>
            </a:br>
            <a:r>
              <a:rPr lang="ru-RU" sz="2400" dirty="0" smtClean="0"/>
              <a:t>И тот с ухмылкой ответил, что целый день возил проклятые камни. </a:t>
            </a:r>
            <a:br>
              <a:rPr lang="ru-RU" sz="2400" dirty="0" smtClean="0"/>
            </a:br>
            <a:r>
              <a:rPr lang="ru-RU" sz="2400" dirty="0" smtClean="0"/>
              <a:t>У второго мудрец спросил: «А что, ты, делал целый день?» И тот ответил: «а я добросовестно выполнял свою работу». </a:t>
            </a:r>
            <a:br>
              <a:rPr lang="ru-RU" sz="2400" dirty="0" smtClean="0"/>
            </a:br>
            <a:r>
              <a:rPr lang="ru-RU" sz="2400" dirty="0" smtClean="0"/>
              <a:t>А третий улыбнулся, его лицо засветилось радостью: «А я принимал участие в строительстве храма!»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691680" y="333375"/>
            <a:ext cx="698477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Сегодня на уроке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Моё настроение …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Было интересно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Было трудно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Теперь я могу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Я почувствовал, что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У меня получилось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 smtClean="0">
                <a:solidFill>
                  <a:srgbClr val="0000CC"/>
                </a:solidFill>
              </a:rPr>
              <a:t> Урок </a:t>
            </a:r>
            <a:r>
              <a:rPr lang="ru-RU" sz="2600" dirty="0">
                <a:solidFill>
                  <a:srgbClr val="0000CC"/>
                </a:solidFill>
              </a:rPr>
              <a:t>дал мне для жизни 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>
                <a:solidFill>
                  <a:srgbClr val="0000CC"/>
                </a:solidFill>
              </a:rPr>
              <a:t> Мне захотелось </a:t>
            </a:r>
            <a:r>
              <a:rPr lang="ru-RU" sz="2600" dirty="0" smtClean="0">
                <a:solidFill>
                  <a:srgbClr val="0000CC"/>
                </a:solidFill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600" dirty="0" smtClean="0">
                <a:solidFill>
                  <a:srgbClr val="0000CC"/>
                </a:solidFill>
              </a:rPr>
              <a:t> Я набрал за урок __ баллов, моя оценка ___</a:t>
            </a:r>
            <a:endParaRPr lang="ru-RU" sz="2600" dirty="0">
              <a:solidFill>
                <a:srgbClr val="0000CC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Сборник ОГЭ: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задание 13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варианты 41 - 50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282154"/>
          </a:xfrm>
        </p:spPr>
        <p:txBody>
          <a:bodyPr/>
          <a:lstStyle/>
          <a:p>
            <a:pPr algn="l"/>
            <a:r>
              <a:rPr lang="ru-RU" dirty="0" smtClean="0"/>
              <a:t>2) </a:t>
            </a:r>
            <a:r>
              <a:rPr lang="ru-RU" sz="3600" dirty="0" smtClean="0"/>
              <a:t>Какое из неравенств является квадратным?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2х -1,5</a:t>
            </a:r>
            <a:r>
              <a:rPr lang="en-US" sz="5400" dirty="0" smtClean="0"/>
              <a:t> &gt; 1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4 </a:t>
            </a:r>
            <a:r>
              <a:rPr lang="ru-RU" sz="5400" dirty="0" smtClean="0"/>
              <a:t> + 12х – 22 ≥ 0</a:t>
            </a:r>
          </a:p>
          <a:p>
            <a:pPr>
              <a:buNone/>
            </a:pPr>
            <a:r>
              <a:rPr lang="ru-RU" sz="5400" dirty="0" smtClean="0"/>
              <a:t>в) (х – 4)(х + 5) ≤ 0 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3 </a:t>
            </a:r>
            <a:r>
              <a:rPr lang="ru-RU" sz="4400" dirty="0" smtClean="0"/>
              <a:t> + 12х – 22 ≥ 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498178"/>
          </a:xfrm>
        </p:spPr>
        <p:txBody>
          <a:bodyPr/>
          <a:lstStyle/>
          <a:p>
            <a:pPr algn="l"/>
            <a:r>
              <a:rPr lang="ru-RU" sz="2800" dirty="0" smtClean="0"/>
              <a:t>3) </a:t>
            </a:r>
            <a:r>
              <a:rPr lang="ru-RU" sz="3200" dirty="0" smtClean="0"/>
              <a:t>На каком из рисунков изображено множество решений неравенства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ах</a:t>
            </a:r>
            <a:r>
              <a:rPr lang="ru-RU" sz="3200" baseline="30000" dirty="0" smtClean="0"/>
              <a:t>2 </a:t>
            </a:r>
            <a:r>
              <a:rPr lang="ru-RU" sz="3200" dirty="0" smtClean="0"/>
              <a:t> + </a:t>
            </a:r>
            <a:r>
              <a:rPr lang="en-US" sz="3200" dirty="0" smtClean="0"/>
              <a:t>b</a:t>
            </a:r>
            <a:r>
              <a:rPr lang="ru-RU" sz="3200" dirty="0" smtClean="0"/>
              <a:t>х </a:t>
            </a:r>
            <a:r>
              <a:rPr lang="en-US" sz="3200" dirty="0" smtClean="0"/>
              <a:t>+ c </a:t>
            </a:r>
            <a:r>
              <a:rPr lang="ru-RU" sz="3200" dirty="0" smtClean="0"/>
              <a:t>≥ 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26" t="29378" r="49569" b="55931"/>
          <a:stretch>
            <a:fillRect/>
          </a:stretch>
        </p:blipFill>
        <p:spPr bwMode="auto">
          <a:xfrm>
            <a:off x="1187624" y="2060848"/>
            <a:ext cx="40504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44069" r="49569" b="37567"/>
          <a:stretch>
            <a:fillRect/>
          </a:stretch>
        </p:blipFill>
        <p:spPr bwMode="auto">
          <a:xfrm>
            <a:off x="1403647" y="4149080"/>
            <a:ext cx="3369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58761" r="49569" b="22875"/>
          <a:stretch>
            <a:fillRect/>
          </a:stretch>
        </p:blipFill>
        <p:spPr bwMode="auto">
          <a:xfrm>
            <a:off x="5436096" y="1916832"/>
            <a:ext cx="34995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77125" r="50520" b="8184"/>
          <a:stretch>
            <a:fillRect/>
          </a:stretch>
        </p:blipFill>
        <p:spPr bwMode="auto">
          <a:xfrm>
            <a:off x="5292079" y="4221088"/>
            <a:ext cx="35283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198884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0770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9168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0770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</a:t>
            </a:r>
            <a:r>
              <a:rPr lang="en-US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498178"/>
          </a:xfrm>
        </p:spPr>
        <p:txBody>
          <a:bodyPr/>
          <a:lstStyle/>
          <a:p>
            <a:pPr algn="l"/>
            <a:r>
              <a:rPr lang="ru-RU" sz="2800" dirty="0" smtClean="0"/>
              <a:t>4) </a:t>
            </a:r>
            <a:r>
              <a:rPr lang="ru-RU" sz="3200" dirty="0" smtClean="0"/>
              <a:t>На каком из рисунков изображено множество решений неравенства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ах</a:t>
            </a:r>
            <a:r>
              <a:rPr lang="ru-RU" sz="3200" baseline="30000" dirty="0" smtClean="0"/>
              <a:t>2 </a:t>
            </a:r>
            <a:r>
              <a:rPr lang="ru-RU" sz="3200" dirty="0" smtClean="0"/>
              <a:t> + </a:t>
            </a:r>
            <a:r>
              <a:rPr lang="en-US" sz="3200" dirty="0" smtClean="0"/>
              <a:t>b</a:t>
            </a:r>
            <a:r>
              <a:rPr lang="ru-RU" sz="3200" dirty="0" smtClean="0"/>
              <a:t>х </a:t>
            </a:r>
            <a:r>
              <a:rPr lang="en-US" sz="3200" dirty="0" smtClean="0"/>
              <a:t>+ c &lt;</a:t>
            </a:r>
            <a:r>
              <a:rPr lang="ru-RU" sz="3200" dirty="0" smtClean="0"/>
              <a:t> 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26" t="29378" r="49569" b="55931"/>
          <a:stretch>
            <a:fillRect/>
          </a:stretch>
        </p:blipFill>
        <p:spPr bwMode="auto">
          <a:xfrm>
            <a:off x="1187624" y="2060848"/>
            <a:ext cx="40504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44069" r="49569" b="37567"/>
          <a:stretch>
            <a:fillRect/>
          </a:stretch>
        </p:blipFill>
        <p:spPr bwMode="auto">
          <a:xfrm>
            <a:off x="1403647" y="4149080"/>
            <a:ext cx="3369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58761" r="49569" b="22875"/>
          <a:stretch>
            <a:fillRect/>
          </a:stretch>
        </p:blipFill>
        <p:spPr bwMode="auto">
          <a:xfrm>
            <a:off x="5436096" y="1916832"/>
            <a:ext cx="34995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526" t="77125" r="50520" b="8184"/>
          <a:stretch>
            <a:fillRect/>
          </a:stretch>
        </p:blipFill>
        <p:spPr bwMode="auto">
          <a:xfrm>
            <a:off x="5292079" y="4221088"/>
            <a:ext cx="35283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198884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0770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9168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0770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</a:t>
            </a:r>
            <a:r>
              <a:rPr lang="en-US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98" t="24367" r="18330" b="28638"/>
          <a:stretch>
            <a:fillRect/>
          </a:stretch>
        </p:blipFill>
        <p:spPr bwMode="auto">
          <a:xfrm>
            <a:off x="1187624" y="1628800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27168" cy="1143000"/>
          </a:xfrm>
        </p:spPr>
        <p:txBody>
          <a:bodyPr/>
          <a:lstStyle/>
          <a:p>
            <a:pPr algn="l"/>
            <a:r>
              <a:rPr lang="en-US" dirty="0" smtClean="0"/>
              <a:t>5) </a:t>
            </a:r>
            <a:r>
              <a:rPr lang="ru-RU" dirty="0" smtClean="0"/>
              <a:t>Выберите верный вариант ответа х</a:t>
            </a:r>
            <a:r>
              <a:rPr lang="ru-RU" baseline="30000" dirty="0" smtClean="0"/>
              <a:t>2 </a:t>
            </a:r>
            <a:r>
              <a:rPr lang="ru-RU" dirty="0" smtClean="0"/>
              <a:t> - 5х + 4 ≥ 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44824"/>
            <a:ext cx="35283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а) (-∞; 1)    (4; + ∞)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б) (-∞; 1</a:t>
            </a:r>
            <a:r>
              <a:rPr lang="en-US" sz="3200" dirty="0" smtClean="0"/>
              <a:t>]</a:t>
            </a:r>
            <a:r>
              <a:rPr lang="ru-RU" sz="3200" dirty="0" smtClean="0"/>
              <a:t>    </a:t>
            </a:r>
            <a:r>
              <a:rPr lang="en-US" sz="3200" dirty="0" smtClean="0"/>
              <a:t>[</a:t>
            </a:r>
            <a:r>
              <a:rPr lang="ru-RU" sz="3200" dirty="0" smtClean="0"/>
              <a:t>4; + ∞)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в) </a:t>
            </a:r>
            <a:r>
              <a:rPr lang="ru-RU" sz="4000" dirty="0" smtClean="0"/>
              <a:t>(1; 4)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г) </a:t>
            </a:r>
            <a:r>
              <a:rPr lang="en-US" sz="3600" dirty="0" smtClean="0"/>
              <a:t>[</a:t>
            </a:r>
            <a:r>
              <a:rPr lang="ru-RU" sz="3600" dirty="0" smtClean="0"/>
              <a:t>1; 4</a:t>
            </a:r>
            <a:r>
              <a:rPr lang="en-US" sz="3600" dirty="0" smtClean="0"/>
              <a:t>]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6876256" y="1916832"/>
            <a:ext cx="28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∩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6876256" y="2852936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∩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pPr algn="l"/>
            <a:r>
              <a:rPr lang="en-US" dirty="0" smtClean="0"/>
              <a:t>6) </a:t>
            </a:r>
            <a:r>
              <a:rPr lang="ru-RU" sz="4000" dirty="0" smtClean="0"/>
              <a:t>На каком рисунке изображено множество решений неравенства 3х - х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 ≤ 0 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254" t="16097" r="51763" b="60899"/>
          <a:stretch>
            <a:fillRect/>
          </a:stretch>
        </p:blipFill>
        <p:spPr bwMode="auto">
          <a:xfrm>
            <a:off x="2411760" y="2204864"/>
            <a:ext cx="4392488" cy="42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2420888"/>
            <a:ext cx="648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а)</a:t>
            </a:r>
          </a:p>
          <a:p>
            <a:endParaRPr lang="ru-RU" sz="3200" dirty="0" smtClean="0"/>
          </a:p>
          <a:p>
            <a:r>
              <a:rPr lang="ru-RU" sz="3200" dirty="0" smtClean="0"/>
              <a:t>б)</a:t>
            </a:r>
          </a:p>
          <a:p>
            <a:endParaRPr lang="ru-RU" sz="3200" dirty="0" smtClean="0"/>
          </a:p>
          <a:p>
            <a:r>
              <a:rPr lang="ru-RU" sz="3200" dirty="0" smtClean="0"/>
              <a:t>в)</a:t>
            </a:r>
          </a:p>
          <a:p>
            <a:endParaRPr lang="ru-RU" sz="3200" dirty="0" smtClean="0"/>
          </a:p>
          <a:p>
            <a:r>
              <a:rPr lang="ru-RU" sz="3200" dirty="0" smtClean="0"/>
              <a:t>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pPr algn="l"/>
            <a:r>
              <a:rPr lang="ru-RU" dirty="0" smtClean="0"/>
              <a:t>7) Укажите неравенство, которое не имеет решений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а)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+ 14 ≤ 0</a:t>
            </a:r>
          </a:p>
          <a:p>
            <a:pPr>
              <a:buNone/>
            </a:pPr>
            <a:r>
              <a:rPr lang="ru-RU" sz="5400" dirty="0" smtClean="0"/>
              <a:t>б)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+ 14 ≥ 0</a:t>
            </a:r>
          </a:p>
          <a:p>
            <a:pPr>
              <a:buNone/>
            </a:pPr>
            <a:r>
              <a:rPr lang="ru-RU" sz="5400" dirty="0" smtClean="0"/>
              <a:t>в) х</a:t>
            </a:r>
            <a:r>
              <a:rPr lang="ru-RU" sz="5400" baseline="30000" dirty="0" smtClean="0"/>
              <a:t>2 </a:t>
            </a:r>
            <a:r>
              <a:rPr lang="ru-RU" sz="5400" dirty="0" smtClean="0"/>
              <a:t> - 14 </a:t>
            </a:r>
            <a:r>
              <a:rPr lang="en-US" sz="5400" dirty="0" smtClean="0"/>
              <a:t>&gt;</a:t>
            </a:r>
            <a:r>
              <a:rPr lang="ru-RU" sz="5400" dirty="0" smtClean="0"/>
              <a:t> 0</a:t>
            </a:r>
          </a:p>
          <a:p>
            <a:pPr>
              <a:buNone/>
            </a:pPr>
            <a:r>
              <a:rPr lang="ru-RU" sz="5400" dirty="0" smtClean="0"/>
              <a:t>г) </a:t>
            </a:r>
            <a:r>
              <a:rPr lang="ru-RU" sz="4400" dirty="0" smtClean="0"/>
              <a:t>х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 - 14 </a:t>
            </a:r>
            <a:r>
              <a:rPr lang="en-US" sz="4400" dirty="0" smtClean="0"/>
              <a:t>&lt;</a:t>
            </a:r>
            <a:r>
              <a:rPr lang="ru-RU" sz="4400" dirty="0" smtClean="0"/>
              <a:t> 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790</Words>
  <Application>Microsoft Office PowerPoint</Application>
  <PresentationFormat>Экран (4:3)</PresentationFormat>
  <Paragraphs>167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2_Тема Office</vt:lpstr>
      <vt:lpstr>Слайд 1</vt:lpstr>
      <vt:lpstr>Слайд 2</vt:lpstr>
      <vt:lpstr>1) Какое из неравенств является квадратным?</vt:lpstr>
      <vt:lpstr>2) Какое из неравенств является квадратным?</vt:lpstr>
      <vt:lpstr>3) На каком из рисунков изображено множество решений неравенства  ах2  + bх + c ≥ 0  </vt:lpstr>
      <vt:lpstr>4) На каком из рисунков изображено множество решений неравенства  ах2  + bх + c &lt; 0  </vt:lpstr>
      <vt:lpstr>5) Выберите верный вариант ответа х2  - 5х + 4 ≥ 0</vt:lpstr>
      <vt:lpstr>6) На каком рисунке изображено множество решений неравенства 3х - х2 ≤ 0 </vt:lpstr>
      <vt:lpstr>7) Укажите неравенство, которое не имеет решений</vt:lpstr>
      <vt:lpstr>8) Укажите неравенство, решением которого является любое число.</vt:lpstr>
      <vt:lpstr>1) Какое из неравенств является квадратным?</vt:lpstr>
      <vt:lpstr>2) Какое из неравенств является квадратным?</vt:lpstr>
      <vt:lpstr>3) На каком из рисунков изображено множество решений неравенства  ах2  + bх + c ≥ 0  </vt:lpstr>
      <vt:lpstr>4) На каком из рисунков изображено множество решений неравенства  ах2  + bх + c &lt; 0  </vt:lpstr>
      <vt:lpstr>5) Выберите верный вариант ответа х2  - 5х + 4 ≥ 0</vt:lpstr>
      <vt:lpstr>6) На каком рисунке изображено множество решений неравенства 3х - х2 ≤ 0 </vt:lpstr>
      <vt:lpstr>7) Укажите неравенство, которое не имеет решений</vt:lpstr>
      <vt:lpstr>8) Укажите неравенство, решением которого является любое число.</vt:lpstr>
      <vt:lpstr>Критерии оценивания:</vt:lpstr>
      <vt:lpstr>Слайд 20</vt:lpstr>
      <vt:lpstr>Слайд 21</vt:lpstr>
      <vt:lpstr>Алгоритм решения квадратного неравенства с помощью графика:</vt:lpstr>
      <vt:lpstr>Алгоритм решения квадратного неравенства методом интервалов:</vt:lpstr>
      <vt:lpstr>Физминутка</vt:lpstr>
      <vt:lpstr>Слайд 25</vt:lpstr>
      <vt:lpstr>Ковалевская  Софья Васильевна</vt:lpstr>
      <vt:lpstr>Магницкий  Леонтий Филиппович</vt:lpstr>
      <vt:lpstr>Лобачевский  Николай Иванович</vt:lpstr>
      <vt:lpstr>Перельман  Григорий Яковлевич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Притча </vt:lpstr>
      <vt:lpstr>Слайд 36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  Прочитайте параграф №22  Решите №22.2.; №22.9.</dc:title>
  <dc:creator>93979397</dc:creator>
  <cp:lastModifiedBy>Люба</cp:lastModifiedBy>
  <cp:revision>123</cp:revision>
  <dcterms:created xsi:type="dcterms:W3CDTF">2020-11-16T08:57:59Z</dcterms:created>
  <dcterms:modified xsi:type="dcterms:W3CDTF">2024-01-22T14:05:58Z</dcterms:modified>
</cp:coreProperties>
</file>