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 id="2147483684" r:id="rId3"/>
    <p:sldMasterId id="2147483696" r:id="rId4"/>
    <p:sldMasterId id="2147483708" r:id="rId5"/>
    <p:sldMasterId id="2147483720" r:id="rId6"/>
    <p:sldMasterId id="2147483732" r:id="rId7"/>
  </p:sldMasterIdLst>
  <p:sldIdLst>
    <p:sldId id="257" r:id="rId8"/>
    <p:sldId id="263" r:id="rId9"/>
    <p:sldId id="262" r:id="rId10"/>
    <p:sldId id="274" r:id="rId11"/>
    <p:sldId id="275" r:id="rId12"/>
    <p:sldId id="261" r:id="rId13"/>
    <p:sldId id="266" r:id="rId14"/>
    <p:sldId id="267" r:id="rId15"/>
    <p:sldId id="273" r:id="rId16"/>
    <p:sldId id="259" r:id="rId17"/>
    <p:sldId id="260" r:id="rId18"/>
    <p:sldId id="272" r:id="rId19"/>
    <p:sldId id="26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6331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047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08311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63311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22456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72590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03450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8703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7361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38353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5140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22456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69255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0472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08311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63311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22456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72590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03450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8703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7361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3835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72590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5140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69255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0472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08311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633114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22456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725905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034502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87039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736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03450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38353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51400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692550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04727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083114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633114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224564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725905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034502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870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8703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73616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383530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51400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692550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04727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083114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633114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224564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725905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03450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7361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87039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73616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383530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51400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692550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0472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083114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633114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224564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7259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383530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034502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8703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73616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383530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51400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692550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04727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0831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514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6925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48010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480104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480104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480104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480104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480104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solidFill>
                  <a:prstClr val="black">
                    <a:tint val="75000"/>
                  </a:prstClr>
                </a:solidFill>
              </a:rPr>
              <a:pPr/>
              <a:t>23.02.2021</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480104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34.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hyperlink" Target="https://disk.yandex.ru/i/gQZkDjHz5vykIQ" TargetMode="Externa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3.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2014930-D733-4AB4-8581-31D1C8A874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300067" y="1982450"/>
            <a:ext cx="6734086" cy="1446550"/>
          </a:xfrm>
          <a:prstGeom prst="rect">
            <a:avLst/>
          </a:prstGeom>
        </p:spPr>
        <p:txBody>
          <a:bodyPr wrap="square">
            <a:spAutoFit/>
          </a:bodyPr>
          <a:lstStyle/>
          <a:p>
            <a:pPr algn="ctr"/>
            <a:r>
              <a:rPr lang="ru-RU" sz="4400" b="1" dirty="0">
                <a:ln w="3175">
                  <a:solidFill>
                    <a:prstClr val="black"/>
                  </a:solidFill>
                </a:ln>
                <a:solidFill>
                  <a:srgbClr val="F94900"/>
                </a:solidFill>
                <a:effectLst>
                  <a:outerShdw blurRad="50800" dist="38100" dir="18900000" algn="bl" rotWithShape="0">
                    <a:prstClr val="black">
                      <a:alpha val="40000"/>
                    </a:prstClr>
                  </a:outerShdw>
                </a:effectLst>
                <a:ea typeface="Tahoma" panose="020B0604030504040204" pitchFamily="34" charset="0"/>
                <a:cs typeface="Tahoma" panose="020B0604030504040204" pitchFamily="34" charset="0"/>
              </a:rPr>
              <a:t>Тема проекта: «</a:t>
            </a:r>
            <a:r>
              <a:rPr lang="ru-RU" sz="4400" b="1" dirty="0" err="1">
                <a:ln w="3175">
                  <a:solidFill>
                    <a:prstClr val="black"/>
                  </a:solidFill>
                </a:ln>
                <a:solidFill>
                  <a:srgbClr val="F94900"/>
                </a:solidFill>
                <a:effectLst>
                  <a:outerShdw blurRad="50800" dist="38100" dir="18900000" algn="bl" rotWithShape="0">
                    <a:prstClr val="black">
                      <a:alpha val="40000"/>
                    </a:prstClr>
                  </a:outerShdw>
                </a:effectLst>
                <a:ea typeface="Tahoma" panose="020B0604030504040204" pitchFamily="34" charset="0"/>
                <a:cs typeface="Tahoma" panose="020B0604030504040204" pitchFamily="34" charset="0"/>
              </a:rPr>
              <a:t>Лэпбук</a:t>
            </a:r>
            <a:r>
              <a:rPr lang="ru-RU" sz="4400" b="1" dirty="0">
                <a:ln w="3175">
                  <a:solidFill>
                    <a:prstClr val="black"/>
                  </a:solidFill>
                </a:ln>
                <a:solidFill>
                  <a:srgbClr val="F94900"/>
                </a:solidFill>
                <a:effectLst>
                  <a:outerShdw blurRad="50800" dist="38100" dir="18900000" algn="bl" rotWithShape="0">
                    <a:prstClr val="black">
                      <a:alpha val="40000"/>
                    </a:prstClr>
                  </a:outerShdw>
                </a:effectLst>
                <a:ea typeface="Tahoma" panose="020B0604030504040204" pitchFamily="34" charset="0"/>
                <a:cs typeface="Tahoma" panose="020B0604030504040204" pitchFamily="34" charset="0"/>
              </a:rPr>
              <a:t>: от теории до воплощения»</a:t>
            </a:r>
          </a:p>
        </p:txBody>
      </p:sp>
      <p:sp>
        <p:nvSpPr>
          <p:cNvPr id="2" name="Прямоугольник 1"/>
          <p:cNvSpPr/>
          <p:nvPr/>
        </p:nvSpPr>
        <p:spPr>
          <a:xfrm>
            <a:off x="611560" y="4653136"/>
            <a:ext cx="6185604" cy="1143070"/>
          </a:xfrm>
          <a:prstGeom prst="rect">
            <a:avLst/>
          </a:prstGeom>
        </p:spPr>
        <p:txBody>
          <a:bodyPr wrap="none">
            <a:spAutoFit/>
          </a:bodyPr>
          <a:lstStyle/>
          <a:p>
            <a:pPr>
              <a:lnSpc>
                <a:spcPct val="150000"/>
              </a:lnSpc>
            </a:pPr>
            <a:r>
              <a:rPr lang="ru-RU" sz="2400" dirty="0">
                <a:solidFill>
                  <a:prstClr val="black"/>
                </a:solidFill>
                <a:ea typeface="Tahoma" panose="020B0604030504040204" pitchFamily="34" charset="0"/>
                <a:cs typeface="Tahoma" panose="020B0604030504040204" pitchFamily="34" charset="0"/>
              </a:rPr>
              <a:t>Авторы: старший воспитатель Кириллова Т.В.,</a:t>
            </a:r>
          </a:p>
          <a:p>
            <a:pPr>
              <a:lnSpc>
                <a:spcPct val="150000"/>
              </a:lnSpc>
            </a:pPr>
            <a:r>
              <a:rPr lang="ru-RU" sz="2400" dirty="0">
                <a:solidFill>
                  <a:prstClr val="black"/>
                </a:solidFill>
                <a:ea typeface="Tahoma" panose="020B0604030504040204" pitchFamily="34" charset="0"/>
                <a:cs typeface="Tahoma" panose="020B0604030504040204" pitchFamily="34" charset="0"/>
              </a:rPr>
              <a:t>методист </a:t>
            </a:r>
            <a:r>
              <a:rPr lang="ru-RU" sz="2400" dirty="0" err="1">
                <a:solidFill>
                  <a:prstClr val="black"/>
                </a:solidFill>
                <a:ea typeface="Tahoma" panose="020B0604030504040204" pitchFamily="34" charset="0"/>
                <a:cs typeface="Tahoma" panose="020B0604030504040204" pitchFamily="34" charset="0"/>
              </a:rPr>
              <a:t>Баканова</a:t>
            </a:r>
            <a:r>
              <a:rPr lang="ru-RU" sz="2400" dirty="0">
                <a:solidFill>
                  <a:prstClr val="black"/>
                </a:solidFill>
                <a:ea typeface="Tahoma" panose="020B0604030504040204" pitchFamily="34" charset="0"/>
                <a:cs typeface="Tahoma" panose="020B0604030504040204" pitchFamily="34" charset="0"/>
              </a:rPr>
              <a:t> Т.В.</a:t>
            </a:r>
          </a:p>
        </p:txBody>
      </p:sp>
      <p:sp>
        <p:nvSpPr>
          <p:cNvPr id="3" name="TextBox 2"/>
          <p:cNvSpPr txBox="1"/>
          <p:nvPr/>
        </p:nvSpPr>
        <p:spPr>
          <a:xfrm>
            <a:off x="1076769" y="620688"/>
            <a:ext cx="6951615" cy="923330"/>
          </a:xfrm>
          <a:prstGeom prst="rect">
            <a:avLst/>
          </a:prstGeom>
          <a:noFill/>
        </p:spPr>
        <p:txBody>
          <a:bodyPr wrap="square" rtlCol="0">
            <a:spAutoFit/>
          </a:bodyPr>
          <a:lstStyle/>
          <a:p>
            <a:pPr algn="ctr"/>
            <a:r>
              <a:rPr lang="ru-RU" dirty="0"/>
              <a:t>Муниципальное бюджетное общеобразовательное учреждение «Центр образования №31 имени Романа Петровича Стащенко» (учебный корпус 5)</a:t>
            </a:r>
          </a:p>
        </p:txBody>
      </p:sp>
    </p:spTree>
    <p:extLst>
      <p:ext uri="{BB962C8B-B14F-4D97-AF65-F5344CB8AC3E}">
        <p14:creationId xmlns:p14="http://schemas.microsoft.com/office/powerpoint/2010/main" val="1584429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2014930-D733-4AB4-8581-31D1C8A874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322" t="25568" r="24591" b="11707"/>
          <a:stretch/>
        </p:blipFill>
        <p:spPr bwMode="auto">
          <a:xfrm>
            <a:off x="2267744" y="1916832"/>
            <a:ext cx="6516914" cy="458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Блок-схема: перфолента 2"/>
          <p:cNvSpPr/>
          <p:nvPr/>
        </p:nvSpPr>
        <p:spPr>
          <a:xfrm rot="20815122">
            <a:off x="539552" y="476672"/>
            <a:ext cx="3384376" cy="1800200"/>
          </a:xfrm>
          <a:prstGeom prst="flowChartPunchedTape">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2">
                    <a:lumMod val="50000"/>
                  </a:schemeClr>
                </a:solidFill>
                <a:latin typeface="Arial Narrow" pitchFamily="34" charset="0"/>
              </a:rPr>
              <a:t>Наглядная консультация для родителей «ЛЭПБУК как форма совместной деятельности взрослых и детей»  23.11.2020</a:t>
            </a:r>
          </a:p>
        </p:txBody>
      </p:sp>
    </p:spTree>
    <p:extLst>
      <p:ext uri="{BB962C8B-B14F-4D97-AF65-F5344CB8AC3E}">
        <p14:creationId xmlns:p14="http://schemas.microsoft.com/office/powerpoint/2010/main" val="1584429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2014930-D733-4AB4-8581-31D1C8A874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pic>
        <p:nvPicPr>
          <p:cNvPr id="4098" name="Picture 2" descr="D:\20-21 учебный год\лэпбук русский костюм\февраль мастер класс\20191127_13285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373" r="21178"/>
          <a:stretch/>
        </p:blipFill>
        <p:spPr bwMode="auto">
          <a:xfrm>
            <a:off x="539552" y="476672"/>
            <a:ext cx="2850588" cy="398424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20-21 учебный год\лэпбук русский костюм\февраль мастер класс\IMG-20200318-WA00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463918"/>
            <a:ext cx="4860032" cy="27290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20-21 учебный год\лэпбук русский костюм\февраль мастер класс\IMG-20200318-WA00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9296" y="3429744"/>
            <a:ext cx="4992251" cy="2803341"/>
          </a:xfrm>
          <a:prstGeom prst="rect">
            <a:avLst/>
          </a:prstGeom>
          <a:noFill/>
          <a:extLst>
            <a:ext uri="{909E8E84-426E-40DD-AFC4-6F175D3DCCD1}">
              <a14:hiddenFill xmlns:a14="http://schemas.microsoft.com/office/drawing/2010/main">
                <a:solidFill>
                  <a:srgbClr val="FFFFFF"/>
                </a:solidFill>
              </a14:hiddenFill>
            </a:ext>
          </a:extLst>
        </p:spPr>
      </p:pic>
      <p:sp>
        <p:nvSpPr>
          <p:cNvPr id="3" name="Горизонтальный свиток 2"/>
          <p:cNvSpPr/>
          <p:nvPr/>
        </p:nvSpPr>
        <p:spPr>
          <a:xfrm>
            <a:off x="323528" y="3717032"/>
            <a:ext cx="3645768" cy="2088232"/>
          </a:xfrm>
          <a:prstGeom prst="horizontalScroll">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accent6">
                    <a:lumMod val="50000"/>
                  </a:schemeClr>
                </a:solidFill>
              </a:rPr>
              <a:t>Мастер- класс для педагогов и родителей «Практическое изготовление </a:t>
            </a:r>
            <a:r>
              <a:rPr lang="ru-RU" dirty="0" err="1">
                <a:solidFill>
                  <a:schemeClr val="accent6">
                    <a:lumMod val="50000"/>
                  </a:schemeClr>
                </a:solidFill>
              </a:rPr>
              <a:t>лэпбуков</a:t>
            </a:r>
            <a:r>
              <a:rPr lang="ru-RU" dirty="0">
                <a:solidFill>
                  <a:schemeClr val="accent6">
                    <a:lumMod val="50000"/>
                  </a:schemeClr>
                </a:solidFill>
              </a:rPr>
              <a:t>. С чего начать?» 20.02.2020</a:t>
            </a:r>
          </a:p>
        </p:txBody>
      </p:sp>
    </p:spTree>
    <p:extLst>
      <p:ext uri="{BB962C8B-B14F-4D97-AF65-F5344CB8AC3E}">
        <p14:creationId xmlns:p14="http://schemas.microsoft.com/office/powerpoint/2010/main" val="1584429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2014930-D733-4AB4-8581-31D1C8A874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3" name="Прямоугольник 2"/>
          <p:cNvSpPr/>
          <p:nvPr/>
        </p:nvSpPr>
        <p:spPr>
          <a:xfrm>
            <a:off x="1190913" y="250239"/>
            <a:ext cx="676217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Заключительный этап</a:t>
            </a:r>
          </a:p>
          <a:p>
            <a:pPr algn="ctr"/>
            <a:r>
              <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Выставка «</a:t>
            </a:r>
            <a:r>
              <a:rPr lang="ru-RU" sz="32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Лэпбук</a:t>
            </a:r>
            <a:r>
              <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это интересно»</a:t>
            </a:r>
          </a:p>
        </p:txBody>
      </p:sp>
      <p:pic>
        <p:nvPicPr>
          <p:cNvPr id="5122" name="Picture 2" descr="D:\20-21 учебный год\лэпбук русский костюм\коновалова лэпбук\IMG-20201112-WA0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184558"/>
            <a:ext cx="3648405" cy="27363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20-21 учебный год\лэпбук русский костюм\Полякова О.А\IMG-20201125-WA00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048" y="2852936"/>
            <a:ext cx="4355976" cy="326698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20-21 учебный год\лэпбук русский костюм\Полякова О.А\IMG-20201125-WA002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1184558"/>
            <a:ext cx="4139952" cy="310496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20-21 учебный год\лэпбук русский костюм\Ускова Гаврилина Лэпбук\20201120_0927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3393295"/>
            <a:ext cx="4067944" cy="3050958"/>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D:\20-21 учебный год\лэпбук русский костюм\Ускова Гаврилина Лэпбук\20201120_092658.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101" b="26262"/>
          <a:stretch/>
        </p:blipFill>
        <p:spPr bwMode="auto">
          <a:xfrm>
            <a:off x="179512" y="3378858"/>
            <a:ext cx="3955404" cy="335610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20-21 учебный год\лэпбук русский костюм\Терехина\IMG-20201201-WA000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3808" y="1327457"/>
            <a:ext cx="4788024" cy="359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2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par>
                          <p:cTn id="8" fill="hold">
                            <p:stCondLst>
                              <p:cond delay="1000"/>
                            </p:stCondLst>
                            <p:childTnLst>
                              <p:par>
                                <p:cTn id="9" presetID="42" presetClass="entr" presetSubtype="0" fill="hold" nodeType="afterEffect">
                                  <p:stCondLst>
                                    <p:cond delay="1000"/>
                                  </p:stCondLst>
                                  <p:childTnLst>
                                    <p:set>
                                      <p:cBhvr>
                                        <p:cTn id="10" dur="1" fill="hold">
                                          <p:stCondLst>
                                            <p:cond delay="0"/>
                                          </p:stCondLst>
                                        </p:cTn>
                                        <p:tgtEl>
                                          <p:spTgt spid="5125"/>
                                        </p:tgtEl>
                                        <p:attrNameLst>
                                          <p:attrName>style.visibility</p:attrName>
                                        </p:attrNameLst>
                                      </p:cBhvr>
                                      <p:to>
                                        <p:strVal val="visible"/>
                                      </p:to>
                                    </p:set>
                                    <p:animEffect transition="in" filter="fade">
                                      <p:cBhvr>
                                        <p:cTn id="11" dur="1000"/>
                                        <p:tgtEl>
                                          <p:spTgt spid="5125"/>
                                        </p:tgtEl>
                                      </p:cBhvr>
                                    </p:animEffect>
                                    <p:anim calcmode="lin" valueType="num">
                                      <p:cBhvr>
                                        <p:cTn id="12" dur="1000" fill="hold"/>
                                        <p:tgtEl>
                                          <p:spTgt spid="5125"/>
                                        </p:tgtEl>
                                        <p:attrNameLst>
                                          <p:attrName>ppt_x</p:attrName>
                                        </p:attrNameLst>
                                      </p:cBhvr>
                                      <p:tavLst>
                                        <p:tav tm="0">
                                          <p:val>
                                            <p:strVal val="#ppt_x"/>
                                          </p:val>
                                        </p:tav>
                                        <p:tav tm="100000">
                                          <p:val>
                                            <p:strVal val="#ppt_x"/>
                                          </p:val>
                                        </p:tav>
                                      </p:tavLst>
                                    </p:anim>
                                    <p:anim calcmode="lin" valueType="num">
                                      <p:cBhvr>
                                        <p:cTn id="13" dur="1000" fill="hold"/>
                                        <p:tgtEl>
                                          <p:spTgt spid="512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1" presetClass="entr" presetSubtype="1" fill="hold" nodeType="afterEffect">
                                  <p:stCondLst>
                                    <p:cond delay="750"/>
                                  </p:stCondLst>
                                  <p:childTnLst>
                                    <p:set>
                                      <p:cBhvr>
                                        <p:cTn id="16" dur="1" fill="hold">
                                          <p:stCondLst>
                                            <p:cond delay="0"/>
                                          </p:stCondLst>
                                        </p:cTn>
                                        <p:tgtEl>
                                          <p:spTgt spid="5124"/>
                                        </p:tgtEl>
                                        <p:attrNameLst>
                                          <p:attrName>style.visibility</p:attrName>
                                        </p:attrNameLst>
                                      </p:cBhvr>
                                      <p:to>
                                        <p:strVal val="visible"/>
                                      </p:to>
                                    </p:set>
                                    <p:animEffect transition="in" filter="wheel(1)">
                                      <p:cBhvr>
                                        <p:cTn id="17" dur="2000"/>
                                        <p:tgtEl>
                                          <p:spTgt spid="5124"/>
                                        </p:tgtEl>
                                      </p:cBhvr>
                                    </p:animEffect>
                                  </p:childTnLst>
                                </p:cTn>
                              </p:par>
                            </p:childTnLst>
                          </p:cTn>
                        </p:par>
                        <p:par>
                          <p:cTn id="18" fill="hold">
                            <p:stCondLst>
                              <p:cond delay="5750"/>
                            </p:stCondLst>
                            <p:childTnLst>
                              <p:par>
                                <p:cTn id="19" presetID="6" presetClass="entr" presetSubtype="16" fill="hold" nodeType="afterEffect">
                                  <p:stCondLst>
                                    <p:cond delay="750"/>
                                  </p:stCondLst>
                                  <p:childTnLst>
                                    <p:set>
                                      <p:cBhvr>
                                        <p:cTn id="20" dur="1" fill="hold">
                                          <p:stCondLst>
                                            <p:cond delay="0"/>
                                          </p:stCondLst>
                                        </p:cTn>
                                        <p:tgtEl>
                                          <p:spTgt spid="5126"/>
                                        </p:tgtEl>
                                        <p:attrNameLst>
                                          <p:attrName>style.visibility</p:attrName>
                                        </p:attrNameLst>
                                      </p:cBhvr>
                                      <p:to>
                                        <p:strVal val="visible"/>
                                      </p:to>
                                    </p:set>
                                    <p:animEffect transition="in" filter="circle(in)">
                                      <p:cBhvr>
                                        <p:cTn id="21" dur="2000"/>
                                        <p:tgtEl>
                                          <p:spTgt spid="5126"/>
                                        </p:tgtEl>
                                      </p:cBhvr>
                                    </p:animEffect>
                                  </p:childTnLst>
                                </p:cTn>
                              </p:par>
                            </p:childTnLst>
                          </p:cTn>
                        </p:par>
                        <p:par>
                          <p:cTn id="22" fill="hold">
                            <p:stCondLst>
                              <p:cond delay="8500"/>
                            </p:stCondLst>
                            <p:childTnLst>
                              <p:par>
                                <p:cTn id="23" presetID="16" presetClass="entr" presetSubtype="21" fill="hold" nodeType="afterEffect">
                                  <p:stCondLst>
                                    <p:cond delay="500"/>
                                  </p:stCondLst>
                                  <p:childTnLst>
                                    <p:set>
                                      <p:cBhvr>
                                        <p:cTn id="24" dur="1" fill="hold">
                                          <p:stCondLst>
                                            <p:cond delay="0"/>
                                          </p:stCondLst>
                                        </p:cTn>
                                        <p:tgtEl>
                                          <p:spTgt spid="5127"/>
                                        </p:tgtEl>
                                        <p:attrNameLst>
                                          <p:attrName>style.visibility</p:attrName>
                                        </p:attrNameLst>
                                      </p:cBhvr>
                                      <p:to>
                                        <p:strVal val="visible"/>
                                      </p:to>
                                    </p:set>
                                    <p:animEffect transition="in" filter="barn(inVertical)">
                                      <p:cBhvr>
                                        <p:cTn id="25" dur="500"/>
                                        <p:tgtEl>
                                          <p:spTgt spid="5127"/>
                                        </p:tgtEl>
                                      </p:cBhvr>
                                    </p:animEffect>
                                  </p:childTnLst>
                                </p:cTn>
                              </p:par>
                            </p:childTnLst>
                          </p:cTn>
                        </p:par>
                        <p:par>
                          <p:cTn id="26" fill="hold">
                            <p:stCondLst>
                              <p:cond delay="9500"/>
                            </p:stCondLst>
                            <p:childTnLst>
                              <p:par>
                                <p:cTn id="27" presetID="1" presetClass="entr" presetSubtype="0" fill="hold" nodeType="afterEffect">
                                  <p:stCondLst>
                                    <p:cond delay="750"/>
                                  </p:stCondLst>
                                  <p:childTnLst>
                                    <p:set>
                                      <p:cBhvr>
                                        <p:cTn id="28"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4417" y="1196752"/>
            <a:ext cx="8122223" cy="461664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Презентация </a:t>
            </a:r>
            <a:r>
              <a:rPr lang="ru-RU"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лэпбуков</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посредством </a:t>
            </a:r>
          </a:p>
          <a:p>
            <a:pPr algn="ct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совместной деятельности</a:t>
            </a:r>
          </a:p>
          <a:p>
            <a:pPr algn="ct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a:t>
            </a: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зрослого и детей</a:t>
            </a:r>
          </a:p>
          <a:p>
            <a:pPr algn="ct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a:rPr>
              <a:t>https://disk.yandex.ru/i/gQZkDjHz5vykIQ</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1450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2014930-D733-4AB4-8581-31D1C8A874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3" name="TextBox 2"/>
          <p:cNvSpPr txBox="1"/>
          <p:nvPr/>
        </p:nvSpPr>
        <p:spPr>
          <a:xfrm>
            <a:off x="899592" y="404664"/>
            <a:ext cx="7560840" cy="523220"/>
          </a:xfrm>
          <a:prstGeom prst="rect">
            <a:avLst/>
          </a:prstGeom>
          <a:noFill/>
        </p:spPr>
        <p:txBody>
          <a:bodyPr wrap="square" rtlCol="0">
            <a:spAutoFit/>
          </a:bodyPr>
          <a:lstStyle/>
          <a:p>
            <a:pPr algn="ctr"/>
            <a:r>
              <a:rPr lang="ru-RU" sz="2800" b="1" dirty="0">
                <a:solidFill>
                  <a:srgbClr val="002060"/>
                </a:solidFill>
                <a:latin typeface="Arial Black" pitchFamily="34" charset="0"/>
              </a:rPr>
              <a:t>Паспорт проекта</a:t>
            </a:r>
          </a:p>
        </p:txBody>
      </p:sp>
      <p:sp>
        <p:nvSpPr>
          <p:cNvPr id="4" name="TextBox 3"/>
          <p:cNvSpPr txBox="1"/>
          <p:nvPr/>
        </p:nvSpPr>
        <p:spPr>
          <a:xfrm>
            <a:off x="611560" y="1052736"/>
            <a:ext cx="7920880" cy="4031873"/>
          </a:xfrm>
          <a:prstGeom prst="rect">
            <a:avLst/>
          </a:prstGeom>
          <a:noFill/>
        </p:spPr>
        <p:txBody>
          <a:bodyPr wrap="square" rtlCol="0">
            <a:spAutoFit/>
          </a:bodyPr>
          <a:lstStyle/>
          <a:p>
            <a:pPr algn="just"/>
            <a:r>
              <a:rPr lang="ru-RU" sz="3200" b="1" dirty="0">
                <a:solidFill>
                  <a:srgbClr val="C00000"/>
                </a:solidFill>
              </a:rPr>
              <a:t>Автор проекта: </a:t>
            </a:r>
            <a:r>
              <a:rPr lang="ru-RU" sz="3200" dirty="0"/>
              <a:t>Кириллова Татьяна Васильевна, старший воспитатель МБОУ ЦО №31,Баканова Татьяна Валерьевна, методист МБОУ ЦО №31</a:t>
            </a:r>
          </a:p>
          <a:p>
            <a:pPr algn="just"/>
            <a:r>
              <a:rPr lang="ru-RU" sz="3200" b="1" dirty="0">
                <a:solidFill>
                  <a:srgbClr val="C00000"/>
                </a:solidFill>
              </a:rPr>
              <a:t>Участники проекта: </a:t>
            </a:r>
            <a:r>
              <a:rPr lang="ru-RU" sz="3200" dirty="0"/>
              <a:t>педагоги старших - подготовительных групп</a:t>
            </a:r>
          </a:p>
          <a:p>
            <a:pPr algn="just"/>
            <a:r>
              <a:rPr lang="ru-RU" sz="3200" b="1" dirty="0">
                <a:solidFill>
                  <a:srgbClr val="C00000"/>
                </a:solidFill>
              </a:rPr>
              <a:t>Продолжительность проекта: </a:t>
            </a:r>
            <a:r>
              <a:rPr lang="ru-RU" sz="3200" dirty="0"/>
              <a:t>долгосрочный (сентябрь  - май )</a:t>
            </a:r>
          </a:p>
        </p:txBody>
      </p:sp>
    </p:spTree>
    <p:extLst>
      <p:ext uri="{BB962C8B-B14F-4D97-AF65-F5344CB8AC3E}">
        <p14:creationId xmlns:p14="http://schemas.microsoft.com/office/powerpoint/2010/main" val="158442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2014930-D733-4AB4-8581-31D1C8A874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TextBox 3"/>
          <p:cNvSpPr txBox="1"/>
          <p:nvPr/>
        </p:nvSpPr>
        <p:spPr>
          <a:xfrm>
            <a:off x="611560" y="404664"/>
            <a:ext cx="8136904" cy="6217087"/>
          </a:xfrm>
          <a:prstGeom prst="rect">
            <a:avLst/>
          </a:prstGeom>
          <a:noFill/>
        </p:spPr>
        <p:txBody>
          <a:bodyPr wrap="square" rtlCol="0">
            <a:spAutoFit/>
          </a:bodyPr>
          <a:lstStyle/>
          <a:p>
            <a:pPr algn="just"/>
            <a:r>
              <a:rPr lang="ru-RU" sz="2000" b="1" dirty="0">
                <a:solidFill>
                  <a:srgbClr val="C00000"/>
                </a:solidFill>
              </a:rPr>
              <a:t>Вид  проекта: творческий</a:t>
            </a:r>
            <a:r>
              <a:rPr lang="ru-RU" sz="2000" b="1">
                <a:solidFill>
                  <a:srgbClr val="C00000"/>
                </a:solidFill>
              </a:rPr>
              <a:t>, практико-ориентированный</a:t>
            </a:r>
            <a:endParaRPr lang="ru-RU" sz="2000" b="1" dirty="0">
              <a:solidFill>
                <a:srgbClr val="C00000"/>
              </a:solidFill>
            </a:endParaRPr>
          </a:p>
          <a:p>
            <a:pPr algn="just"/>
            <a:r>
              <a:rPr lang="ru-RU" sz="2000" b="1" dirty="0">
                <a:solidFill>
                  <a:srgbClr val="C00000"/>
                </a:solidFill>
              </a:rPr>
              <a:t>Актуальность проекта: </a:t>
            </a:r>
            <a:r>
              <a:rPr lang="ru-RU" sz="2000" dirty="0"/>
              <a:t>современному ребенку необходимо не столько много знать, сколько последовательно и доказательно мыслить, проявлять умственное напряжение. Содержание и методы обучения дошкольников направлены на развитие внимания, памяти, творческого воображения, на выработку умения сравнивать, выделять характерные свойства предметов, обобщать их по определенному признаку, получать удовлетворение от найденного решения. Когда ребенок сам действует с объектами, он лучше познает окружающий мир, поэтому приоритет в работе с детьми следует отдавать практическим методам обучения.</a:t>
            </a:r>
          </a:p>
          <a:p>
            <a:pPr algn="just"/>
            <a:r>
              <a:rPr lang="ru-RU" sz="2000" dirty="0"/>
              <a:t> </a:t>
            </a:r>
          </a:p>
          <a:p>
            <a:pPr algn="just"/>
            <a:r>
              <a:rPr lang="ru-RU" sz="2000" dirty="0"/>
              <a:t>В связи с этим перед нами педагогами стоит задача поиска новых нестандартных форм взаимодействия с воспитанниками. На смену традиционному образованию приходит продуктивное обучение, которое направлено на развитие творческих способностей, формирование у дошкольников интереса к созидательной деятельности. </a:t>
            </a:r>
          </a:p>
          <a:p>
            <a:pPr algn="just"/>
            <a:r>
              <a:rPr lang="ru-RU" sz="2000" dirty="0"/>
              <a:t> </a:t>
            </a:r>
          </a:p>
          <a:p>
            <a:pPr algn="just"/>
            <a:r>
              <a:rPr lang="ru-RU" sz="2000" dirty="0"/>
              <a:t>Одним из перспективных методов, способствующих решению данной проблемы, является </a:t>
            </a:r>
            <a:r>
              <a:rPr lang="ru-RU" sz="2000" dirty="0" err="1"/>
              <a:t>лэпбук</a:t>
            </a:r>
            <a:r>
              <a:rPr lang="ru-RU" sz="2000" dirty="0"/>
              <a:t>. </a:t>
            </a:r>
            <a:r>
              <a:rPr lang="ru-RU" sz="2000" b="1" dirty="0">
                <a:solidFill>
                  <a:srgbClr val="C00000"/>
                </a:solidFill>
              </a:rPr>
              <a:t> </a:t>
            </a:r>
            <a:endParaRPr lang="ru-RU" sz="2000" dirty="0"/>
          </a:p>
          <a:p>
            <a:endParaRPr lang="ru-RU" dirty="0"/>
          </a:p>
        </p:txBody>
      </p:sp>
    </p:spTree>
    <p:extLst>
      <p:ext uri="{BB962C8B-B14F-4D97-AF65-F5344CB8AC3E}">
        <p14:creationId xmlns:p14="http://schemas.microsoft.com/office/powerpoint/2010/main" val="1584429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2014930-D733-4AB4-8581-31D1C8A874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1025" name="Rectangle 1"/>
          <p:cNvSpPr>
            <a:spLocks noChangeArrowheads="1"/>
          </p:cNvSpPr>
          <p:nvPr/>
        </p:nvSpPr>
        <p:spPr bwMode="auto">
          <a:xfrm>
            <a:off x="323528" y="404084"/>
            <a:ext cx="849694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Цель проекта: </a:t>
            </a:r>
            <a:r>
              <a:rPr kumimoji="0" lang="ru-RU"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изучение возможностей использования ЛЭПБУКА как средства познавательного развития  детей дошкольного возраста и создание условий для совместной с родителями  и воспитателями информационно- поисковой деятельности.</a:t>
            </a:r>
            <a:endParaRPr kumimoji="0" lang="ru-RU" sz="2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2800" b="1" dirty="0">
                <a:latin typeface="Times New Roman" pitchFamily="18" charset="0"/>
                <a:ea typeface="Calibri" pitchFamily="34" charset="0"/>
                <a:cs typeface="Times New Roman" pitchFamily="18" charset="0"/>
              </a:rPr>
              <a:t>З</a:t>
            </a:r>
            <a:r>
              <a:rPr kumimoji="0" lang="ru-RU" sz="2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адачи</a:t>
            </a:r>
            <a:r>
              <a:rPr kumimoji="0" lang="ru-RU"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ru-RU" sz="2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 Изучить научно </a:t>
            </a:r>
            <a:r>
              <a:rPr kumimoji="0" lang="ru-RU" sz="28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ru-RU"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методическую литературу и другие информационные источники по теме проекта.</a:t>
            </a:r>
            <a:endParaRPr kumimoji="0" lang="ru-RU" sz="2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2. Дать педагогам и родителям представление о </a:t>
            </a:r>
            <a:r>
              <a:rPr kumimoji="0" lang="ru-RU"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лэпбуке</a:t>
            </a:r>
            <a:r>
              <a:rPr kumimoji="0" lang="ru-RU"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как эффективном средстве познавательного развития ребёнка и одной из форм организации совместной деятельности.</a:t>
            </a:r>
            <a:endParaRPr kumimoji="0" lang="ru-RU" sz="2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2014930-D733-4AB4-8581-31D1C8A874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5" name="Прямоугольник 4"/>
          <p:cNvSpPr/>
          <p:nvPr/>
        </p:nvSpPr>
        <p:spPr>
          <a:xfrm>
            <a:off x="1476058" y="260648"/>
            <a:ext cx="6105453"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Планируемые результаты</a:t>
            </a:r>
          </a:p>
        </p:txBody>
      </p:sp>
      <p:sp>
        <p:nvSpPr>
          <p:cNvPr id="6" name="TextBox 5"/>
          <p:cNvSpPr txBox="1"/>
          <p:nvPr/>
        </p:nvSpPr>
        <p:spPr>
          <a:xfrm>
            <a:off x="539552" y="980729"/>
            <a:ext cx="8136904" cy="3539430"/>
          </a:xfrm>
          <a:prstGeom prst="rect">
            <a:avLst/>
          </a:prstGeom>
          <a:noFill/>
        </p:spPr>
        <p:txBody>
          <a:bodyPr wrap="square" rtlCol="0">
            <a:spAutoFit/>
          </a:bodyPr>
          <a:lstStyle/>
          <a:p>
            <a:pPr algn="just"/>
            <a:r>
              <a:rPr lang="ru-RU" sz="2000" b="1" dirty="0"/>
              <a:t>У педагогов: </a:t>
            </a:r>
            <a:r>
              <a:rPr lang="ru-RU" sz="2000" dirty="0"/>
              <a:t>использование в  </a:t>
            </a:r>
            <a:r>
              <a:rPr lang="ru-RU" sz="2000" dirty="0" err="1"/>
              <a:t>воспитательно</a:t>
            </a:r>
            <a:r>
              <a:rPr lang="ru-RU" sz="2000" dirty="0"/>
              <a:t> – образовательном процессе  </a:t>
            </a:r>
            <a:r>
              <a:rPr lang="ru-RU" sz="2000" dirty="0" err="1"/>
              <a:t>лэпбуков</a:t>
            </a:r>
            <a:r>
              <a:rPr lang="ru-RU" sz="2000" dirty="0"/>
              <a:t> по разным темам , расширение профессиональной  компетентности педагогов в области использования современных образовательных  технологий</a:t>
            </a:r>
          </a:p>
          <a:p>
            <a:pPr algn="just"/>
            <a:r>
              <a:rPr lang="ru-RU" sz="2000" b="1" dirty="0"/>
              <a:t>У детей:  </a:t>
            </a:r>
            <a:r>
              <a:rPr lang="ru-RU" sz="2000" dirty="0"/>
              <a:t>повышение познавательной активности,  активное взаимодействие детей друг с другом,  развитие инициативы в решении поставленных задач</a:t>
            </a:r>
          </a:p>
          <a:p>
            <a:pPr algn="just"/>
            <a:r>
              <a:rPr lang="ru-RU" sz="2000" b="1" dirty="0"/>
              <a:t>У родителей: </a:t>
            </a:r>
            <a:r>
              <a:rPr lang="ru-RU" sz="2000" dirty="0"/>
              <a:t>активное участие в жизни группы, повышение педагогической культуры, эффективное взаимодействие  с педагогами ДО</a:t>
            </a:r>
          </a:p>
          <a:p>
            <a:pPr algn="just"/>
            <a:endParaRPr lang="ru-RU" sz="2400" dirty="0"/>
          </a:p>
        </p:txBody>
      </p:sp>
      <p:sp>
        <p:nvSpPr>
          <p:cNvPr id="7" name="Прямоугольник 6"/>
          <p:cNvSpPr/>
          <p:nvPr/>
        </p:nvSpPr>
        <p:spPr>
          <a:xfrm>
            <a:off x="971600" y="4005064"/>
            <a:ext cx="755155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Форма представления продукта</a:t>
            </a:r>
          </a:p>
        </p:txBody>
      </p:sp>
      <p:sp>
        <p:nvSpPr>
          <p:cNvPr id="9" name="TextBox 8"/>
          <p:cNvSpPr txBox="1"/>
          <p:nvPr/>
        </p:nvSpPr>
        <p:spPr>
          <a:xfrm>
            <a:off x="611560" y="5013176"/>
            <a:ext cx="7920880" cy="1015663"/>
          </a:xfrm>
          <a:prstGeom prst="rect">
            <a:avLst/>
          </a:prstGeom>
          <a:noFill/>
        </p:spPr>
        <p:txBody>
          <a:bodyPr wrap="square" rtlCol="0">
            <a:spAutoFit/>
          </a:bodyPr>
          <a:lstStyle/>
          <a:p>
            <a:pPr algn="just">
              <a:buFont typeface="Wingdings" pitchFamily="2" charset="2"/>
              <a:buChar char="§"/>
            </a:pPr>
            <a:r>
              <a:rPr lang="ru-RU" sz="2000" dirty="0">
                <a:latin typeface="Times New Roman" pitchFamily="18" charset="0"/>
                <a:cs typeface="Times New Roman" pitchFamily="18" charset="0"/>
              </a:rPr>
              <a:t>Презентация </a:t>
            </a:r>
            <a:r>
              <a:rPr lang="ru-RU" sz="2000" dirty="0" err="1">
                <a:latin typeface="Times New Roman" pitchFamily="18" charset="0"/>
                <a:cs typeface="Times New Roman" pitchFamily="18" charset="0"/>
              </a:rPr>
              <a:t>лэпбуков</a:t>
            </a:r>
            <a:r>
              <a:rPr lang="ru-RU" sz="2000" dirty="0">
                <a:latin typeface="Times New Roman" pitchFamily="18" charset="0"/>
                <a:cs typeface="Times New Roman" pitchFamily="18" charset="0"/>
              </a:rPr>
              <a:t> посредством организации совместной образовательной деятельности с детьми</a:t>
            </a:r>
          </a:p>
          <a:p>
            <a:pPr algn="just">
              <a:buFont typeface="Wingdings" pitchFamily="2" charset="2"/>
              <a:buChar char="§"/>
            </a:pPr>
            <a:r>
              <a:rPr lang="ru-RU" sz="2000" dirty="0">
                <a:latin typeface="Times New Roman" pitchFamily="18" charset="0"/>
                <a:cs typeface="Times New Roman" pitchFamily="18" charset="0"/>
              </a:rPr>
              <a:t>Выставка </a:t>
            </a:r>
            <a:r>
              <a:rPr lang="ru-RU" sz="2000" dirty="0" err="1">
                <a:latin typeface="Times New Roman" pitchFamily="18" charset="0"/>
                <a:cs typeface="Times New Roman" pitchFamily="18" charset="0"/>
              </a:rPr>
              <a:t>лэпбуков</a:t>
            </a:r>
            <a:endParaRPr lang="ru-RU" sz="2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2014930-D733-4AB4-8581-31D1C8A874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3" name="TextBox 2"/>
          <p:cNvSpPr txBox="1"/>
          <p:nvPr/>
        </p:nvSpPr>
        <p:spPr>
          <a:xfrm>
            <a:off x="755576" y="620688"/>
            <a:ext cx="6408712" cy="461665"/>
          </a:xfrm>
          <a:prstGeom prst="rect">
            <a:avLst/>
          </a:prstGeom>
          <a:noFill/>
        </p:spPr>
        <p:txBody>
          <a:bodyPr wrap="square" rtlCol="0">
            <a:spAutoFit/>
          </a:bodyPr>
          <a:lstStyle/>
          <a:p>
            <a:r>
              <a:rPr lang="ru-RU" sz="2400" b="1" dirty="0">
                <a:solidFill>
                  <a:srgbClr val="C00000"/>
                </a:solidFill>
              </a:rPr>
              <a:t>Организационно-подготовительный этап:</a:t>
            </a:r>
          </a:p>
        </p:txBody>
      </p:sp>
      <p:sp>
        <p:nvSpPr>
          <p:cNvPr id="5" name="Прямоугольник 4"/>
          <p:cNvSpPr/>
          <p:nvPr/>
        </p:nvSpPr>
        <p:spPr>
          <a:xfrm>
            <a:off x="755576" y="1196752"/>
            <a:ext cx="7776864" cy="1477328"/>
          </a:xfrm>
          <a:prstGeom prst="rect">
            <a:avLst/>
          </a:prstGeom>
        </p:spPr>
        <p:txBody>
          <a:bodyPr wrap="square">
            <a:spAutoFit/>
          </a:bodyPr>
          <a:lstStyle/>
          <a:p>
            <a:pPr marL="285750" indent="-285750">
              <a:buFont typeface="Wingdings" pitchFamily="2" charset="2"/>
              <a:buChar char="§"/>
            </a:pPr>
            <a:r>
              <a:rPr lang="ru-RU" dirty="0"/>
              <a:t>Изучение педагогической, методической и нормативной (ФГОС ДО) литературы и интернет ресурсов по теме </a:t>
            </a:r>
          </a:p>
          <a:p>
            <a:pPr marL="285750" indent="-285750">
              <a:buFont typeface="Wingdings" pitchFamily="2" charset="2"/>
              <a:buChar char="§"/>
            </a:pPr>
            <a:r>
              <a:rPr lang="ru-RU" dirty="0"/>
              <a:t>Планирование: (используем методику «трех вопросов»)</a:t>
            </a:r>
          </a:p>
          <a:p>
            <a:pPr marL="285750" indent="-285750">
              <a:buFont typeface="Wingdings" pitchFamily="2" charset="2"/>
              <a:buChar char="§"/>
            </a:pPr>
            <a:endParaRPr lang="ru-RU" dirty="0"/>
          </a:p>
          <a:p>
            <a:pPr marL="285750" indent="-285750">
              <a:buFont typeface="Wingdings" pitchFamily="2" charset="2"/>
              <a:buChar char="§"/>
            </a:pPr>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3430861240"/>
              </p:ext>
            </p:extLst>
          </p:nvPr>
        </p:nvGraphicFramePr>
        <p:xfrm>
          <a:off x="1" y="2132856"/>
          <a:ext cx="9139937" cy="5120640"/>
        </p:xfrm>
        <a:graphic>
          <a:graphicData uri="http://schemas.openxmlformats.org/drawingml/2006/table">
            <a:tbl>
              <a:tblPr firstRow="1" bandRow="1">
                <a:tableStyleId>{5C22544A-7EE6-4342-B048-85BDC9FD1C3A}</a:tableStyleId>
              </a:tblPr>
              <a:tblGrid>
                <a:gridCol w="2521361">
                  <a:extLst>
                    <a:ext uri="{9D8B030D-6E8A-4147-A177-3AD203B41FA5}">
                      <a16:colId xmlns:a16="http://schemas.microsoft.com/office/drawing/2014/main" val="20000"/>
                    </a:ext>
                  </a:extLst>
                </a:gridCol>
                <a:gridCol w="3571930">
                  <a:extLst>
                    <a:ext uri="{9D8B030D-6E8A-4147-A177-3AD203B41FA5}">
                      <a16:colId xmlns:a16="http://schemas.microsoft.com/office/drawing/2014/main" val="20001"/>
                    </a:ext>
                  </a:extLst>
                </a:gridCol>
                <a:gridCol w="3046646">
                  <a:extLst>
                    <a:ext uri="{9D8B030D-6E8A-4147-A177-3AD203B41FA5}">
                      <a16:colId xmlns:a16="http://schemas.microsoft.com/office/drawing/2014/main" val="20002"/>
                    </a:ext>
                  </a:extLst>
                </a:gridCol>
              </a:tblGrid>
              <a:tr h="336855">
                <a:tc>
                  <a:txBody>
                    <a:bodyPr/>
                    <a:lstStyle/>
                    <a:p>
                      <a:r>
                        <a:rPr lang="ru-RU" sz="1800" dirty="0"/>
                        <a:t>Что  знаем?</a:t>
                      </a:r>
                    </a:p>
                  </a:txBody>
                  <a:tcPr/>
                </a:tc>
                <a:tc>
                  <a:txBody>
                    <a:bodyPr/>
                    <a:lstStyle/>
                    <a:p>
                      <a:r>
                        <a:rPr lang="ru-RU" sz="1800" dirty="0"/>
                        <a:t>Что хотим</a:t>
                      </a:r>
                      <a:r>
                        <a:rPr lang="ru-RU" sz="1800" baseline="0" dirty="0"/>
                        <a:t> узнать?</a:t>
                      </a:r>
                      <a:endParaRPr lang="ru-RU" sz="1800" dirty="0"/>
                    </a:p>
                  </a:txBody>
                  <a:tcPr/>
                </a:tc>
                <a:tc>
                  <a:txBody>
                    <a:bodyPr/>
                    <a:lstStyle/>
                    <a:p>
                      <a:r>
                        <a:rPr lang="ru-RU" sz="1800" dirty="0"/>
                        <a:t>Где можем узнать?</a:t>
                      </a:r>
                    </a:p>
                  </a:txBody>
                  <a:tcPr/>
                </a:tc>
                <a:extLst>
                  <a:ext uri="{0D108BD9-81ED-4DB2-BD59-A6C34878D82A}">
                    <a16:rowId xmlns:a16="http://schemas.microsoft.com/office/drawing/2014/main" val="10000"/>
                  </a:ext>
                </a:extLst>
              </a:tr>
              <a:tr h="1347422">
                <a:tc>
                  <a:txBody>
                    <a:bodyPr/>
                    <a:lstStyle/>
                    <a:p>
                      <a:pPr algn="just"/>
                      <a:r>
                        <a:rPr lang="ru-RU" sz="1800" dirty="0"/>
                        <a:t>Что такое </a:t>
                      </a:r>
                      <a:r>
                        <a:rPr lang="ru-RU" sz="1800" dirty="0" err="1"/>
                        <a:t>лэпбук</a:t>
                      </a:r>
                      <a:r>
                        <a:rPr lang="ru-RU" sz="1800" dirty="0"/>
                        <a:t>. Теоретическую</a:t>
                      </a:r>
                      <a:r>
                        <a:rPr lang="ru-RU" sz="1800" baseline="0" dirty="0"/>
                        <a:t> значимость </a:t>
                      </a:r>
                      <a:r>
                        <a:rPr lang="ru-RU" sz="1800" baseline="0" dirty="0" err="1"/>
                        <a:t>лэпбука</a:t>
                      </a:r>
                      <a:r>
                        <a:rPr lang="ru-RU" sz="1800" baseline="0" dirty="0"/>
                        <a:t>.</a:t>
                      </a:r>
                      <a:endParaRPr lang="ru-RU" sz="1800" dirty="0"/>
                    </a:p>
                  </a:txBody>
                  <a:tcPr/>
                </a:tc>
                <a:tc>
                  <a:txBody>
                    <a:bodyPr/>
                    <a:lstStyle/>
                    <a:p>
                      <a:pPr algn="just"/>
                      <a:r>
                        <a:rPr lang="ru-RU" sz="1800" dirty="0"/>
                        <a:t>Как выбрать тему с учетом интереса</a:t>
                      </a:r>
                      <a:r>
                        <a:rPr lang="ru-RU" sz="1800" baseline="0" dirty="0"/>
                        <a:t> детей</a:t>
                      </a:r>
                    </a:p>
                    <a:p>
                      <a:pPr algn="just"/>
                      <a:r>
                        <a:rPr lang="ru-RU" sz="1800" baseline="0" dirty="0"/>
                        <a:t>Можно ли и как привлечь родителей ?</a:t>
                      </a:r>
                      <a:endParaRPr lang="ru-RU" sz="1800" dirty="0"/>
                    </a:p>
                  </a:txBody>
                  <a:tcPr/>
                </a:tc>
                <a:tc>
                  <a:txBody>
                    <a:bodyPr/>
                    <a:lstStyle/>
                    <a:p>
                      <a:pPr algn="just"/>
                      <a:r>
                        <a:rPr lang="ru-RU" sz="1800" dirty="0"/>
                        <a:t>От</a:t>
                      </a:r>
                      <a:r>
                        <a:rPr lang="ru-RU" sz="1800" baseline="0" dirty="0"/>
                        <a:t> коллег, посмотреть в методической литературе, в СМИ, консультативная помощь методической службы</a:t>
                      </a:r>
                      <a:endParaRPr lang="ru-RU" sz="1800" dirty="0"/>
                    </a:p>
                  </a:txBody>
                  <a:tcPr/>
                </a:tc>
                <a:extLst>
                  <a:ext uri="{0D108BD9-81ED-4DB2-BD59-A6C34878D82A}">
                    <a16:rowId xmlns:a16="http://schemas.microsoft.com/office/drawing/2014/main" val="10001"/>
                  </a:ext>
                </a:extLst>
              </a:tr>
              <a:tr h="1600063">
                <a:tc>
                  <a:txBody>
                    <a:bodyPr/>
                    <a:lstStyle/>
                    <a:p>
                      <a:pPr algn="just"/>
                      <a:r>
                        <a:rPr lang="ru-RU" sz="1800" dirty="0"/>
                        <a:t>Составляющие части </a:t>
                      </a:r>
                      <a:r>
                        <a:rPr lang="ru-RU" sz="1800" dirty="0" err="1"/>
                        <a:t>лэпбука</a:t>
                      </a:r>
                      <a:endParaRPr lang="ru-RU" sz="1800" dirty="0"/>
                    </a:p>
                  </a:txBody>
                  <a:tcPr/>
                </a:tc>
                <a:tc>
                  <a:txBody>
                    <a:bodyPr/>
                    <a:lstStyle/>
                    <a:p>
                      <a:pPr algn="just"/>
                      <a:r>
                        <a:rPr lang="ru-RU" sz="1800" dirty="0"/>
                        <a:t>Как практически распределить методический и дидактический материал ?</a:t>
                      </a:r>
                    </a:p>
                    <a:p>
                      <a:pPr algn="just"/>
                      <a:r>
                        <a:rPr lang="ru-RU" sz="1800" dirty="0"/>
                        <a:t>Какие инновационные формы работы можно заложить в содержание </a:t>
                      </a:r>
                      <a:r>
                        <a:rPr lang="ru-RU" sz="1800" dirty="0" err="1"/>
                        <a:t>лэпбука</a:t>
                      </a:r>
                      <a:endParaRPr lang="ru-RU" sz="1800" dirty="0"/>
                    </a:p>
                  </a:txBody>
                  <a:tcPr/>
                </a:tc>
                <a:tc>
                  <a:txBody>
                    <a:bodyPr/>
                    <a:lstStyle/>
                    <a:p>
                      <a:pPr algn="just"/>
                      <a:r>
                        <a:rPr lang="ru-RU" sz="1800" dirty="0"/>
                        <a:t>Мастер – класс, презентации, </a:t>
                      </a:r>
                    </a:p>
                  </a:txBody>
                  <a:tcPr/>
                </a:tc>
                <a:extLst>
                  <a:ext uri="{0D108BD9-81ED-4DB2-BD59-A6C34878D82A}">
                    <a16:rowId xmlns:a16="http://schemas.microsoft.com/office/drawing/2014/main" val="10002"/>
                  </a:ext>
                </a:extLst>
              </a:tr>
              <a:tr h="1094780">
                <a:tc>
                  <a:txBody>
                    <a:bodyPr/>
                    <a:lstStyle/>
                    <a:p>
                      <a:pPr algn="just"/>
                      <a:r>
                        <a:rPr lang="ru-RU" sz="1800" dirty="0"/>
                        <a:t>Адресность использования</a:t>
                      </a:r>
                    </a:p>
                  </a:txBody>
                  <a:tcPr/>
                </a:tc>
                <a:tc>
                  <a:txBody>
                    <a:bodyPr/>
                    <a:lstStyle/>
                    <a:p>
                      <a:pPr algn="just"/>
                      <a:r>
                        <a:rPr lang="ru-RU" sz="1800" dirty="0"/>
                        <a:t>Где</a:t>
                      </a:r>
                      <a:r>
                        <a:rPr lang="ru-RU" sz="1800" baseline="0" dirty="0"/>
                        <a:t> и как применять?</a:t>
                      </a:r>
                    </a:p>
                    <a:p>
                      <a:pPr algn="just"/>
                      <a:r>
                        <a:rPr lang="ru-RU" sz="1800" baseline="0" dirty="0"/>
                        <a:t>Какие формы организации детской деятельности охватывает?</a:t>
                      </a:r>
                      <a:endParaRPr lang="ru-RU" sz="1800" dirty="0"/>
                    </a:p>
                  </a:txBody>
                  <a:tcPr/>
                </a:tc>
                <a:tc>
                  <a:txBody>
                    <a:bodyPr/>
                    <a:lstStyle/>
                    <a:p>
                      <a:pPr algn="just"/>
                      <a:r>
                        <a:rPr lang="ru-RU" sz="1800" dirty="0"/>
                        <a:t>Открытые просмотры совместной деятельности</a:t>
                      </a:r>
                      <a:r>
                        <a:rPr lang="ru-RU" sz="1800" baseline="0" dirty="0"/>
                        <a:t> с детьми, СМИ</a:t>
                      </a:r>
                      <a:endParaRPr lang="ru-RU" sz="1800" dirty="0"/>
                    </a:p>
                  </a:txBody>
                  <a:tcPr/>
                </a:tc>
                <a:extLst>
                  <a:ext uri="{0D108BD9-81ED-4DB2-BD59-A6C34878D82A}">
                    <a16:rowId xmlns:a16="http://schemas.microsoft.com/office/drawing/2014/main" val="10003"/>
                  </a:ext>
                </a:extLst>
              </a:tr>
              <a:tr h="336855">
                <a:tc>
                  <a:txBody>
                    <a:bodyPr/>
                    <a:lstStyle/>
                    <a:p>
                      <a:endParaRPr lang="ru-RU"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8442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2014930-D733-4AB4-8581-31D1C8A874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4174939193"/>
              </p:ext>
            </p:extLst>
          </p:nvPr>
        </p:nvGraphicFramePr>
        <p:xfrm>
          <a:off x="395222" y="1395830"/>
          <a:ext cx="8353569" cy="4553451"/>
        </p:xfrm>
        <a:graphic>
          <a:graphicData uri="http://schemas.openxmlformats.org/drawingml/2006/table">
            <a:tbl>
              <a:tblPr firstRow="1" bandRow="1">
                <a:tableStyleId>{5C22544A-7EE6-4342-B048-85BDC9FD1C3A}</a:tableStyleId>
              </a:tblPr>
              <a:tblGrid>
                <a:gridCol w="2784523">
                  <a:extLst>
                    <a:ext uri="{9D8B030D-6E8A-4147-A177-3AD203B41FA5}">
                      <a16:colId xmlns:a16="http://schemas.microsoft.com/office/drawing/2014/main" val="20000"/>
                    </a:ext>
                  </a:extLst>
                </a:gridCol>
                <a:gridCol w="2784523">
                  <a:extLst>
                    <a:ext uri="{9D8B030D-6E8A-4147-A177-3AD203B41FA5}">
                      <a16:colId xmlns:a16="http://schemas.microsoft.com/office/drawing/2014/main" val="20001"/>
                    </a:ext>
                  </a:extLst>
                </a:gridCol>
                <a:gridCol w="2784523">
                  <a:extLst>
                    <a:ext uri="{9D8B030D-6E8A-4147-A177-3AD203B41FA5}">
                      <a16:colId xmlns:a16="http://schemas.microsoft.com/office/drawing/2014/main" val="20002"/>
                    </a:ext>
                  </a:extLst>
                </a:gridCol>
              </a:tblGrid>
              <a:tr h="1517817">
                <a:tc>
                  <a:txBody>
                    <a:bodyPr/>
                    <a:lstStyle/>
                    <a:p>
                      <a:pPr algn="just"/>
                      <a:r>
                        <a:rPr lang="ru-RU" sz="1600" dirty="0">
                          <a:solidFill>
                            <a:srgbClr val="C00000"/>
                          </a:solidFill>
                        </a:rPr>
                        <a:t>Определение  тематики </a:t>
                      </a:r>
                      <a:r>
                        <a:rPr lang="ru-RU" sz="1600" dirty="0" err="1">
                          <a:solidFill>
                            <a:srgbClr val="C00000"/>
                          </a:solidFill>
                        </a:rPr>
                        <a:t>лэпбуков</a:t>
                      </a:r>
                      <a:r>
                        <a:rPr lang="ru-RU" sz="1600" dirty="0">
                          <a:solidFill>
                            <a:srgbClr val="C00000"/>
                          </a:solidFill>
                        </a:rPr>
                        <a:t> с педагогами старших-подготовительных групп  (методические рекомендации)</a:t>
                      </a:r>
                    </a:p>
                  </a:txBody>
                  <a:tcPr/>
                </a:tc>
                <a:tc>
                  <a:txBody>
                    <a:bodyPr/>
                    <a:lstStyle/>
                    <a:p>
                      <a:pPr algn="just"/>
                      <a:r>
                        <a:rPr lang="ru-RU" sz="1600" dirty="0">
                          <a:solidFill>
                            <a:srgbClr val="C00000"/>
                          </a:solidFill>
                        </a:rPr>
                        <a:t>Презентация для педагогов: «</a:t>
                      </a:r>
                      <a:r>
                        <a:rPr lang="ru-RU" sz="1600" dirty="0" err="1">
                          <a:solidFill>
                            <a:srgbClr val="C00000"/>
                          </a:solidFill>
                        </a:rPr>
                        <a:t>Лэпбук</a:t>
                      </a:r>
                      <a:r>
                        <a:rPr lang="ru-RU" sz="1600" dirty="0">
                          <a:solidFill>
                            <a:srgbClr val="C00000"/>
                          </a:solidFill>
                        </a:rPr>
                        <a:t>: от теории до воплощения»</a:t>
                      </a:r>
                    </a:p>
                  </a:txBody>
                  <a:tcPr/>
                </a:tc>
                <a:tc>
                  <a:txBody>
                    <a:bodyPr/>
                    <a:lstStyle/>
                    <a:p>
                      <a:pPr algn="just"/>
                      <a:r>
                        <a:rPr lang="ru-RU" sz="1600" dirty="0">
                          <a:solidFill>
                            <a:srgbClr val="C00000"/>
                          </a:solidFill>
                        </a:rPr>
                        <a:t>Мастер- класс для педагогов и родителей «Практическое изготовление </a:t>
                      </a:r>
                      <a:r>
                        <a:rPr lang="ru-RU" sz="1600" dirty="0" err="1">
                          <a:solidFill>
                            <a:srgbClr val="C00000"/>
                          </a:solidFill>
                        </a:rPr>
                        <a:t>лепбуков</a:t>
                      </a:r>
                      <a:r>
                        <a:rPr lang="ru-RU" sz="1600" dirty="0">
                          <a:solidFill>
                            <a:srgbClr val="C00000"/>
                          </a:solidFill>
                        </a:rPr>
                        <a:t>. С чего начать?»</a:t>
                      </a:r>
                    </a:p>
                  </a:txBody>
                  <a:tcPr/>
                </a:tc>
                <a:extLst>
                  <a:ext uri="{0D108BD9-81ED-4DB2-BD59-A6C34878D82A}">
                    <a16:rowId xmlns:a16="http://schemas.microsoft.com/office/drawing/2014/main" val="10000"/>
                  </a:ext>
                </a:extLst>
              </a:tr>
              <a:tr h="1517817">
                <a:tc>
                  <a:txBody>
                    <a:bodyPr/>
                    <a:lstStyle/>
                    <a:p>
                      <a:pPr algn="just"/>
                      <a:r>
                        <a:rPr lang="ru-RU" sz="1600" b="1" dirty="0">
                          <a:solidFill>
                            <a:srgbClr val="C00000"/>
                          </a:solidFill>
                          <a:latin typeface="+mn-lt"/>
                        </a:rPr>
                        <a:t>Изготовление в совместной деятельности с детьми </a:t>
                      </a:r>
                      <a:r>
                        <a:rPr lang="ru-RU" sz="1600" b="1" dirty="0" err="1">
                          <a:solidFill>
                            <a:srgbClr val="C00000"/>
                          </a:solidFill>
                          <a:latin typeface="+mn-lt"/>
                        </a:rPr>
                        <a:t>лэпбуков</a:t>
                      </a:r>
                      <a:r>
                        <a:rPr lang="ru-RU" sz="1600" b="1" dirty="0">
                          <a:solidFill>
                            <a:srgbClr val="C00000"/>
                          </a:solidFill>
                          <a:latin typeface="+mn-lt"/>
                        </a:rPr>
                        <a:t> по выбранным темам</a:t>
                      </a:r>
                    </a:p>
                  </a:txBody>
                  <a:tcPr/>
                </a:tc>
                <a:tc>
                  <a:txBody>
                    <a:bodyPr/>
                    <a:lstStyle/>
                    <a:p>
                      <a:pPr algn="just"/>
                      <a:r>
                        <a:rPr lang="ru-RU" sz="2400" b="1" dirty="0"/>
                        <a:t>Проект «</a:t>
                      </a:r>
                      <a:r>
                        <a:rPr lang="ru-RU" sz="2400" b="1" dirty="0" err="1"/>
                        <a:t>Лэпбук</a:t>
                      </a:r>
                      <a:r>
                        <a:rPr lang="ru-RU" sz="2400" b="1" dirty="0"/>
                        <a:t>: от теории до воплощения»</a:t>
                      </a:r>
                    </a:p>
                  </a:txBody>
                  <a:tcPr/>
                </a:tc>
                <a:tc>
                  <a:txBody>
                    <a:bodyPr/>
                    <a:lstStyle/>
                    <a:p>
                      <a:pPr algn="just"/>
                      <a:r>
                        <a:rPr lang="ru-RU" sz="1600" b="1" dirty="0">
                          <a:solidFill>
                            <a:srgbClr val="C00000"/>
                          </a:solidFill>
                        </a:rPr>
                        <a:t>Практическая деятельность: использование </a:t>
                      </a:r>
                      <a:r>
                        <a:rPr lang="ru-RU" sz="1600" b="1" dirty="0" err="1">
                          <a:solidFill>
                            <a:srgbClr val="C00000"/>
                          </a:solidFill>
                        </a:rPr>
                        <a:t>лэпбуков</a:t>
                      </a:r>
                      <a:r>
                        <a:rPr lang="ru-RU" sz="1600" b="1" dirty="0">
                          <a:solidFill>
                            <a:srgbClr val="C00000"/>
                          </a:solidFill>
                        </a:rPr>
                        <a:t> при организации совместной деятельности взрослого и детей</a:t>
                      </a:r>
                    </a:p>
                  </a:txBody>
                  <a:tcPr/>
                </a:tc>
                <a:extLst>
                  <a:ext uri="{0D108BD9-81ED-4DB2-BD59-A6C34878D82A}">
                    <a16:rowId xmlns:a16="http://schemas.microsoft.com/office/drawing/2014/main" val="10001"/>
                  </a:ext>
                </a:extLst>
              </a:tr>
              <a:tr h="1517817">
                <a:tc>
                  <a:txBody>
                    <a:bodyPr/>
                    <a:lstStyle/>
                    <a:p>
                      <a:pPr marL="0" lvl="0" indent="0" algn="just">
                        <a:lnSpc>
                          <a:spcPct val="115000"/>
                        </a:lnSpc>
                        <a:spcAft>
                          <a:spcPts val="0"/>
                        </a:spcAft>
                        <a:buFont typeface="Symbol"/>
                        <a:buNone/>
                      </a:pPr>
                      <a:r>
                        <a:rPr lang="ru-RU" sz="1600" b="1" dirty="0">
                          <a:solidFill>
                            <a:srgbClr val="C00000"/>
                          </a:solidFill>
                          <a:effectLst/>
                          <a:latin typeface="+mn-lt"/>
                          <a:ea typeface="Calibri"/>
                          <a:cs typeface="Times New Roman"/>
                        </a:rPr>
                        <a:t>Размещение материалов на сайте групп </a:t>
                      </a:r>
                    </a:p>
                  </a:txBody>
                  <a:tcPr marL="114300" marR="114300" marT="0" marB="0"/>
                </a:tc>
                <a:tc>
                  <a:txBody>
                    <a:bodyPr/>
                    <a:lstStyle/>
                    <a:p>
                      <a:pPr algn="just"/>
                      <a:r>
                        <a:rPr lang="ru-RU" sz="1600" b="1" dirty="0">
                          <a:solidFill>
                            <a:srgbClr val="C00000"/>
                          </a:solidFill>
                        </a:rPr>
                        <a:t>Наглядная консультация для родителей «ЛЭПБУК как форма совместной деятельности взрослых и детей" </a:t>
                      </a:r>
                    </a:p>
                  </a:txBody>
                  <a:tcPr/>
                </a:tc>
                <a:tc>
                  <a:txBody>
                    <a:bodyPr/>
                    <a:lstStyle/>
                    <a:p>
                      <a:pPr algn="just"/>
                      <a:r>
                        <a:rPr lang="ru-RU" sz="1600" b="1" dirty="0">
                          <a:solidFill>
                            <a:srgbClr val="C00000"/>
                          </a:solidFill>
                        </a:rPr>
                        <a:t>Организация выставки </a:t>
                      </a:r>
                      <a:r>
                        <a:rPr lang="ru-RU" sz="1600" b="1" dirty="0" err="1">
                          <a:solidFill>
                            <a:srgbClr val="C00000"/>
                          </a:solidFill>
                        </a:rPr>
                        <a:t>лэпбуков</a:t>
                      </a:r>
                      <a:r>
                        <a:rPr lang="ru-RU" sz="1600" b="1" dirty="0">
                          <a:solidFill>
                            <a:srgbClr val="C00000"/>
                          </a:solidFill>
                        </a:rPr>
                        <a:t> "</a:t>
                      </a:r>
                      <a:r>
                        <a:rPr lang="ru-RU" sz="1600" b="1" dirty="0" err="1">
                          <a:solidFill>
                            <a:srgbClr val="C00000"/>
                          </a:solidFill>
                        </a:rPr>
                        <a:t>Лэпбук</a:t>
                      </a:r>
                      <a:r>
                        <a:rPr lang="ru-RU" sz="1600" b="1" dirty="0">
                          <a:solidFill>
                            <a:srgbClr val="C00000"/>
                          </a:solidFill>
                        </a:rPr>
                        <a:t> - это интересно!"</a:t>
                      </a:r>
                    </a:p>
                  </a:txBody>
                  <a:tcPr/>
                </a:tc>
                <a:extLst>
                  <a:ext uri="{0D108BD9-81ED-4DB2-BD59-A6C34878D82A}">
                    <a16:rowId xmlns:a16="http://schemas.microsoft.com/office/drawing/2014/main" val="10002"/>
                  </a:ext>
                </a:extLst>
              </a:tr>
            </a:tbl>
          </a:graphicData>
        </a:graphic>
      </p:graphicFrame>
      <p:sp>
        <p:nvSpPr>
          <p:cNvPr id="5" name="Прямоугольник 4"/>
          <p:cNvSpPr/>
          <p:nvPr/>
        </p:nvSpPr>
        <p:spPr>
          <a:xfrm>
            <a:off x="610987" y="404664"/>
            <a:ext cx="7922040"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a:t>
            </a:r>
            <a:r>
              <a:rPr lang="ru-RU"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ланирование («паутинка»)</a:t>
            </a:r>
          </a:p>
        </p:txBody>
      </p:sp>
    </p:spTree>
    <p:extLst>
      <p:ext uri="{BB962C8B-B14F-4D97-AF65-F5344CB8AC3E}">
        <p14:creationId xmlns:p14="http://schemas.microsoft.com/office/powerpoint/2010/main" val="3739472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2014930-D733-4AB4-8581-31D1C8A874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3" name="Прямоугольник 2"/>
          <p:cNvSpPr/>
          <p:nvPr/>
        </p:nvSpPr>
        <p:spPr>
          <a:xfrm>
            <a:off x="-111483" y="404664"/>
            <a:ext cx="8975534"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Основной этап </a:t>
            </a:r>
          </a:p>
          <a:p>
            <a:pPr algn="ctr"/>
            <a:r>
              <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(реализация запланированных мероприятий)</a:t>
            </a:r>
          </a:p>
        </p:txBody>
      </p:sp>
      <p:pic>
        <p:nvPicPr>
          <p:cNvPr id="1026" name="Picture 2" descr="D:\20-21 учебный год\лэпбук русский костюм\1 встреча по лэпбуку\фототготчёт\20191127_13142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480"/>
          <a:stretch/>
        </p:blipFill>
        <p:spPr bwMode="auto">
          <a:xfrm>
            <a:off x="634868" y="1481882"/>
            <a:ext cx="2767466" cy="322945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20-21 учебный год\лэпбук русский костюм\1 встреча по лэпбуку\фототготчёт\20191127_13172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192" r="16600"/>
          <a:stretch/>
        </p:blipFill>
        <p:spPr bwMode="auto">
          <a:xfrm>
            <a:off x="5868144" y="2636912"/>
            <a:ext cx="2798084" cy="361480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03848" y="1907704"/>
            <a:ext cx="3672408" cy="1521296"/>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rgbClr val="C00000"/>
                </a:solidFill>
              </a:rPr>
              <a:t>Определение  тематики </a:t>
            </a:r>
            <a:r>
              <a:rPr lang="ru-RU" b="1" dirty="0" err="1">
                <a:solidFill>
                  <a:srgbClr val="C00000"/>
                </a:solidFill>
              </a:rPr>
              <a:t>лепбуков</a:t>
            </a:r>
            <a:r>
              <a:rPr lang="ru-RU" b="1" dirty="0">
                <a:solidFill>
                  <a:srgbClr val="C00000"/>
                </a:solidFill>
              </a:rPr>
              <a:t> с педагогами старших-подготовительных групп  (методические рекомендации)</a:t>
            </a:r>
          </a:p>
          <a:p>
            <a:pPr algn="just"/>
            <a:r>
              <a:rPr lang="ru-RU" b="1" dirty="0">
                <a:solidFill>
                  <a:srgbClr val="C00000"/>
                </a:solidFill>
              </a:rPr>
              <a:t>19.11.2019</a:t>
            </a:r>
          </a:p>
        </p:txBody>
      </p:sp>
    </p:spTree>
    <p:extLst>
      <p:ext uri="{BB962C8B-B14F-4D97-AF65-F5344CB8AC3E}">
        <p14:creationId xmlns:p14="http://schemas.microsoft.com/office/powerpoint/2010/main" val="3739472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2014930-D733-4AB4-8581-31D1C8A874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pic>
        <p:nvPicPr>
          <p:cNvPr id="2050" name="Picture 2" descr="D:\20-21 учебный год\лэпбук русский костюм\2 встреча по лэпбуку\фотоотчёт\20200206_1432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104" y="548680"/>
            <a:ext cx="4063613" cy="304771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20-21 учебный год\лэпбук русский костюм\2 встреча по лэпбуку\фотоотчёт\20200206_1432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396208"/>
            <a:ext cx="3995936" cy="29969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20-21 учебный год\лэпбук русский костюм\2 встреча по лэпбуку\фотоотчёт\20200206_14335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6102" y="3899596"/>
            <a:ext cx="3347864" cy="2510898"/>
          </a:xfrm>
          <a:prstGeom prst="rect">
            <a:avLst/>
          </a:prstGeom>
          <a:noFill/>
          <a:extLst>
            <a:ext uri="{909E8E84-426E-40DD-AFC4-6F175D3DCCD1}">
              <a14:hiddenFill xmlns:a14="http://schemas.microsoft.com/office/drawing/2010/main">
                <a:solidFill>
                  <a:srgbClr val="FFFFFF"/>
                </a:solidFill>
              </a14:hiddenFill>
            </a:ext>
          </a:extLst>
        </p:spPr>
      </p:pic>
      <p:sp>
        <p:nvSpPr>
          <p:cNvPr id="3" name="Овал 2"/>
          <p:cNvSpPr/>
          <p:nvPr/>
        </p:nvSpPr>
        <p:spPr>
          <a:xfrm>
            <a:off x="4427984" y="764704"/>
            <a:ext cx="4032450" cy="201622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002060"/>
                </a:solidFill>
              </a:rPr>
              <a:t>Презентация для педагогов: «</a:t>
            </a:r>
            <a:r>
              <a:rPr lang="ru-RU" sz="2000" b="1" dirty="0" err="1">
                <a:solidFill>
                  <a:srgbClr val="002060"/>
                </a:solidFill>
              </a:rPr>
              <a:t>Лэпбук</a:t>
            </a:r>
            <a:r>
              <a:rPr lang="ru-RU" sz="2000" b="1" dirty="0">
                <a:solidFill>
                  <a:srgbClr val="002060"/>
                </a:solidFill>
              </a:rPr>
              <a:t>: от теории до воплощения»       10.12.2019</a:t>
            </a:r>
          </a:p>
        </p:txBody>
      </p:sp>
    </p:spTree>
    <p:extLst>
      <p:ext uri="{BB962C8B-B14F-4D97-AF65-F5344CB8AC3E}">
        <p14:creationId xmlns:p14="http://schemas.microsoft.com/office/powerpoint/2010/main" val="149321095"/>
      </p:ext>
    </p:extLst>
  </p:cSld>
  <p:clrMapOvr>
    <a:masterClrMapping/>
  </p:clrMapOvr>
</p:sld>
</file>

<file path=ppt/theme/theme1.xml><?xml version="1.0" encoding="utf-8"?>
<a:theme xmlns:a="http://schemas.openxmlformats.org/drawingml/2006/main" name="1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TotalTime>
  <Words>638</Words>
  <Application>Microsoft Office PowerPoint</Application>
  <PresentationFormat>Экран (4:3)</PresentationFormat>
  <Paragraphs>67</Paragraphs>
  <Slides>13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7</vt:i4>
      </vt:variant>
      <vt:variant>
        <vt:lpstr>Заголовки слайдов</vt:lpstr>
      </vt:variant>
      <vt:variant>
        <vt:i4>13</vt:i4>
      </vt:variant>
    </vt:vector>
  </HeadingPairs>
  <TitlesOfParts>
    <vt:vector size="28" baseType="lpstr">
      <vt:lpstr>Arial</vt:lpstr>
      <vt:lpstr>Arial Black</vt:lpstr>
      <vt:lpstr>Arial Narrow</vt:lpstr>
      <vt:lpstr>Calibri</vt:lpstr>
      <vt:lpstr>Calibri Light</vt:lpstr>
      <vt:lpstr>Symbol</vt:lpstr>
      <vt:lpstr>Times New Roman</vt:lpstr>
      <vt:lpstr>Wingdings</vt:lpstr>
      <vt:lpstr>1_Тема Office</vt:lpstr>
      <vt:lpstr>2_Тема Office</vt:lpstr>
      <vt:lpstr>3_Тема Office</vt:lpstr>
      <vt:lpstr>4_Тема Office</vt:lpstr>
      <vt:lpstr>5_Тема Office</vt:lpstr>
      <vt:lpstr>6_Тема Office</vt:lpstr>
      <vt:lpstr>7_Тема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1</cp:lastModifiedBy>
  <cp:revision>25</cp:revision>
  <dcterms:created xsi:type="dcterms:W3CDTF">2021-02-05T05:59:45Z</dcterms:created>
  <dcterms:modified xsi:type="dcterms:W3CDTF">2021-02-23T14:20:26Z</dcterms:modified>
</cp:coreProperties>
</file>