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4" r:id="rId4"/>
    <p:sldId id="309" r:id="rId5"/>
    <p:sldId id="310" r:id="rId6"/>
    <p:sldId id="315" r:id="rId7"/>
    <p:sldId id="316" r:id="rId8"/>
    <p:sldId id="270" r:id="rId9"/>
    <p:sldId id="311" r:id="rId10"/>
    <p:sldId id="276" r:id="rId11"/>
    <p:sldId id="302" r:id="rId12"/>
    <p:sldId id="303" r:id="rId13"/>
    <p:sldId id="304" r:id="rId14"/>
    <p:sldId id="305" r:id="rId15"/>
    <p:sldId id="306" r:id="rId16"/>
    <p:sldId id="284" r:id="rId17"/>
    <p:sldId id="299" r:id="rId18"/>
    <p:sldId id="285" r:id="rId19"/>
    <p:sldId id="286" r:id="rId20"/>
    <p:sldId id="287" r:id="rId21"/>
    <p:sldId id="288" r:id="rId22"/>
    <p:sldId id="293" r:id="rId23"/>
    <p:sldId id="294" r:id="rId24"/>
    <p:sldId id="295" r:id="rId25"/>
    <p:sldId id="296" r:id="rId26"/>
    <p:sldId id="297" r:id="rId27"/>
    <p:sldId id="298" r:id="rId28"/>
    <p:sldId id="289" r:id="rId29"/>
    <p:sldId id="300" r:id="rId30"/>
    <p:sldId id="290" r:id="rId31"/>
    <p:sldId id="291" r:id="rId32"/>
    <p:sldId id="292" r:id="rId33"/>
    <p:sldId id="307" r:id="rId34"/>
    <p:sldId id="282" r:id="rId35"/>
    <p:sldId id="27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80"/>
    <a:srgbClr val="9999FF"/>
    <a:srgbClr val="85DFFF"/>
    <a:srgbClr val="FFFF00"/>
    <a:srgbClr val="33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2148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 advClick="0" advTm="15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 advClick="0" advTm="15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 advClick="0" advTm="15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 advClick="0" advTm="15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 advClick="0" advTm="15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 advClick="0" advTm="15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 advClick="0" advTm="15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 advClick="0" advTm="15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 advClick="0" advTm="15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 advClick="0" advTm="15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 advClick="0" advTm="15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avatanplus.com/files/resources/original/5700bcbf48023153dae14b3f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7" descr="D:\Лидия\шаблоны\Ольга Бор\Care Bears\облака.png"/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060104" y="1562985"/>
            <a:ext cx="4813818" cy="850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5000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stranamasterov.ru/node/581310" TargetMode="External"/><Relationship Id="rId3" Type="http://schemas.openxmlformats.org/officeDocument/2006/relationships/hyperlink" Target="http://dailykids.ru/go.php?url=http://www.babyblog.ru/community/post/weeks/159859" TargetMode="External"/><Relationship Id="rId7" Type="http://schemas.openxmlformats.org/officeDocument/2006/relationships/hyperlink" Target="http://ta-vi-ka.blogspot.ca/2014/02/lapbook-winter.html" TargetMode="External"/><Relationship Id="rId2" Type="http://schemas.openxmlformats.org/officeDocument/2006/relationships/hyperlink" Target="http://www.homeschoolshare.com/Lapbooks_at_HSS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avika.ru/2013/09/lapbook-autumn.html" TargetMode="External"/><Relationship Id="rId5" Type="http://schemas.openxmlformats.org/officeDocument/2006/relationships/hyperlink" Target="http://dailykids.ru/go.php?url=http://www.tavika.ru/2013/06/lapbook-crow.html" TargetMode="External"/><Relationship Id="rId4" Type="http://schemas.openxmlformats.org/officeDocument/2006/relationships/hyperlink" Target="https://ru.pinterest.com/Antavika/lapbook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2.bp.blogspot.com/-0GGCqDwHIms/VBXNUUAfmfI/AAAAAAAAftk/MuEn3I7Zdns/s1600/14.09.2014+13-55-46_0095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3.bp.blogspot.com/-LOwwXZb1MeU/VBXJ2clD_fI/AAAAAAAAfsY/e3t_Pof1w_0/s1600/%D0%AD%D0%BB%D0%B5%D0%BC%D0%B5%D0%BD%D1%82%D1%8B.jpg" TargetMode="External"/><Relationship Id="rId13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hyperlink" Target="http://1.bp.blogspot.com/-anvy6HcvZk8/VBXJ4CyaIMI/AAAAAAAAfsw/Rg9KGCbOX44/s1600/%D0%AD%D0%BB%D0%B5%D0%BC%D0%B5%D0%BD%D1%82%D1%8B3.jpg" TargetMode="External"/><Relationship Id="rId2" Type="http://schemas.openxmlformats.org/officeDocument/2006/relationships/hyperlink" Target="http://2.bp.blogspot.com/-i8xkMN_u7hA/VBXJ4jG5Y9I/AAAAAAAAfs4/WXyaaM52abo/s1600/%D0%AD%D0%BB%D0%B5%D0%BC%D0%B5%D0%BD%D1%82%D1%8B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4.bp.blogspot.com/-vDuC-jyRRfc/VBXKtt141AI/AAAAAAAAftQ/qTMX2dXqVf0/s1600/%D0%AD%D0%BB%D0%B5%D0%BC%D0%B5%D0%BD%D1%82%D1%8B-001.jpg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9.jpeg"/><Relationship Id="rId15" Type="http://schemas.openxmlformats.org/officeDocument/2006/relationships/image" Target="../media/image14.jpeg"/><Relationship Id="rId10" Type="http://schemas.openxmlformats.org/officeDocument/2006/relationships/hyperlink" Target="http://3.bp.blogspot.com/-0qFW_Zpfzqk/VBXJ1BqiYBI/AAAAAAAAfsI/gpnRbzLiFMc/s1600/28.02.2014+0-19-58_0083.JPG" TargetMode="External"/><Relationship Id="rId4" Type="http://schemas.openxmlformats.org/officeDocument/2006/relationships/hyperlink" Target="http://4.bp.blogspot.com/-MGdzHZ87w2o/VBXJ3s1q7rI/AAAAAAAAfso/gnP5Pmgf1-E/s1600/%D0%AD%D0%BB%D0%B5%D0%BC%D0%B5%D0%BD%D1%82%D1%8B2.jpg" TargetMode="External"/><Relationship Id="rId9" Type="http://schemas.openxmlformats.org/officeDocument/2006/relationships/image" Target="../media/image11.jpeg"/><Relationship Id="rId14" Type="http://schemas.openxmlformats.org/officeDocument/2006/relationships/hyperlink" Target="http://1.bp.blogspot.com/-HqQCgMeLV7E/VBXJ0S05n1I/AAAAAAAAfsE/IRPu_1hEPFM/s1600/28.02.2014+0-18-49_0079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642910" y="928670"/>
            <a:ext cx="7742664" cy="4576834"/>
            <a:chOff x="996051" y="1785780"/>
            <a:chExt cx="7165477" cy="482144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996051" y="1785780"/>
              <a:ext cx="7165477" cy="1556283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ЛЭПБУК 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на уроках окружающего мира</a:t>
              </a:r>
              <a:endPara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19965" y="3591923"/>
              <a:ext cx="5084703" cy="30152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Презентацию подготовили: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 smtClean="0">
                <a:solidFill>
                  <a:schemeClr val="accent2"/>
                </a:solidFill>
                <a:latin typeface="Arial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Симонова Е. А.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err="1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Петрухина</a:t>
              </a:r>
              <a:r>
                <a:rPr lang="ru-RU" b="1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 Е. А.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 smtClean="0">
                <a:solidFill>
                  <a:schemeClr val="accent2"/>
                </a:solidFill>
                <a:latin typeface="Arial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учителя начальных классов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 smtClean="0">
                <a:solidFill>
                  <a:schemeClr val="accent2"/>
                </a:solidFill>
                <a:latin typeface="Arial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МБОУ «Школа № 64»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 smtClean="0">
                <a:solidFill>
                  <a:schemeClr val="accent2"/>
                </a:solidFill>
                <a:latin typeface="Arial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г. Рязань, 2021</a:t>
              </a:r>
              <a:endParaRPr lang="ru-RU" b="1" dirty="0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705791">
            <a:off x="-953717" y="665392"/>
            <a:ext cx="4737795" cy="586287"/>
          </a:xfrm>
        </p:spPr>
        <p:txBody>
          <a:bodyPr/>
          <a:lstStyle/>
          <a:p>
            <a: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Наше </a:t>
            </a:r>
            <a:b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творчество</a:t>
            </a:r>
            <a:endParaRPr lang="ru-RU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836712"/>
            <a:ext cx="3888432" cy="5184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340768"/>
            <a:ext cx="5328592" cy="39964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705791">
            <a:off x="-953717" y="665392"/>
            <a:ext cx="4737795" cy="586287"/>
          </a:xfrm>
        </p:spPr>
        <p:txBody>
          <a:bodyPr/>
          <a:lstStyle/>
          <a:p>
            <a: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Наше </a:t>
            </a:r>
            <a:b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творчество</a:t>
            </a:r>
            <a:endParaRPr lang="ru-RU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96752"/>
            <a:ext cx="5544616" cy="41584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705791">
            <a:off x="-953717" y="665392"/>
            <a:ext cx="4737795" cy="586287"/>
          </a:xfrm>
        </p:spPr>
        <p:txBody>
          <a:bodyPr/>
          <a:lstStyle/>
          <a:p>
            <a: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Наше </a:t>
            </a:r>
            <a:b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творчество</a:t>
            </a:r>
            <a:endParaRPr lang="ru-RU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705791">
            <a:off x="-953717" y="665392"/>
            <a:ext cx="4737795" cy="586287"/>
          </a:xfrm>
        </p:spPr>
        <p:txBody>
          <a:bodyPr/>
          <a:lstStyle/>
          <a:p>
            <a: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Наше </a:t>
            </a:r>
            <a:b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творчество</a:t>
            </a:r>
            <a:endParaRPr lang="ru-RU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764704"/>
            <a:ext cx="4032448" cy="53765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980728"/>
            <a:ext cx="3888432" cy="5184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705791">
            <a:off x="-953717" y="665392"/>
            <a:ext cx="4737795" cy="586287"/>
          </a:xfrm>
        </p:spPr>
        <p:txBody>
          <a:bodyPr/>
          <a:lstStyle/>
          <a:p>
            <a: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Наше </a:t>
            </a:r>
            <a:b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творчество</a:t>
            </a:r>
            <a:endParaRPr lang="ru-RU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705791">
            <a:off x="-953717" y="665392"/>
            <a:ext cx="4737795" cy="586287"/>
          </a:xfrm>
        </p:spPr>
        <p:txBody>
          <a:bodyPr/>
          <a:lstStyle/>
          <a:p>
            <a: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Наше </a:t>
            </a:r>
            <a:b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творчество</a:t>
            </a:r>
            <a:endParaRPr lang="ru-RU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980728"/>
            <a:ext cx="3816424" cy="50885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705791">
            <a:off x="-953717" y="665392"/>
            <a:ext cx="4737795" cy="586287"/>
          </a:xfrm>
        </p:spPr>
        <p:txBody>
          <a:bodyPr/>
          <a:lstStyle/>
          <a:p>
            <a: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Наше </a:t>
            </a:r>
            <a:b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творчество</a:t>
            </a:r>
            <a:endParaRPr lang="ru-RU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052736"/>
            <a:ext cx="3744416" cy="49925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908720"/>
            <a:ext cx="3543858" cy="4725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 rot="19705791">
            <a:off x="-953715" y="953425"/>
            <a:ext cx="4737795" cy="5862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50" normalizeH="0" baseline="0" noProof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Наше </a:t>
            </a:r>
            <a:br>
              <a:rPr kumimoji="0" lang="ru-RU" sz="4400" b="1" i="0" u="none" strike="noStrike" kern="1200" cap="none" spc="50" normalizeH="0" baseline="0" noProof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1" i="0" u="none" strike="noStrike" kern="1200" cap="none" spc="50" normalizeH="0" baseline="0" noProof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творчество</a:t>
            </a:r>
            <a:endParaRPr kumimoji="0" lang="ru-RU" sz="4400" b="1" i="0" u="none" strike="noStrike" kern="1200" cap="none" spc="50" normalizeH="0" baseline="0" noProof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61734">
            <a:off x="-992937" y="1084685"/>
            <a:ext cx="4737795" cy="586287"/>
          </a:xfrm>
        </p:spPr>
        <p:txBody>
          <a:bodyPr/>
          <a:lstStyle/>
          <a:p>
            <a: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Наше </a:t>
            </a:r>
            <a:b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творчество</a:t>
            </a:r>
            <a:endParaRPr lang="ru-RU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975822" y="992729"/>
            <a:ext cx="3816424" cy="50885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097729">
            <a:off x="-1017863" y="1042283"/>
            <a:ext cx="4737795" cy="586287"/>
          </a:xfrm>
        </p:spPr>
        <p:txBody>
          <a:bodyPr/>
          <a:lstStyle/>
          <a:p>
            <a: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Наше </a:t>
            </a:r>
            <a:b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творчество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921394" y="831134"/>
            <a:ext cx="3921900" cy="5229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63184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331640" y="1556792"/>
            <a:ext cx="6912768" cy="4525963"/>
          </a:xfrm>
        </p:spPr>
        <p:txBody>
          <a:bodyPr/>
          <a:lstStyle/>
          <a:p>
            <a:pPr algn="just"/>
            <a:r>
              <a:rPr lang="ru-RU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lap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book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- книга на коленях</a:t>
            </a:r>
          </a:p>
          <a:p>
            <a:pPr algn="just"/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Это самодельная интерактивная тематическая папка с кармашками, окошками, дверками, подвижными деталями, вставками, в которой находится материал, предназначенный для изучения.</a:t>
            </a:r>
          </a:p>
          <a:p>
            <a:pPr algn="just"/>
            <a:endParaRPr lang="ru-RU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82711">
            <a:off x="-984918" y="1074847"/>
            <a:ext cx="4737795" cy="586287"/>
          </a:xfrm>
        </p:spPr>
        <p:txBody>
          <a:bodyPr/>
          <a:lstStyle/>
          <a:p>
            <a: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Наше </a:t>
            </a:r>
            <a:b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творчество</a:t>
            </a:r>
            <a:endParaRPr lang="ru-RU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041830" y="926722"/>
            <a:ext cx="3780420" cy="50405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55814">
            <a:off x="-1139230" y="1015441"/>
            <a:ext cx="4737795" cy="586287"/>
          </a:xfrm>
        </p:spPr>
        <p:txBody>
          <a:bodyPr/>
          <a:lstStyle/>
          <a:p>
            <a: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Наше </a:t>
            </a:r>
            <a:b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творчество</a:t>
            </a:r>
            <a:endParaRPr lang="ru-RU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861810" y="746702"/>
            <a:ext cx="3996444" cy="53285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290840">
            <a:off x="-1088781" y="1023113"/>
            <a:ext cx="4737795" cy="586287"/>
          </a:xfrm>
        </p:spPr>
        <p:txBody>
          <a:bodyPr/>
          <a:lstStyle/>
          <a:p>
            <a: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Наше </a:t>
            </a:r>
            <a:b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творчество</a:t>
            </a:r>
            <a:endParaRPr lang="ru-RU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855809" y="824711"/>
            <a:ext cx="3960440" cy="52805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073164">
            <a:off x="-881708" y="953424"/>
            <a:ext cx="4737795" cy="586287"/>
          </a:xfrm>
        </p:spPr>
        <p:txBody>
          <a:bodyPr/>
          <a:lstStyle/>
          <a:p>
            <a: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Наше </a:t>
            </a:r>
            <a:b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творчество</a:t>
            </a:r>
            <a:endParaRPr lang="ru-RU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029406" y="1011154"/>
            <a:ext cx="3705876" cy="49411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705791">
            <a:off x="-881708" y="953424"/>
            <a:ext cx="4737795" cy="586287"/>
          </a:xfrm>
        </p:spPr>
        <p:txBody>
          <a:bodyPr/>
          <a:lstStyle/>
          <a:p>
            <a:r>
              <a:rPr lang="ru-RU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Наше </a:t>
            </a:r>
            <a:br>
              <a:rPr lang="ru-RU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творчество</a:t>
            </a:r>
            <a:endParaRPr lang="ru-RU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836712"/>
            <a:ext cx="3564396" cy="4752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705791">
            <a:off x="-881708" y="953424"/>
            <a:ext cx="4737795" cy="586287"/>
          </a:xfrm>
        </p:spPr>
        <p:txBody>
          <a:bodyPr/>
          <a:lstStyle/>
          <a:p>
            <a: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Наше </a:t>
            </a:r>
            <a:b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творчество</a:t>
            </a:r>
            <a:endParaRPr lang="ru-RU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980729"/>
            <a:ext cx="3528392" cy="47045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044826">
            <a:off x="-881708" y="953424"/>
            <a:ext cx="4737795" cy="586287"/>
          </a:xfrm>
        </p:spPr>
        <p:txBody>
          <a:bodyPr/>
          <a:lstStyle/>
          <a:p>
            <a: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Наше </a:t>
            </a:r>
            <a:b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творчество</a:t>
            </a:r>
            <a:endParaRPr lang="ru-RU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993402" y="687118"/>
            <a:ext cx="3921900" cy="5229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836712"/>
            <a:ext cx="3813888" cy="5085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705791">
            <a:off x="-881708" y="953424"/>
            <a:ext cx="4737795" cy="586287"/>
          </a:xfrm>
        </p:spPr>
        <p:txBody>
          <a:bodyPr/>
          <a:lstStyle/>
          <a:p>
            <a: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Наше </a:t>
            </a:r>
            <a:b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творчество</a:t>
            </a:r>
            <a:endParaRPr lang="ru-RU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908720"/>
            <a:ext cx="3744416" cy="49925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705791">
            <a:off x="-881708" y="953424"/>
            <a:ext cx="4737795" cy="586287"/>
          </a:xfrm>
        </p:spPr>
        <p:txBody>
          <a:bodyPr/>
          <a:lstStyle/>
          <a:p>
            <a: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Наше </a:t>
            </a:r>
            <a:b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творчество</a:t>
            </a:r>
            <a:endParaRPr lang="ru-RU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836712"/>
            <a:ext cx="3888432" cy="51845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705791">
            <a:off x="-881708" y="953424"/>
            <a:ext cx="4737795" cy="586287"/>
          </a:xfrm>
        </p:spPr>
        <p:txBody>
          <a:bodyPr/>
          <a:lstStyle/>
          <a:p>
            <a: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Наше </a:t>
            </a:r>
            <a:b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творчество</a:t>
            </a:r>
            <a:endParaRPr lang="ru-RU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774720"/>
          </a:xfrm>
        </p:spPr>
        <p:txBody>
          <a:bodyPr/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Зачем нужен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412776"/>
            <a:ext cx="7056784" cy="4268799"/>
          </a:xfrm>
        </p:spPr>
        <p:txBody>
          <a:bodyPr/>
          <a:lstStyle/>
          <a:p>
            <a:pPr marL="265113" lvl="0" indent="-265113">
              <a:buFont typeface="Wingdings" pitchFamily="2" charset="2"/>
              <a:buChar char="v"/>
              <a:tabLst>
                <a:tab pos="265113" algn="l"/>
                <a:tab pos="361950" algn="l"/>
                <a:tab pos="542925" algn="l"/>
                <a:tab pos="627063" algn="l"/>
              </a:tabLst>
            </a:pP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помогает ребенку по своему желанию организовать информацию по изучаемой теме и лучше понять и запомнить материал;    </a:t>
            </a:r>
          </a:p>
          <a:p>
            <a:pPr marL="892175" lvl="0" indent="-285750" algn="just">
              <a:buFont typeface="Wingdings" pitchFamily="2" charset="2"/>
              <a:buChar char="v"/>
              <a:tabLst>
                <a:tab pos="180975" algn="l"/>
              </a:tabLst>
            </a:pP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отличный способ для повторения пройденного; </a:t>
            </a:r>
          </a:p>
          <a:p>
            <a:pPr marL="2151063" lvl="0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учащиеся активны, успешно взаимодействуют со сверстниками и взрослыми;</a:t>
            </a:r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705791">
            <a:off x="-953717" y="665392"/>
            <a:ext cx="4737795" cy="586287"/>
          </a:xfrm>
        </p:spPr>
        <p:txBody>
          <a:bodyPr/>
          <a:lstStyle/>
          <a:p>
            <a: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Наше </a:t>
            </a:r>
            <a:b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творчество</a:t>
            </a:r>
            <a:endParaRPr lang="ru-RU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836712"/>
            <a:ext cx="3888432" cy="5184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705791">
            <a:off x="-953717" y="665392"/>
            <a:ext cx="4737795" cy="586287"/>
          </a:xfrm>
        </p:spPr>
        <p:txBody>
          <a:bodyPr/>
          <a:lstStyle/>
          <a:p>
            <a: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Наше </a:t>
            </a:r>
            <a:b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творчество</a:t>
            </a:r>
            <a:endParaRPr lang="ru-RU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980728"/>
            <a:ext cx="3543858" cy="4725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705791">
            <a:off x="-953717" y="665392"/>
            <a:ext cx="4737795" cy="586287"/>
          </a:xfrm>
        </p:spPr>
        <p:txBody>
          <a:bodyPr/>
          <a:lstStyle/>
          <a:p>
            <a: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Наше </a:t>
            </a:r>
            <a:b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творчество</a:t>
            </a:r>
            <a:endParaRPr lang="ru-RU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836712"/>
            <a:ext cx="3813888" cy="5085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705791">
            <a:off x="-953717" y="665392"/>
            <a:ext cx="4737795" cy="586287"/>
          </a:xfrm>
        </p:spPr>
        <p:txBody>
          <a:bodyPr/>
          <a:lstStyle/>
          <a:p>
            <a: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Наше </a:t>
            </a:r>
            <a:b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творчество</a:t>
            </a:r>
            <a:endParaRPr lang="ru-RU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052736"/>
            <a:ext cx="3813888" cy="5085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796908"/>
          </a:xfrm>
        </p:spPr>
        <p:txBody>
          <a:bodyPr/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Полезные ссылки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600200"/>
            <a:ext cx="6643734" cy="4525963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http://www.homeschoolshare.com/Lapbooks_at_HSS.php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http://www.babyblog.ru/community/post/weeks/159859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https://r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 http://www.tavika.ru/2013/06/lapbook-crow.html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u.pinterest.com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ru-RU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Antavika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ru-RU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lapbook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endParaRPr lang="en-US" sz="20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http://www.tavika.ru/2013/09/lapbook-autumn.html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http://ta-vi-ka.blogspot.ca/2014/02/lapbook-winter.html#sthash.efg4O48G.dpuf</a:t>
            </a:r>
            <a:endParaRPr lang="ru-RU" sz="20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http://stranamasterov.ru/node/581310</a:t>
            </a:r>
            <a:endParaRPr lang="ru-RU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  <a:hlinkClick r:id="rId7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83568" y="548680"/>
            <a:ext cx="4608512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Этапы работы: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Выбор темы. </a:t>
            </a:r>
          </a:p>
          <a:p>
            <a:pPr marL="514350" marR="0" lvl="0" indent="285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Тема для папки может быть совершенно любой, как и её сложность. Лучше получаются </a:t>
            </a:r>
            <a:r>
              <a:rPr lang="ru-RU" sz="28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лэпбуки</a:t>
            </a:r>
            <a:r>
              <a:rPr lang="ru-RU" sz="2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на частные, а не общие темы.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132856"/>
            <a:ext cx="2864406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63284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Этапы работы:</a:t>
            </a:r>
          </a:p>
          <a:p>
            <a:pPr marL="185738" indent="28575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</a:pP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Составление плана.</a:t>
            </a:r>
          </a:p>
          <a:p>
            <a:pPr marL="538163" indent="4763" algn="just" fontAlgn="base">
              <a:spcBef>
                <a:spcPct val="0"/>
              </a:spcBef>
              <a:spcAft>
                <a:spcPct val="0"/>
              </a:spcAft>
              <a:tabLst>
                <a:tab pos="542925" algn="l"/>
              </a:tabLst>
            </a:pPr>
            <a:r>
              <a:rPr lang="ru-RU" sz="2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 этом этапе происходит изучение источников информации, осуществляется её отбор и проведение исследований. Поэтому он занимает значительный отрезок времени, в зависимости от темы и особенностей учащихся.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806489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3.  Создание макета. </a:t>
            </a:r>
          </a:p>
          <a:p>
            <a:pPr marL="622300" lvl="0" indent="285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Делается зарисовка на черновике – листе А4, сложенном в виде </a:t>
            </a:r>
            <a:r>
              <a:rPr lang="ru-RU" sz="28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Так потом будет легче понять, как разложить все элементы. Формы представления могут быть любые, начиная от самой простой – текста, до игр и заданий. страничках и т.д. и т.п. </a:t>
            </a:r>
          </a:p>
          <a:p>
            <a:pPr marL="185738" indent="28575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endParaRPr lang="ru-RU" sz="28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8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Содержимое 3" descr="как сделать лэпбук">
            <a:hlinkClick r:id="rId2"/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42" t="2348" r="1501" b="12796"/>
          <a:stretch/>
        </p:blipFill>
        <p:spPr bwMode="auto">
          <a:xfrm>
            <a:off x="3131840" y="4077072"/>
            <a:ext cx="3096344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4. Практическая работа. </a:t>
            </a:r>
          </a:p>
          <a:p>
            <a:pPr marL="622300" indent="285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В соответствии с макетом надо сделать шаблоны в натуральную величину. Вручную, или на компьютере, используя специальные программы.  </a:t>
            </a:r>
            <a:endParaRPr lang="ru-RU" sz="2800" dirty="0" smtClean="0"/>
          </a:p>
          <a:p>
            <a:pPr marL="622300" lvl="0" indent="28575" algn="just" fontAlgn="base">
              <a:spcBef>
                <a:spcPct val="0"/>
              </a:spcBef>
              <a:spcAft>
                <a:spcPct val="0"/>
              </a:spcAft>
            </a:pPr>
            <a:endParaRPr lang="ru-RU" sz="28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5738" indent="28575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endParaRPr lang="ru-RU" sz="28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8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068960"/>
            <a:ext cx="3360373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3729038" cy="703282"/>
          </a:xfrm>
        </p:spPr>
        <p:txBody>
          <a:bodyPr/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Элементы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элементы лэпбука - кармашки">
            <a:hlinkClick r:id="rId2"/>
          </p:cNvPr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13249" b="15751"/>
          <a:stretch/>
        </p:blipFill>
        <p:spPr bwMode="auto">
          <a:xfrm rot="21410785">
            <a:off x="679346" y="1538402"/>
            <a:ext cx="1427326" cy="13639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элементы лепбука - кармашки">
            <a:hlinkClick r:id="rId4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00" r="46293" b="9513"/>
          <a:stretch/>
        </p:blipFill>
        <p:spPr bwMode="auto">
          <a:xfrm>
            <a:off x="3419872" y="2420888"/>
            <a:ext cx="1785950" cy="1428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Прямоугольник 5"/>
          <p:cNvSpPr/>
          <p:nvPr/>
        </p:nvSpPr>
        <p:spPr>
          <a:xfrm rot="10800000" flipV="1">
            <a:off x="3643306" y="511054"/>
            <a:ext cx="34290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  <a:tabLst>
                <a:tab pos="893763" algn="l"/>
                <a:tab pos="989013" algn="l"/>
              </a:tabLst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Кармашки</a:t>
            </a:r>
          </a:p>
          <a:p>
            <a:pPr>
              <a:buFont typeface="Wingdings" pitchFamily="2" charset="2"/>
              <a:buChar char="v"/>
              <a:tabLst>
                <a:tab pos="893763" algn="l"/>
                <a:tab pos="989013" algn="l"/>
              </a:tabLst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Конверты</a:t>
            </a:r>
          </a:p>
          <a:p>
            <a:pPr>
              <a:buFont typeface="Wingdings" pitchFamily="2" charset="2"/>
              <a:buChar char="v"/>
              <a:tabLst>
                <a:tab pos="893763" algn="l"/>
                <a:tab pos="989013" algn="l"/>
              </a:tabLst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Книжечки</a:t>
            </a:r>
          </a:p>
          <a:p>
            <a:pPr>
              <a:buFont typeface="Wingdings" pitchFamily="2" charset="2"/>
              <a:buChar char="v"/>
              <a:tabLst>
                <a:tab pos="893763" algn="l"/>
                <a:tab pos="989013" algn="l"/>
              </a:tabLst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Блокноты</a:t>
            </a:r>
          </a:p>
          <a:p>
            <a:pPr marL="0" lvl="3">
              <a:buFont typeface="Wingdings" pitchFamily="2" charset="2"/>
              <a:buChar char="v"/>
              <a:tabLst>
                <a:tab pos="893763" algn="l"/>
                <a:tab pos="989013" algn="l"/>
              </a:tabLst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Вращающиеся круги</a:t>
            </a:r>
          </a:p>
          <a:p>
            <a:pPr marL="0" lvl="4">
              <a:buFont typeface="Wingdings" pitchFamily="2" charset="2"/>
              <a:buChar char="v"/>
              <a:tabLst>
                <a:tab pos="0" algn="l"/>
                <a:tab pos="893763" algn="l"/>
                <a:tab pos="989013" algn="l"/>
              </a:tabLst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Книжки-гармошки</a:t>
            </a:r>
          </a:p>
        </p:txBody>
      </p:sp>
      <p:pic>
        <p:nvPicPr>
          <p:cNvPr id="7" name="Содержимое 3" descr="элементы лэпбука - конвертики">
            <a:hlinkClick r:id="rId6"/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2071702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3" descr="элементы лэпбука - подвижные круги">
            <a:hlinkClick r:id="rId8"/>
          </p:cNvPr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01" t="-1" r="3749" b="869"/>
          <a:stretch/>
        </p:blipFill>
        <p:spPr bwMode="auto">
          <a:xfrm>
            <a:off x="1043608" y="4437112"/>
            <a:ext cx="3500416" cy="1500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Содержимое 3" descr="элементы лепбука - книжка-гармошка">
            <a:hlinkClick r:id="rId10"/>
          </p:cNvPr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77072"/>
            <a:ext cx="3160184" cy="22574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Содержимое 3" descr="элементы лэпбука - мини-книжки">
            <a:hlinkClick r:id="rId12"/>
          </p:cNvPr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64904"/>
            <a:ext cx="2525699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элементы лэпбука">
            <a:hlinkClick r:id="rId14"/>
          </p:cNvPr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55" t="7134" r="13411" b="16203"/>
          <a:stretch/>
        </p:blipFill>
        <p:spPr bwMode="auto">
          <a:xfrm>
            <a:off x="1691680" y="3068960"/>
            <a:ext cx="1625991" cy="1500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484784"/>
            <a:ext cx="20162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Детали вырезаем, </a:t>
            </a:r>
          </a:p>
          <a:p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крепим на свои места. </a:t>
            </a: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124744"/>
            <a:ext cx="3188890" cy="42518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516216" y="2276872"/>
            <a:ext cx="15841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800" b="1" dirty="0" smtClean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 готов! </a:t>
            </a:r>
            <a:endParaRPr lang="ru-RU" dirty="0"/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38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76923C"/>
    </a:hlink>
    <a:folHlink>
      <a:srgbClr val="76923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10462726</TotalTime>
  <Words>332</Words>
  <Application>Microsoft Office PowerPoint</Application>
  <PresentationFormat>Экран (4:3)</PresentationFormat>
  <Paragraphs>73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1_Тема Office</vt:lpstr>
      <vt:lpstr>Слайд 1</vt:lpstr>
      <vt:lpstr>Что такое лэпбук  </vt:lpstr>
      <vt:lpstr>Зачем нужен лэпбук  </vt:lpstr>
      <vt:lpstr>Слайд 4</vt:lpstr>
      <vt:lpstr>Слайд 5</vt:lpstr>
      <vt:lpstr>Слайд 6</vt:lpstr>
      <vt:lpstr>Слайд 7</vt:lpstr>
      <vt:lpstr>Элементы </vt:lpstr>
      <vt:lpstr>Слайд 9</vt:lpstr>
      <vt:lpstr>Наше  творчество</vt:lpstr>
      <vt:lpstr>Наше  творчество</vt:lpstr>
      <vt:lpstr>Наше  творчество</vt:lpstr>
      <vt:lpstr>Наше  творчество</vt:lpstr>
      <vt:lpstr>Наше  творчество</vt:lpstr>
      <vt:lpstr>Наше  творчество</vt:lpstr>
      <vt:lpstr>Наше  творчество</vt:lpstr>
      <vt:lpstr>Слайд 17</vt:lpstr>
      <vt:lpstr>Наше  творчество</vt:lpstr>
      <vt:lpstr>Наше  творчество</vt:lpstr>
      <vt:lpstr>Наше  творчество</vt:lpstr>
      <vt:lpstr>Наше  творчество</vt:lpstr>
      <vt:lpstr>Наше  творчество</vt:lpstr>
      <vt:lpstr>Наше  творчество</vt:lpstr>
      <vt:lpstr>Наше  творчество</vt:lpstr>
      <vt:lpstr>Наше  творчество</vt:lpstr>
      <vt:lpstr>Наше  творчество</vt:lpstr>
      <vt:lpstr>Наше  творчество</vt:lpstr>
      <vt:lpstr>Наше  творчество</vt:lpstr>
      <vt:lpstr>Наше  творчество</vt:lpstr>
      <vt:lpstr>Наше  творчество</vt:lpstr>
      <vt:lpstr>Наше  творчество</vt:lpstr>
      <vt:lpstr>Наше  творчество</vt:lpstr>
      <vt:lpstr>Наше  творчество</vt:lpstr>
      <vt:lpstr>Спасибо за внимание!</vt:lpstr>
      <vt:lpstr>Полезные ссылки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Дима</cp:lastModifiedBy>
  <cp:revision>73</cp:revision>
  <dcterms:created xsi:type="dcterms:W3CDTF">2014-07-06T18:18:01Z</dcterms:created>
  <dcterms:modified xsi:type="dcterms:W3CDTF">2023-12-05T17:51:09Z</dcterms:modified>
</cp:coreProperties>
</file>