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1" r:id="rId3"/>
    <p:sldId id="269" r:id="rId4"/>
    <p:sldId id="275" r:id="rId5"/>
    <p:sldId id="280" r:id="rId6"/>
    <p:sldId id="276" r:id="rId7"/>
    <p:sldId id="259" r:id="rId8"/>
    <p:sldId id="277" r:id="rId9"/>
    <p:sldId id="278" r:id="rId10"/>
    <p:sldId id="261" r:id="rId11"/>
    <p:sldId id="290" r:id="rId12"/>
    <p:sldId id="289" r:id="rId13"/>
    <p:sldId id="282" r:id="rId14"/>
    <p:sldId id="283" r:id="rId15"/>
    <p:sldId id="284" r:id="rId16"/>
    <p:sldId id="286" r:id="rId17"/>
    <p:sldId id="287" r:id="rId18"/>
    <p:sldId id="288" r:id="rId19"/>
    <p:sldId id="304" r:id="rId20"/>
    <p:sldId id="291" r:id="rId21"/>
    <p:sldId id="303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1" r:id="rId31"/>
    <p:sldId id="302" r:id="rId32"/>
    <p:sldId id="305" r:id="rId33"/>
    <p:sldId id="26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2817" autoAdjust="0"/>
  </p:normalViewPr>
  <p:slideViewPr>
    <p:cSldViewPr>
      <p:cViewPr varScale="1">
        <p:scale>
          <a:sx n="64" d="100"/>
          <a:sy n="64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14DBE9-319C-4D80-9129-F0A828656C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09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30E7-9EFC-4188-81E2-3E0097800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6FC4-8F47-42A8-A9A5-0C7FC7D92D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49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AAF9-505B-47D2-844E-2959AF3E83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15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6D7B5-D27C-4441-8F83-6074789A9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9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8A2E-4572-4DA9-8850-1F9D08DA7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1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28C22-8826-4C94-9601-8875CBAEF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4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00AF-3278-47F7-873F-A190C5797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29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5B10-8C3C-428B-A134-A582558D9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7A654-ED81-4CEF-B481-61BF9A6D3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0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63C425-D511-4934-A557-28913C8F8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5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A55A30-1F28-4623-BF1E-E820917C7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9" r:id="rId2"/>
    <p:sldLayoutId id="2147484116" r:id="rId3"/>
    <p:sldLayoutId id="2147484110" r:id="rId4"/>
    <p:sldLayoutId id="2147484117" r:id="rId5"/>
    <p:sldLayoutId id="2147484111" r:id="rId6"/>
    <p:sldLayoutId id="2147484112" r:id="rId7"/>
    <p:sldLayoutId id="2147484118" r:id="rId8"/>
    <p:sldLayoutId id="2147484119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lubovinkin.narod.ru/vichnev/image06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lubovinkin.narod.ru/vichnev/image06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1.xml"/><Relationship Id="rId7" Type="http://schemas.openxmlformats.org/officeDocument/2006/relationships/slide" Target="slide24.xml"/><Relationship Id="rId12" Type="http://schemas.openxmlformats.org/officeDocument/2006/relationships/slide" Target="slide2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6.xml"/><Relationship Id="rId5" Type="http://schemas.openxmlformats.org/officeDocument/2006/relationships/slide" Target="slide23.xml"/><Relationship Id="rId10" Type="http://schemas.openxmlformats.org/officeDocument/2006/relationships/slide" Target="slide25.xml"/><Relationship Id="rId4" Type="http://schemas.openxmlformats.org/officeDocument/2006/relationships/slide" Target="slide28.xml"/><Relationship Id="rId9" Type="http://schemas.openxmlformats.org/officeDocument/2006/relationships/slide" Target="slide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26503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B0F0"/>
                </a:solidFill>
              </a:rPr>
              <a:t>Древнерусская нумерация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267450" y="5157788"/>
            <a:ext cx="2736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dirty="0" smtClean="0"/>
              <a:t>Подготовила</a:t>
            </a:r>
          </a:p>
          <a:p>
            <a:pPr algn="r" eaLnBrk="1" hangingPunct="1"/>
            <a:r>
              <a:rPr lang="ru-RU" dirty="0"/>
              <a:t>у</a:t>
            </a:r>
            <a:r>
              <a:rPr lang="ru-RU" dirty="0" smtClean="0"/>
              <a:t>читель начальных классов </a:t>
            </a:r>
          </a:p>
          <a:p>
            <a:pPr algn="r" eaLnBrk="1" hangingPunct="1"/>
            <a:r>
              <a:rPr lang="ru-RU" dirty="0" smtClean="0"/>
              <a:t>МАОУ СОШ №14</a:t>
            </a:r>
            <a:endParaRPr lang="ru-RU" dirty="0"/>
          </a:p>
          <a:p>
            <a:pPr algn="r" eaLnBrk="1" hangingPunct="1"/>
            <a:r>
              <a:rPr lang="ru-RU" dirty="0"/>
              <a:t>Терентьева К.В.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9" descr="http://lubovinkin.narod.ru/vichnev/image06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836613"/>
            <a:ext cx="635476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7"/>
          <p:cNvSpPr>
            <a:spLocks noGrp="1" noChangeArrowheads="1"/>
          </p:cNvSpPr>
          <p:nvPr>
            <p:ph idx="1"/>
          </p:nvPr>
        </p:nvSpPr>
        <p:spPr>
          <a:xfrm>
            <a:off x="-541338" y="2254250"/>
            <a:ext cx="5899151" cy="1041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        7      3      6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73025" y="-387350"/>
            <a:ext cx="8353425" cy="1728788"/>
          </a:xfrm>
        </p:spPr>
        <p:txBody>
          <a:bodyPr/>
          <a:lstStyle/>
          <a:p>
            <a:pPr marL="838200"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Записать число с помощью древнерусской нумерации</a:t>
            </a: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360613" y="2865438"/>
            <a:ext cx="0" cy="382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1476375" y="2865438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611188" y="2895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297238"/>
            <a:ext cx="931862" cy="10366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60738"/>
            <a:ext cx="8636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297238"/>
            <a:ext cx="936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animBg="1"/>
      <p:bldP spid="26630" grpId="0" animBg="1"/>
      <p:bldP spid="26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9" descr="http://lubovinkin.narod.ru/vichnev/image06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981075"/>
            <a:ext cx="63547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7"/>
          <p:cNvSpPr>
            <a:spLocks noGrp="1" noChangeArrowheads="1"/>
          </p:cNvSpPr>
          <p:nvPr>
            <p:ph idx="1"/>
          </p:nvPr>
        </p:nvSpPr>
        <p:spPr>
          <a:xfrm>
            <a:off x="952500" y="2636838"/>
            <a:ext cx="1008063" cy="7953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3200" dirty="0" smtClean="0">
                <a:latin typeface="+mj-lt"/>
              </a:rPr>
              <a:t>246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267802"/>
            <a:ext cx="8353425" cy="1728788"/>
          </a:xfrm>
        </p:spPr>
        <p:txBody>
          <a:bodyPr/>
          <a:lstStyle/>
          <a:p>
            <a:pPr marL="838200"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Перевести число с древнерусской нумерации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41438"/>
            <a:ext cx="13414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500438"/>
            <a:ext cx="14970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373188" y="2030413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373188" y="4367213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8200" y="5013325"/>
            <a:ext cx="1182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j-lt"/>
              </a:rPr>
              <a:t>689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13" grpId="0" animBg="1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2" y="188640"/>
            <a:ext cx="2880320" cy="511256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Основные древнерусские меры длины: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- Вершок</a:t>
            </a:r>
            <a:br>
              <a:rPr lang="ru-RU" sz="2400" b="0" dirty="0" smtClean="0"/>
            </a:br>
            <a:r>
              <a:rPr lang="ru-RU" sz="2400" b="0" dirty="0" smtClean="0"/>
              <a:t>- Пядь</a:t>
            </a:r>
            <a:br>
              <a:rPr lang="ru-RU" sz="2400" b="0" dirty="0" smtClean="0"/>
            </a:br>
            <a:r>
              <a:rPr lang="ru-RU" sz="2400" b="0" dirty="0" smtClean="0"/>
              <a:t>- Локоть</a:t>
            </a:r>
            <a:br>
              <a:rPr lang="ru-RU" sz="2400" b="0" dirty="0" smtClean="0"/>
            </a:br>
            <a:r>
              <a:rPr lang="ru-RU" sz="2400" b="0" dirty="0" smtClean="0"/>
              <a:t>- Аршин</a:t>
            </a:r>
            <a:br>
              <a:rPr lang="ru-RU" sz="2400" b="0" dirty="0" smtClean="0"/>
            </a:br>
            <a:r>
              <a:rPr lang="ru-RU" sz="2400" b="0" dirty="0" smtClean="0"/>
              <a:t>- Сажень</a:t>
            </a:r>
            <a:br>
              <a:rPr lang="ru-RU" sz="2400" b="0" dirty="0" smtClean="0"/>
            </a:br>
            <a:r>
              <a:rPr lang="ru-RU" sz="2400" b="0" dirty="0" smtClean="0"/>
              <a:t>- Верста</a:t>
            </a:r>
            <a:endParaRPr lang="ru-RU" sz="2400" b="0" dirty="0"/>
          </a:p>
        </p:txBody>
      </p:sp>
      <p:pic>
        <p:nvPicPr>
          <p:cNvPr id="19459" name="Объект 4" descr="https://ross-inform.host.webasyst.com/wa-data/public/photos/81/36/3681/3681.97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88913"/>
            <a:ext cx="6048375" cy="645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620713"/>
            <a:ext cx="7165975" cy="5373687"/>
          </a:xfrm>
        </p:spPr>
      </p:pic>
      <p:sp>
        <p:nvSpPr>
          <p:cNvPr id="2" name="Прямоугольник 1"/>
          <p:cNvSpPr/>
          <p:nvPr/>
        </p:nvSpPr>
        <p:spPr>
          <a:xfrm>
            <a:off x="1979613" y="3429000"/>
            <a:ext cx="2016125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4343400"/>
            <a:ext cx="25209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10072688" cy="3455987"/>
          </a:xfrm>
        </p:spPr>
      </p:pic>
      <p:sp>
        <p:nvSpPr>
          <p:cNvPr id="2" name="Прямоугольник 1"/>
          <p:cNvSpPr/>
          <p:nvPr/>
        </p:nvSpPr>
        <p:spPr>
          <a:xfrm>
            <a:off x="1331913" y="4724400"/>
            <a:ext cx="18002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≈ 17 см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4724400"/>
            <a:ext cx="194468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≈ 22-23 см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188" y="1125538"/>
            <a:ext cx="3960812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6688137" y="2522538"/>
            <a:ext cx="3960813" cy="1017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836613"/>
            <a:ext cx="8918575" cy="4013200"/>
          </a:xfrm>
        </p:spPr>
      </p:pic>
      <p:sp>
        <p:nvSpPr>
          <p:cNvPr id="2" name="Прямоугольник 1"/>
          <p:cNvSpPr/>
          <p:nvPr/>
        </p:nvSpPr>
        <p:spPr>
          <a:xfrm>
            <a:off x="3132138" y="4076700"/>
            <a:ext cx="3095625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≈ 45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0"/>
            <a:ext cx="9145587" cy="580548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63" y="5084763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2558256" y="2607469"/>
            <a:ext cx="599122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811044" y="2637631"/>
            <a:ext cx="599122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3913188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≈ 176 см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508625" y="3954463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≈ 216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812088" y="6092825"/>
            <a:ext cx="1081087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69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8800" dirty="0" smtClean="0">
                <a:solidFill>
                  <a:srgbClr val="7030A0"/>
                </a:solidFill>
                <a:latin typeface="Gabriola" pitchFamily="82" charset="0"/>
              </a:rPr>
              <a:t>ИГРА</a:t>
            </a:r>
            <a:endParaRPr lang="ru-RU" sz="8800" dirty="0">
              <a:solidFill>
                <a:srgbClr val="7030A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8648700" cy="32178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Пальцевый 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275" y="319088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525" y="319088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3900" y="319088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3375" y="319088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4275" y="319088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275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2525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3900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73375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РЕ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4275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1050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ЧЕ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7350" y="12731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275" y="22129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52525" y="22129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93900" y="22129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73375" y="22129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5275" y="307975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52525" y="307975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93900" y="307975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73375" y="307975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2738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69988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90838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41738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ТВ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08513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84813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2738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69988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12950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Ж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90838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41738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ЛА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08513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84813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ЩЕ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5275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52525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93900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24275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91050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67350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340475" y="3929063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188200" y="394652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40475" y="4892675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40475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С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188200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993900" y="3929063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860675" y="5791200"/>
            <a:ext cx="714375" cy="714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Д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03213" y="3190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160463" y="3190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2003425" y="3190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2881313" y="3190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732213" y="3190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12738" y="126523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169988" y="126523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2012950" y="126523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2890838" y="126523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741738" y="126523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554538" y="126523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5467350" y="12985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298450" y="22129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1176338" y="22129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1989138" y="22129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881313" y="22129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03213" y="307975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1154113" y="307975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989138" y="307975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878138" y="307975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73050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1165225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1993900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2844800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3719513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570413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5495925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6346825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7188200" y="39274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03213" y="48926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1138238" y="48926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989138" y="48926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2862263" y="48783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3713163" y="4878388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4627563" y="48926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478463" y="48926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340475" y="48926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242888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1120775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1971675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2825750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3676650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4583113" y="57943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5434013" y="5794375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6337300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7188200" y="5791200"/>
            <a:ext cx="7143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dirty="0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7061200" y="319088"/>
            <a:ext cx="13938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П</a:t>
            </a:r>
          </a:p>
        </p:txBody>
      </p:sp>
      <p:sp>
        <p:nvSpPr>
          <p:cNvPr id="50" name="Скругленный прямоугольник 49">
            <a:hlinkClick r:id="rId3" action="ppaction://hlinksldjump"/>
          </p:cNvPr>
          <p:cNvSpPr/>
          <p:nvPr/>
        </p:nvSpPr>
        <p:spPr>
          <a:xfrm>
            <a:off x="7051675" y="1298575"/>
            <a:ext cx="14033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355600" y="2012950"/>
            <a:ext cx="1655763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77825" y="3101975"/>
            <a:ext cx="1655763" cy="935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760663" y="3101975"/>
            <a:ext cx="1655762" cy="9350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355600" y="4240213"/>
            <a:ext cx="1655763" cy="9350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2794000" y="4240213"/>
            <a:ext cx="1655763" cy="9350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5003800" y="2555875"/>
            <a:ext cx="1655763" cy="936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hlinkClick r:id="rId8" action="ppaction://hlinksldjump"/>
          </p:cNvPr>
          <p:cNvSpPr/>
          <p:nvPr/>
        </p:nvSpPr>
        <p:spPr>
          <a:xfrm>
            <a:off x="7019925" y="2555875"/>
            <a:ext cx="1655763" cy="936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5003800" y="3644900"/>
            <a:ext cx="1655763" cy="936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Скругленный прямоугольник 17">
            <a:hlinkClick r:id="rId10" action="ppaction://hlinksldjump"/>
          </p:cNvPr>
          <p:cNvSpPr/>
          <p:nvPr/>
        </p:nvSpPr>
        <p:spPr>
          <a:xfrm>
            <a:off x="7019925" y="3644900"/>
            <a:ext cx="1655763" cy="936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5263" y="476250"/>
            <a:ext cx="2016125" cy="115252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?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51500" y="787400"/>
            <a:ext cx="2016125" cy="115252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П</a:t>
            </a:r>
          </a:p>
        </p:txBody>
      </p:sp>
      <p:sp>
        <p:nvSpPr>
          <p:cNvPr id="21" name="Скругленный прямоугольник 20">
            <a:hlinkClick r:id="rId11" action="ppaction://hlinksldjump"/>
          </p:cNvPr>
          <p:cNvSpPr/>
          <p:nvPr/>
        </p:nvSpPr>
        <p:spPr>
          <a:xfrm>
            <a:off x="2760663" y="2012950"/>
            <a:ext cx="1655762" cy="93662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Стрелка влево 21">
            <a:hlinkClick r:id="rId12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2033588" y="2265363"/>
            <a:ext cx="360362" cy="4318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0800000">
            <a:off x="2400300" y="2265363"/>
            <a:ext cx="360363" cy="4318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033588" y="3276600"/>
            <a:ext cx="360362" cy="4318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10800000">
            <a:off x="2400300" y="3276600"/>
            <a:ext cx="360363" cy="4318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2033588" y="4491038"/>
            <a:ext cx="360362" cy="4318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10800000">
            <a:off x="2400300" y="4491038"/>
            <a:ext cx="360363" cy="4318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b="506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04448" cy="1354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effectLst/>
              </a:rPr>
              <a:t>Для выполнения счета пользовались также различными простыми приспособлениями</a:t>
            </a:r>
            <a:endParaRPr lang="ru-RU" sz="3200" dirty="0" smtClean="0"/>
          </a:p>
        </p:txBody>
      </p:sp>
      <p:pic>
        <p:nvPicPr>
          <p:cNvPr id="5" name="Picture 6" descr="http://www.bestreferat.ru/images/paper/25/00/9670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611981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979613" y="260350"/>
            <a:ext cx="4032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400">
                <a:solidFill>
                  <a:srgbClr val="7030A0"/>
                </a:solidFill>
                <a:latin typeface="Segoe Script" pitchFamily="34" charset="0"/>
              </a:rPr>
              <a:t>Бонус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667625" y="6092825"/>
            <a:ext cx="1152525" cy="649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84213" y="1447800"/>
            <a:ext cx="69834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Косая сажень = </a:t>
            </a:r>
            <a:r>
              <a:rPr lang="en-US" sz="3600"/>
              <a:t>CSI ≈</a:t>
            </a:r>
            <a:r>
              <a:rPr lang="ru-RU" sz="3600"/>
              <a:t> </a:t>
            </a:r>
            <a:r>
              <a:rPr lang="en-US" sz="3600"/>
              <a:t>216</a:t>
            </a:r>
            <a:r>
              <a:rPr lang="ru-RU" sz="3600"/>
              <a:t> см</a:t>
            </a:r>
            <a:endParaRPr lang="en-US" sz="3600"/>
          </a:p>
          <a:p>
            <a:pPr eaLnBrk="1" hangingPunct="1"/>
            <a:endParaRPr lang="en-US" sz="3600"/>
          </a:p>
          <a:p>
            <a:pPr eaLnBrk="1" hangingPunct="1"/>
            <a:r>
              <a:rPr lang="ru-RU" sz="3600"/>
              <a:t>Аршин =</a:t>
            </a:r>
            <a:r>
              <a:rPr lang="en-US" sz="3600"/>
              <a:t> OE ≈ 71</a:t>
            </a:r>
            <a:r>
              <a:rPr lang="ru-RU" sz="3600"/>
              <a:t> см</a:t>
            </a:r>
            <a:endParaRPr lang="en-US" sz="3600"/>
          </a:p>
          <a:p>
            <a:pPr eaLnBrk="1" hangingPunct="1"/>
            <a:endParaRPr lang="ru-RU" sz="3600"/>
          </a:p>
          <a:p>
            <a:pPr eaLnBrk="1" hangingPunct="1"/>
            <a:r>
              <a:rPr lang="ru-RU" sz="3600"/>
              <a:t>Локоть =</a:t>
            </a:r>
            <a:r>
              <a:rPr lang="en-US" sz="3600"/>
              <a:t> ME ≈ 45</a:t>
            </a:r>
            <a:r>
              <a:rPr lang="ru-RU" sz="3600"/>
              <a:t> см</a:t>
            </a:r>
            <a:endParaRPr lang="en-US" sz="3600"/>
          </a:p>
          <a:p>
            <a:pPr eaLnBrk="1" hangingPunct="1"/>
            <a:endParaRPr lang="ru-RU" sz="3600"/>
          </a:p>
          <a:p>
            <a:pPr eaLnBrk="1" hangingPunct="1"/>
            <a:r>
              <a:rPr lang="ru-RU" sz="3600"/>
              <a:t>Пядь =</a:t>
            </a:r>
            <a:r>
              <a:rPr lang="en-US" sz="3600"/>
              <a:t> </a:t>
            </a:r>
            <a:r>
              <a:rPr lang="ru-RU" sz="3600"/>
              <a:t>З</a:t>
            </a:r>
            <a:r>
              <a:rPr lang="en-US" sz="3600"/>
              <a:t>I ≈ 17 </a:t>
            </a:r>
            <a:r>
              <a:rPr lang="ru-RU" sz="3600"/>
              <a:t>см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635250" y="3432175"/>
            <a:ext cx="811213" cy="428625"/>
          </a:xfrm>
          <a:custGeom>
            <a:avLst/>
            <a:gdLst>
              <a:gd name="connsiteX0" fmla="*/ 48090 w 811249"/>
              <a:gd name="connsiteY0" fmla="*/ 427664 h 427664"/>
              <a:gd name="connsiteX1" fmla="*/ 76225 w 811249"/>
              <a:gd name="connsiteY1" fmla="*/ 202581 h 427664"/>
              <a:gd name="connsiteX2" fmla="*/ 765542 w 811249"/>
              <a:gd name="connsiteY2" fmla="*/ 230716 h 427664"/>
              <a:gd name="connsiteX3" fmla="*/ 751475 w 811249"/>
              <a:gd name="connsiteY3" fmla="*/ 5633 h 427664"/>
              <a:gd name="connsiteX4" fmla="*/ 793678 w 811249"/>
              <a:gd name="connsiteY4" fmla="*/ 90039 h 4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49" h="427664">
                <a:moveTo>
                  <a:pt x="48090" y="427664"/>
                </a:moveTo>
                <a:cubicBezTo>
                  <a:pt x="2370" y="331535"/>
                  <a:pt x="-43350" y="235406"/>
                  <a:pt x="76225" y="202581"/>
                </a:cubicBezTo>
                <a:cubicBezTo>
                  <a:pt x="195800" y="169756"/>
                  <a:pt x="653000" y="263541"/>
                  <a:pt x="765542" y="230716"/>
                </a:cubicBezTo>
                <a:cubicBezTo>
                  <a:pt x="878084" y="197891"/>
                  <a:pt x="746786" y="29079"/>
                  <a:pt x="751475" y="5633"/>
                </a:cubicBezTo>
                <a:cubicBezTo>
                  <a:pt x="756164" y="-17813"/>
                  <a:pt x="774921" y="36113"/>
                  <a:pt x="793678" y="9003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652713" y="2416175"/>
            <a:ext cx="811212" cy="428625"/>
          </a:xfrm>
          <a:custGeom>
            <a:avLst/>
            <a:gdLst>
              <a:gd name="connsiteX0" fmla="*/ 48090 w 811249"/>
              <a:gd name="connsiteY0" fmla="*/ 427664 h 427664"/>
              <a:gd name="connsiteX1" fmla="*/ 76225 w 811249"/>
              <a:gd name="connsiteY1" fmla="*/ 202581 h 427664"/>
              <a:gd name="connsiteX2" fmla="*/ 765542 w 811249"/>
              <a:gd name="connsiteY2" fmla="*/ 230716 h 427664"/>
              <a:gd name="connsiteX3" fmla="*/ 751475 w 811249"/>
              <a:gd name="connsiteY3" fmla="*/ 5633 h 427664"/>
              <a:gd name="connsiteX4" fmla="*/ 793678 w 811249"/>
              <a:gd name="connsiteY4" fmla="*/ 90039 h 4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49" h="427664">
                <a:moveTo>
                  <a:pt x="48090" y="427664"/>
                </a:moveTo>
                <a:cubicBezTo>
                  <a:pt x="2370" y="331535"/>
                  <a:pt x="-43350" y="235406"/>
                  <a:pt x="76225" y="202581"/>
                </a:cubicBezTo>
                <a:cubicBezTo>
                  <a:pt x="195800" y="169756"/>
                  <a:pt x="653000" y="263541"/>
                  <a:pt x="765542" y="230716"/>
                </a:cubicBezTo>
                <a:cubicBezTo>
                  <a:pt x="878084" y="197891"/>
                  <a:pt x="746786" y="29079"/>
                  <a:pt x="751475" y="5633"/>
                </a:cubicBezTo>
                <a:cubicBezTo>
                  <a:pt x="756164" y="-17813"/>
                  <a:pt x="774921" y="36113"/>
                  <a:pt x="793678" y="9003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176713" y="1285875"/>
            <a:ext cx="811212" cy="428625"/>
          </a:xfrm>
          <a:custGeom>
            <a:avLst/>
            <a:gdLst>
              <a:gd name="connsiteX0" fmla="*/ 48090 w 811249"/>
              <a:gd name="connsiteY0" fmla="*/ 427664 h 427664"/>
              <a:gd name="connsiteX1" fmla="*/ 76225 w 811249"/>
              <a:gd name="connsiteY1" fmla="*/ 202581 h 427664"/>
              <a:gd name="connsiteX2" fmla="*/ 765542 w 811249"/>
              <a:gd name="connsiteY2" fmla="*/ 230716 h 427664"/>
              <a:gd name="connsiteX3" fmla="*/ 751475 w 811249"/>
              <a:gd name="connsiteY3" fmla="*/ 5633 h 427664"/>
              <a:gd name="connsiteX4" fmla="*/ 793678 w 811249"/>
              <a:gd name="connsiteY4" fmla="*/ 90039 h 4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49" h="427664">
                <a:moveTo>
                  <a:pt x="48090" y="427664"/>
                </a:moveTo>
                <a:cubicBezTo>
                  <a:pt x="2370" y="331535"/>
                  <a:pt x="-43350" y="235406"/>
                  <a:pt x="76225" y="202581"/>
                </a:cubicBezTo>
                <a:cubicBezTo>
                  <a:pt x="195800" y="169756"/>
                  <a:pt x="653000" y="263541"/>
                  <a:pt x="765542" y="230716"/>
                </a:cubicBezTo>
                <a:cubicBezTo>
                  <a:pt x="878084" y="197891"/>
                  <a:pt x="746786" y="29079"/>
                  <a:pt x="751475" y="5633"/>
                </a:cubicBezTo>
                <a:cubicBezTo>
                  <a:pt x="756164" y="-17813"/>
                  <a:pt x="774921" y="36113"/>
                  <a:pt x="793678" y="9003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675134">
            <a:off x="2311400" y="4556125"/>
            <a:ext cx="595313" cy="427038"/>
          </a:xfrm>
          <a:custGeom>
            <a:avLst/>
            <a:gdLst>
              <a:gd name="connsiteX0" fmla="*/ 48090 w 811249"/>
              <a:gd name="connsiteY0" fmla="*/ 427664 h 427664"/>
              <a:gd name="connsiteX1" fmla="*/ 76225 w 811249"/>
              <a:gd name="connsiteY1" fmla="*/ 202581 h 427664"/>
              <a:gd name="connsiteX2" fmla="*/ 765542 w 811249"/>
              <a:gd name="connsiteY2" fmla="*/ 230716 h 427664"/>
              <a:gd name="connsiteX3" fmla="*/ 751475 w 811249"/>
              <a:gd name="connsiteY3" fmla="*/ 5633 h 427664"/>
              <a:gd name="connsiteX4" fmla="*/ 793678 w 811249"/>
              <a:gd name="connsiteY4" fmla="*/ 90039 h 4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249" h="427664">
                <a:moveTo>
                  <a:pt x="48090" y="427664"/>
                </a:moveTo>
                <a:cubicBezTo>
                  <a:pt x="2370" y="331535"/>
                  <a:pt x="-43350" y="235406"/>
                  <a:pt x="76225" y="202581"/>
                </a:cubicBezTo>
                <a:cubicBezTo>
                  <a:pt x="195800" y="169756"/>
                  <a:pt x="653000" y="263541"/>
                  <a:pt x="765542" y="230716"/>
                </a:cubicBezTo>
                <a:cubicBezTo>
                  <a:pt x="878084" y="197891"/>
                  <a:pt x="746786" y="29079"/>
                  <a:pt x="751475" y="5633"/>
                </a:cubicBezTo>
                <a:cubicBezTo>
                  <a:pt x="756164" y="-17813"/>
                  <a:pt x="774921" y="36113"/>
                  <a:pt x="793678" y="900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1286453"/>
            <a:ext cx="4752528" cy="91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2416504"/>
            <a:ext cx="3084290" cy="8684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2575" y="3433487"/>
            <a:ext cx="3168351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6838" y="4502177"/>
            <a:ext cx="2729018" cy="8684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286453"/>
            <a:ext cx="1584176" cy="91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67858" y="2416504"/>
            <a:ext cx="1452213" cy="91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51919" y="3432517"/>
            <a:ext cx="1368151" cy="91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4503328"/>
            <a:ext cx="1305723" cy="91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68413"/>
            <a:ext cx="6918325" cy="51895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3010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К</a:t>
            </a:r>
            <a:r>
              <a:rPr lang="ru-RU" sz="3200" dirty="0" smtClean="0"/>
              <a:t>аждое действие изображали рисунком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5888"/>
            <a:ext cx="4514850" cy="6491287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53146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Славянская нумерация была создана греческими </a:t>
            </a:r>
            <a:r>
              <a:rPr lang="ru-RU" sz="2800" dirty="0">
                <a:solidFill>
                  <a:schemeClr val="tx1"/>
                </a:solidFill>
                <a:effectLst/>
              </a:rPr>
              <a:t>монахами братьями Кириллом и Мефодием в IX веке.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 некоторых народов запись чисел осуществлялась буквами алфавита, которыми пользовались в грамматике.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859338" y="5213350"/>
            <a:ext cx="3744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/>
              <a:t>“</a:t>
            </a:r>
            <a:r>
              <a:rPr lang="ru-RU" sz="4400"/>
              <a:t>Титло</a:t>
            </a:r>
            <a:r>
              <a:rPr lang="en-US" sz="4400"/>
              <a:t>” </a:t>
            </a:r>
            <a:r>
              <a:rPr lang="en-US" sz="4000"/>
              <a:t>  </a:t>
            </a:r>
            <a:r>
              <a:rPr lang="ru-RU" sz="4800"/>
              <a:t>҃</a:t>
            </a:r>
          </a:p>
        </p:txBody>
      </p:sp>
      <p:pic>
        <p:nvPicPr>
          <p:cNvPr id="14340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8229600" cy="2592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3438" y="1481138"/>
            <a:ext cx="4937125" cy="4525962"/>
          </a:xfrm>
        </p:spPr>
      </p:pic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Вспомогательные символы славянской нумерации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 rot="-9306762">
            <a:off x="7742238" y="889000"/>
            <a:ext cx="8620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9600"/>
              <a:t>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 descr="http://matematika.gym075.edusite.ru/images/numeraziya/image0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8135937" cy="2201862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>Порядок написания единиц и десятков не соблюдался для чисел от 11 до 19: единицы записывались ранее </a:t>
            </a:r>
            <a:r>
              <a:rPr lang="ru-RU" sz="2400" dirty="0" smtClean="0">
                <a:effectLst/>
              </a:rPr>
              <a:t>десятков.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 smtClean="0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5238750" y="4868863"/>
            <a:ext cx="27368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Остальные числа записывались буквами слева направо, например 35 </a:t>
            </a:r>
            <a:r>
              <a:rPr lang="ru-RU" sz="2400"/>
              <a:t>→</a:t>
            </a:r>
            <a:r>
              <a:rPr lang="ru-RU"/>
              <a:t> 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5672138"/>
            <a:ext cx="361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656263"/>
            <a:ext cx="371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4294967295"/>
          </p:nvPr>
        </p:nvSpPr>
        <p:spPr>
          <a:xfrm>
            <a:off x="0" y="1435100"/>
            <a:ext cx="5508625" cy="4525963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например</a:t>
            </a:r>
            <a:r>
              <a:rPr lang="ru-RU" dirty="0"/>
              <a:t>, числа 544 и 1135 имели соответственно </a:t>
            </a:r>
            <a:r>
              <a:rPr lang="ru-RU" dirty="0" smtClean="0"/>
              <a:t>обозначения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означает </a:t>
            </a:r>
            <a:r>
              <a:rPr lang="ru-RU" dirty="0"/>
              <a:t>числа соответственно 500 044 и 540 004.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pic>
        <p:nvPicPr>
          <p:cNvPr id="17410" name="Рисунок 3" descr="http://matematika.gym075.edusite.ru/images/numeraziya/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34559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 descr="http://matematika.gym075.edusite.ru/images/numeraziya/image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724400"/>
            <a:ext cx="34559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 rot="12361802">
            <a:off x="6551613" y="-6350"/>
            <a:ext cx="2276475" cy="2324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800" dirty="0">
                <a:solidFill>
                  <a:schemeClr val="tx1"/>
                </a:solidFill>
              </a:rPr>
              <a:t>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1528</TotalTime>
  <Words>237</Words>
  <Application>Microsoft Office PowerPoint</Application>
  <PresentationFormat>Экран (4:3)</PresentationFormat>
  <Paragraphs>102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Lucida Sans Unicode</vt:lpstr>
      <vt:lpstr>Wingdings 3</vt:lpstr>
      <vt:lpstr>Verdana</vt:lpstr>
      <vt:lpstr>Wingdings 2</vt:lpstr>
      <vt:lpstr>Calibri</vt:lpstr>
      <vt:lpstr>Segoe Script</vt:lpstr>
      <vt:lpstr>Открытая</vt:lpstr>
      <vt:lpstr>Древнерусская нумерация</vt:lpstr>
      <vt:lpstr>Пальцевый счет</vt:lpstr>
      <vt:lpstr>Для выполнения счета пользовались также различными простыми приспособлениями</vt:lpstr>
      <vt:lpstr>Каждое действие изображали рисунком</vt:lpstr>
      <vt:lpstr>Славянская нумерация была создана греческими монахами братьями Кириллом и Мефодием в IX веке. </vt:lpstr>
      <vt:lpstr>У некоторых народов запись чисел осуществлялась буквами алфавита, которыми пользовались в грамматике.</vt:lpstr>
      <vt:lpstr>Вспомогательные символы славянской нумерации</vt:lpstr>
      <vt:lpstr>Порядок написания единиц и десятков не соблюдался для чисел от 11 до 19: единицы записывались ранее десятков. </vt:lpstr>
      <vt:lpstr>Презентация PowerPoint</vt:lpstr>
      <vt:lpstr>Записать число с помощью древнерусской нумерации</vt:lpstr>
      <vt:lpstr>Перевести число с древнерусской нумерации</vt:lpstr>
      <vt:lpstr>Основные древнерусские меры длины: - Вершок - Пядь - Локоть - Аршин - Сажень - Верста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hobbit</dc:creator>
  <cp:lastModifiedBy>1</cp:lastModifiedBy>
  <cp:revision>58</cp:revision>
  <dcterms:created xsi:type="dcterms:W3CDTF">2009-01-27T15:08:01Z</dcterms:created>
  <dcterms:modified xsi:type="dcterms:W3CDTF">2023-11-01T17:45:45Z</dcterms:modified>
</cp:coreProperties>
</file>