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2"/>
  </p:notesMasterIdLst>
  <p:handoutMasterIdLst>
    <p:handoutMasterId r:id="rId13"/>
  </p:handoutMasterIdLst>
  <p:sldIdLst>
    <p:sldId id="258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ED025FA-80A1-433D-A254-7AAAFE35B5BD}">
          <p14:sldIdLst>
            <p14:sldId id="258"/>
            <p14:sldId id="259"/>
            <p14:sldId id="260"/>
            <p14:sldId id="261"/>
            <p14:sldId id="262"/>
            <p14:sldId id="264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7753"/>
    <a:srgbClr val="C3A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6182" autoAdjust="0"/>
  </p:normalViewPr>
  <p:slideViewPr>
    <p:cSldViewPr showGuides="1">
      <p:cViewPr varScale="1">
        <p:scale>
          <a:sx n="62" d="100"/>
          <a:sy n="62" d="100"/>
        </p:scale>
        <p:origin x="96" y="24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695E33A-A902-4131-AA8F-9B2DF5EB0D25}" type="datetime1">
              <a:rPr lang="ru-RU" smtClean="0">
                <a:solidFill>
                  <a:schemeClr val="tx2"/>
                </a:solidFill>
                <a:latin typeface="Calibri" panose="020F0502020204030204" pitchFamily="34" charset="0"/>
              </a:rPr>
              <a:t>28.02.2024</a:t>
            </a:fld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ru-RU" smtClean="0">
                <a:solidFill>
                  <a:schemeClr val="tx2"/>
                </a:solidFill>
                <a:latin typeface="Calibri" panose="020F0502020204030204" pitchFamily="34" charset="0"/>
              </a:rPr>
              <a:t>‹#›</a:t>
            </a:fld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14648FAF-D68E-4D63-B71F-8AF8669E62A6}" type="datetime1">
              <a:rPr lang="ru-RU" noProof="0" smtClean="0"/>
              <a:t>28.02.2024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B8796F01-7154-41E0-B48B-A6921757531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BBF81A0-ADA6-4623-BE4F-40CFB8BBCB3D}" type="slidenum">
              <a:rPr lang="ru-RU" smtClean="0">
                <a:latin typeface="Calibri" panose="020F0502020204030204" pitchFamily="34" charset="0"/>
              </a:rPr>
              <a:t>1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855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noProof="0" smtClean="0"/>
              <a:pPr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29079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noProof="0" smtClean="0"/>
              <a:pPr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59237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noProof="0" smtClean="0"/>
              <a:pPr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95126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noProof="0" smtClean="0"/>
              <a:pPr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79681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noProof="0" smtClean="0"/>
              <a:pPr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68282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noProof="0" smtClean="0"/>
              <a:pPr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53997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noProof="0" smtClean="0"/>
              <a:pPr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50233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 descr="Стопка книг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Рисунок 8" descr="Стопка книг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C4DA005-6FEA-455D-837C-11B0D7484343}" type="datetime1">
              <a:rPr lang="ru-RU" noProof="0" smtClean="0"/>
              <a:t>28.02.2024</a:t>
            </a:fld>
            <a:endParaRPr lang="ru-RU" noProof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901A54D-AC64-4676-8B0F-D298DF690246}" type="datetime1">
              <a:rPr lang="ru-RU" noProof="0" smtClean="0"/>
              <a:t>28.02.2024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AA28C1-D16F-4F05-85BA-523568B99D13}" type="datetime1">
              <a:rPr lang="ru-RU" noProof="0" smtClean="0"/>
              <a:t>28.02.2024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1564AE4-1635-43DA-948E-95C0D2FC5C6D}" type="datetime1">
              <a:rPr lang="ru-RU" noProof="0" smtClean="0"/>
              <a:t>28.02.2024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b="0" noProof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5" name="Рисунок 4" descr="Стопка книг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80798E2-A37B-465D-AE43-4B189777EF23}" type="datetime1">
              <a:rPr lang="ru-RU" noProof="0" smtClean="0"/>
              <a:t>28.02.2024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73D16D7-FCE8-4388-BC96-3A796553CFFB}" type="datetime1">
              <a:rPr lang="ru-RU" noProof="0" smtClean="0"/>
              <a:t>28.02.2024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latin typeface="Calibri" panose="020F0502020204030204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latin typeface="Calibri" panose="020F0502020204030204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CC8EA0-AEAA-4FA7-BA63-5BC7DD49388C}" type="datetime1">
              <a:rPr lang="ru-RU" noProof="0" smtClean="0"/>
              <a:t>28.02.2024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5CCC636-5A9F-4760-B2C7-A0C50296A35F}" type="datetime1">
              <a:rPr lang="ru-RU" noProof="0" smtClean="0"/>
              <a:t>28.02.2024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E555DF2-F37D-45A5-9B87-35C3843FB32C}" type="datetime1">
              <a:rPr lang="ru-RU" noProof="0" smtClean="0"/>
              <a:t>28.02.2024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Calibri" panose="020F0502020204030204" pitchFamily="34" charset="0"/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224DCB0-7EB9-46BB-AB75-55060ED8B36A}" type="datetime1">
              <a:rPr lang="ru-RU" noProof="0" smtClean="0"/>
              <a:t>28.02.2024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 hasCustomPrompt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latin typeface="Calibri" panose="020F0502020204030204" pitchFamily="34" charset="0"/>
              </a:defRPr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latin typeface="Calibri" panose="020F0502020204030204" pitchFamily="34" charset="0"/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DD65154-D9C5-462F-A17F-9219139566A3}" type="datetime1">
              <a:rPr lang="ru-RU" noProof="0" smtClean="0"/>
              <a:t>28.02.2024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5479D01-6828-4805-89BD-F0BAA96C6083}" type="datetime1">
              <a:rPr lang="ru-RU" noProof="0" smtClean="0"/>
              <a:t>28.02.2024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Calibri" panose="020F0502020204030204" pitchFamily="34" charset="0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07977" y="476672"/>
            <a:ext cx="7008574" cy="3298825"/>
          </a:xfrm>
        </p:spPr>
        <p:txBody>
          <a:bodyPr rtlCol="0"/>
          <a:lstStyle/>
          <a:p>
            <a:pPr algn="ctr" rtl="0"/>
            <a:r>
              <a:rPr lang="ru-RU" sz="5000" dirty="0">
                <a:latin typeface="Calibri" panose="020F0502020204030204" pitchFamily="34" charset="0"/>
              </a:rPr>
              <a:t>Творческий проект </a:t>
            </a:r>
            <a:br>
              <a:rPr lang="ru-RU" sz="5000" dirty="0">
                <a:latin typeface="Calibri" panose="020F0502020204030204" pitchFamily="34" charset="0"/>
              </a:rPr>
            </a:br>
            <a:r>
              <a:rPr lang="ru-RU" sz="5000" dirty="0">
                <a:latin typeface="Calibri" panose="020F0502020204030204" pitchFamily="34" charset="0"/>
              </a:rPr>
              <a:t>по литературе на тему:</a:t>
            </a:r>
            <a:br>
              <a:rPr lang="ru-RU" b="1" dirty="0">
                <a:latin typeface="Calibri" panose="020F0502020204030204" pitchFamily="34" charset="0"/>
              </a:rPr>
            </a:br>
            <a:r>
              <a:rPr lang="ru-RU" sz="6000" b="1" dirty="0">
                <a:latin typeface="Calibri" panose="020F0502020204030204" pitchFamily="34" charset="0"/>
              </a:rPr>
              <a:t>«Вокруг света </a:t>
            </a:r>
            <a:br>
              <a:rPr lang="ru-RU" sz="6000" b="1" dirty="0">
                <a:latin typeface="Calibri" panose="020F0502020204030204" pitchFamily="34" charset="0"/>
              </a:rPr>
            </a:br>
            <a:r>
              <a:rPr lang="ru-RU" sz="6000" b="1" dirty="0">
                <a:latin typeface="Calibri" panose="020F0502020204030204" pitchFamily="34" charset="0"/>
              </a:rPr>
              <a:t>за лето»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07976" y="4221088"/>
            <a:ext cx="6979943" cy="2376264"/>
          </a:xfrm>
        </p:spPr>
        <p:txBody>
          <a:bodyPr rtlCol="0"/>
          <a:lstStyle/>
          <a:p>
            <a:pPr algn="r" rtl="0"/>
            <a:r>
              <a:rPr lang="ru-RU" b="1" dirty="0">
                <a:latin typeface="Calibri" panose="020F0502020204030204" pitchFamily="34" charset="0"/>
              </a:rPr>
              <a:t>Выполнил: </a:t>
            </a:r>
            <a:r>
              <a:rPr lang="ru-RU" dirty="0">
                <a:latin typeface="Calibri" panose="020F0502020204030204" pitchFamily="34" charset="0"/>
              </a:rPr>
              <a:t>Осипов Илья</a:t>
            </a:r>
          </a:p>
          <a:p>
            <a:pPr algn="ctr" rtl="0"/>
            <a:r>
              <a:rPr lang="ru-RU" dirty="0"/>
              <a:t>                              ученик 5 «В» класса</a:t>
            </a:r>
          </a:p>
          <a:p>
            <a:pPr algn="ctr" rtl="0"/>
            <a:endParaRPr lang="ru-RU" sz="1600" dirty="0"/>
          </a:p>
          <a:p>
            <a:pPr algn="ctr" rtl="0"/>
            <a:r>
              <a:rPr lang="ru-RU" dirty="0">
                <a:latin typeface="Calibri" panose="020F0502020204030204" pitchFamily="34" charset="0"/>
              </a:rPr>
              <a:t>                                     </a:t>
            </a:r>
            <a:r>
              <a:rPr lang="ru-RU" b="1" dirty="0">
                <a:latin typeface="Calibri" panose="020F0502020204030204" pitchFamily="34" charset="0"/>
              </a:rPr>
              <a:t>Руководитель проекта: </a:t>
            </a:r>
          </a:p>
          <a:p>
            <a:pPr algn="ctr" rtl="0"/>
            <a:r>
              <a:rPr lang="ru-RU" dirty="0">
                <a:latin typeface="Calibri" panose="020F0502020204030204" pitchFamily="34" charset="0"/>
              </a:rPr>
              <a:t>                    Беглецова Е.В.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A74AA2A6-F7E5-81F7-9A9A-7C2518CB66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6B52E42F-2B38-41FC-04B0-80C299D83C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4413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EDE538E3-3BD5-5F7A-3564-559E8C00A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489" y="4365104"/>
            <a:ext cx="1961448" cy="178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860A0-E1DE-6670-39B1-469C771C5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Практическое значение данного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F2F986-840F-F595-FB13-D7D009D45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2132856"/>
            <a:ext cx="10157354" cy="403934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800" dirty="0"/>
              <a:t>Готовая идея и необычное исполнение.</a:t>
            </a:r>
          </a:p>
          <a:p>
            <a:pPr marL="457200" indent="-457200">
              <a:buAutoNum type="arabicPeriod"/>
            </a:pPr>
            <a:r>
              <a:rPr lang="ru-RU" sz="2800" dirty="0"/>
              <a:t>Можно использовать уже в текущем учебном году.</a:t>
            </a:r>
          </a:p>
          <a:p>
            <a:pPr marL="457200" indent="-457200">
              <a:buAutoNum type="arabicPeriod"/>
            </a:pPr>
            <a:r>
              <a:rPr lang="ru-RU" sz="2800" dirty="0"/>
              <a:t>Не нужен предварительный анализ и сбор информации.</a:t>
            </a:r>
          </a:p>
          <a:p>
            <a:pPr marL="457200" indent="-457200">
              <a:buAutoNum type="arabicPeriod"/>
            </a:pPr>
            <a:r>
              <a:rPr lang="ru-RU" sz="2800" dirty="0"/>
              <a:t>Готовые результаты опроса и анкетирования.</a:t>
            </a:r>
          </a:p>
          <a:p>
            <a:pPr marL="457200" indent="-457200">
              <a:buAutoNum type="arabicPeriod"/>
            </a:pPr>
            <a:r>
              <a:rPr lang="ru-RU" sz="2800" dirty="0"/>
              <a:t>Вовлеченность в проект учителя, учеников и их родителей.</a:t>
            </a:r>
          </a:p>
          <a:p>
            <a:pPr marL="457200" indent="-457200">
              <a:buAutoNum type="arabicPeriod"/>
            </a:pPr>
            <a:r>
              <a:rPr lang="ru-RU" sz="2800" dirty="0"/>
              <a:t>Никаких рамок и ограничений в выборе литературы.</a:t>
            </a:r>
          </a:p>
        </p:txBody>
      </p:sp>
    </p:spTree>
    <p:extLst>
      <p:ext uri="{BB962C8B-B14F-4D97-AF65-F5344CB8AC3E}">
        <p14:creationId xmlns:p14="http://schemas.microsoft.com/office/powerpoint/2010/main" val="157550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dirty="0">
                <a:latin typeface="Calibri" panose="020F0502020204030204" pitchFamily="34" charset="0"/>
              </a:rPr>
              <a:t>Цели и задачи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828" y="1701800"/>
            <a:ext cx="10729191" cy="4751536"/>
          </a:xfrm>
        </p:spPr>
        <p:txBody>
          <a:bodyPr rtlCol="0">
            <a:normAutofit fontScale="55000" lnSpcReduction="20000"/>
          </a:bodyPr>
          <a:lstStyle/>
          <a:p>
            <a:pPr marL="0" indent="0">
              <a:lnSpc>
                <a:spcPct val="145000"/>
              </a:lnSpc>
              <a:buNone/>
            </a:pPr>
            <a:r>
              <a:rPr lang="ru-RU" sz="3800" b="1" dirty="0">
                <a:cs typeface="Calibri" panose="020F0502020204030204" pitchFamily="34" charset="0"/>
              </a:rPr>
              <a:t>Цель исследования: </a:t>
            </a:r>
            <a:r>
              <a:rPr lang="ru-RU" sz="3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приобщить учеников начальной школы к увлекательным летним чтениям, сформировать интерес и любовь к бумажным книгам, задать нужный вектор общения с литературными героями.</a:t>
            </a:r>
            <a:endParaRPr lang="ru-RU" sz="29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45000"/>
              </a:lnSpc>
              <a:buNone/>
            </a:pPr>
            <a:r>
              <a:rPr lang="ru-RU" sz="3800" b="1" dirty="0">
                <a:ea typeface="Calibri" panose="020F0502020204030204" pitchFamily="34" charset="0"/>
                <a:cs typeface="Calibri" panose="020F0502020204030204" pitchFamily="34" charset="0"/>
              </a:rPr>
              <a:t>Задачи исследования: </a:t>
            </a:r>
          </a:p>
          <a:p>
            <a:pPr marL="342900" lvl="0" indent="-342900" algn="just">
              <a:lnSpc>
                <a:spcPct val="14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33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Выявить актуальные проблемы в области приобщения учащихся начальных классов к летнему чтению.</a:t>
            </a:r>
          </a:p>
          <a:p>
            <a:pPr marL="342900" lvl="0" indent="-342900" algn="just">
              <a:lnSpc>
                <a:spcPct val="14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33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Придумать концепцию (идею) для формирования интереса к чтению.</a:t>
            </a:r>
          </a:p>
          <a:p>
            <a:pPr marL="342900" lvl="0" indent="-342900" algn="just">
              <a:lnSpc>
                <a:spcPct val="14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33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Провести опрос и анкетирование среди младших школьников и их родителей.</a:t>
            </a:r>
          </a:p>
          <a:p>
            <a:pPr marL="342900" lvl="0" indent="-342900" algn="just">
              <a:lnSpc>
                <a:spcPct val="14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33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Проанализировать результаты опроса и анкетирования.</a:t>
            </a:r>
          </a:p>
          <a:p>
            <a:pPr marL="342900" lvl="0" indent="-342900" algn="just">
              <a:lnSpc>
                <a:spcPct val="145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sz="33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Разработать проект, который позволит превратить летнее чтение из рутины в удовольствие, дать ориентир для самостоятельных шагов.</a:t>
            </a:r>
          </a:p>
          <a:p>
            <a:pPr marL="0" indent="0">
              <a:lnSpc>
                <a:spcPct val="125000"/>
              </a:lnSpc>
              <a:buNone/>
            </a:pPr>
            <a:endParaRPr lang="ru-RU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rtl="0">
              <a:buNone/>
            </a:pP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dirty="0">
                <a:latin typeface="Calibri" panose="020F0502020204030204" pitchFamily="34" charset="0"/>
              </a:rPr>
              <a:t>Предмет, объект и методы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828" y="1701800"/>
            <a:ext cx="10436835" cy="4470400"/>
          </a:xfrm>
        </p:spPr>
        <p:txBody>
          <a:bodyPr rtlCol="0"/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Объект исследования</a:t>
            </a:r>
            <a:r>
              <a:rPr lang="ru-RU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– ученики начальной школы (2-4 классов) МБОУ «Гимназия №8» </a:t>
            </a:r>
            <a:r>
              <a:rPr lang="ru-RU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г.о</a:t>
            </a:r>
            <a:r>
              <a:rPr lang="ru-RU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Коломна.</a:t>
            </a: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Предмет исследования</a:t>
            </a:r>
            <a:r>
              <a:rPr lang="ru-RU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– читательская активность и читательский интерес современных школьников.</a:t>
            </a: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Методы исследования:</a:t>
            </a:r>
            <a:r>
              <a:rPr lang="ru-RU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наблюдение, сравнение, обобщение, опрос и анкетирование, анализ результатов анкетирования.</a:t>
            </a:r>
          </a:p>
          <a:p>
            <a:pPr marL="0" indent="0" rtl="0">
              <a:buNone/>
            </a:pP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dirty="0"/>
              <a:t>Социологическое исследование учащихся начальной школы и их родителей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EDCE14FF-0237-3C23-C69F-0D23B4CAC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0" y="1701800"/>
            <a:ext cx="10508605" cy="4470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1000" b="1" dirty="0"/>
          </a:p>
          <a:p>
            <a:pPr marL="0" indent="0">
              <a:buNone/>
            </a:pPr>
            <a:r>
              <a:rPr lang="ru-RU" sz="3200" b="1" dirty="0"/>
              <a:t>Метод сбор информации </a:t>
            </a:r>
            <a:r>
              <a:rPr lang="ru-RU" sz="3200" dirty="0"/>
              <a:t>– анкетирование.</a:t>
            </a:r>
          </a:p>
          <a:p>
            <a:pPr marL="0" indent="0">
              <a:buNone/>
            </a:pPr>
            <a:endParaRPr lang="ru-RU" sz="1000" dirty="0"/>
          </a:p>
          <a:p>
            <a:pPr marL="0" indent="0">
              <a:buNone/>
            </a:pPr>
            <a:r>
              <a:rPr lang="ru-RU" sz="3200" b="1" dirty="0"/>
              <a:t>Виды вопросов </a:t>
            </a:r>
            <a:r>
              <a:rPr lang="ru-RU" sz="3200" dirty="0"/>
              <a:t>– закрытые вопросы в форме теста.</a:t>
            </a:r>
          </a:p>
          <a:p>
            <a:pPr marL="0" indent="0">
              <a:buNone/>
            </a:pPr>
            <a:endParaRPr lang="ru-RU" sz="1050" dirty="0"/>
          </a:p>
          <a:p>
            <a:pPr marL="0" indent="0">
              <a:buNone/>
            </a:pPr>
            <a:r>
              <a:rPr lang="ru-RU" sz="3200" b="1" dirty="0"/>
              <a:t>Количество опрошенных: </a:t>
            </a:r>
          </a:p>
          <a:p>
            <a:pPr marL="0" indent="0">
              <a:buNone/>
            </a:pPr>
            <a:r>
              <a:rPr lang="ru-RU" sz="3200" dirty="0"/>
              <a:t>ученики 2-4 классов МБОУ «Гимназия №8» – 30 человек.</a:t>
            </a:r>
          </a:p>
          <a:p>
            <a:pPr marL="0" indent="0">
              <a:buNone/>
            </a:pPr>
            <a:r>
              <a:rPr lang="ru-RU" sz="3200" dirty="0"/>
              <a:t>родители учеников  МБОУ «Гимназия №8» – 30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B0E8097-DDBA-4795-5908-E1E16D45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1" y="463096"/>
            <a:ext cx="3351927" cy="517632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Анкета-опросник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820A3019-4A20-B329-123B-DE055E0B2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0196" y="482600"/>
            <a:ext cx="7545423" cy="604274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/>
              <a:t>Цели анкетирования учеников и их родителей:</a:t>
            </a:r>
          </a:p>
          <a:p>
            <a:pPr marL="457200" indent="-457200">
              <a:buAutoNum type="arabicPeriod"/>
            </a:pPr>
            <a:r>
              <a:rPr lang="ru-RU" dirty="0"/>
              <a:t>Выявить процент читающих семей.</a:t>
            </a:r>
          </a:p>
          <a:p>
            <a:pPr marL="457200" indent="-457200">
              <a:buAutoNum type="arabicPeriod"/>
            </a:pPr>
            <a:r>
              <a:rPr lang="ru-RU" dirty="0"/>
              <a:t>Определить читательские интересы.</a:t>
            </a:r>
          </a:p>
          <a:p>
            <a:pPr marL="457200" indent="-457200">
              <a:buAutoNum type="arabicPeriod"/>
            </a:pPr>
            <a:r>
              <a:rPr lang="ru-RU" dirty="0"/>
              <a:t>Выяснить с какой целью читают книги.</a:t>
            </a:r>
          </a:p>
          <a:p>
            <a:pPr marL="457200" indent="-457200">
              <a:buAutoNum type="arabicPeriod"/>
            </a:pPr>
            <a:r>
              <a:rPr lang="ru-RU" dirty="0"/>
              <a:t>Чем руководствуются при выборе литературы.</a:t>
            </a:r>
          </a:p>
          <a:p>
            <a:pPr marL="457200" indent="-457200">
              <a:buAutoNum type="arabicPeriod"/>
            </a:pPr>
            <a:r>
              <a:rPr lang="ru-RU" dirty="0"/>
              <a:t>Найти причины незаинтересованности в чтении.</a:t>
            </a:r>
          </a:p>
          <a:p>
            <a:pPr marL="457200" indent="-457200">
              <a:buAutoNum type="arabicPeriod"/>
            </a:pPr>
            <a:r>
              <a:rPr lang="ru-RU" dirty="0"/>
              <a:t>Определить роль родителей в формировании у ребенка любви к чтению и книгам.</a:t>
            </a:r>
          </a:p>
          <a:p>
            <a:pPr marL="457200" indent="-457200">
              <a:buAutoNum type="arabicPeriod"/>
            </a:pPr>
            <a:r>
              <a:rPr lang="ru-RU" dirty="0"/>
              <a:t>Выяснить участвуют ли родители в совместных чтениях с детьми и обсуждают ли прочитанное.</a:t>
            </a:r>
          </a:p>
          <a:p>
            <a:pPr marL="457200" indent="-457200">
              <a:buAutoNum type="arabicPeriod"/>
            </a:pPr>
            <a:endParaRPr lang="ru-RU" dirty="0"/>
          </a:p>
          <a:p>
            <a:pPr marL="457200" indent="-457200">
              <a:buAutoNum type="arabicPeriod"/>
            </a:pPr>
            <a:endParaRPr lang="ru-RU" dirty="0"/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806917D3-7BA9-691F-5610-B785354BCF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105CEA72-6FEE-0161-C857-3C78B24EBA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98268" y="3428999"/>
            <a:ext cx="1600945" cy="160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4E29FBE4-DCFD-8A08-7B73-54F79781A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6" y="1340768"/>
            <a:ext cx="3221533" cy="476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D2763EE-D212-1227-C716-93CA9B2F5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112"/>
            <a:ext cx="5446340" cy="1074192"/>
          </a:xfrm>
        </p:spPr>
        <p:txBody>
          <a:bodyPr>
            <a:normAutofit fontScale="90000"/>
          </a:bodyPr>
          <a:lstStyle/>
          <a:p>
            <a:pPr algn="ctr">
              <a:lnSpc>
                <a:spcPct val="125000"/>
              </a:lnSpc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Книжный проект</a:t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«Вокруг света за лето»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7D2C40E-50D0-6D2A-2E1C-744F110BF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5612" y="1685280"/>
            <a:ext cx="4342656" cy="4818608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ru-RU" sz="2000" b="1" dirty="0"/>
              <a:t>Идея </a:t>
            </a:r>
            <a:r>
              <a:rPr lang="ru-RU" sz="2000" dirty="0"/>
              <a:t>– книжное кругосветное путешествие длиной в 3 месяца.</a:t>
            </a:r>
          </a:p>
          <a:p>
            <a:pPr marL="342900" indent="-342900">
              <a:buAutoNum type="arabicPeriod"/>
            </a:pPr>
            <a:r>
              <a:rPr lang="ru-RU" sz="2000" b="1" dirty="0"/>
              <a:t>Список литературы </a:t>
            </a:r>
            <a:r>
              <a:rPr lang="ru-RU" sz="2000" dirty="0"/>
              <a:t>представлен в виде карты сокровищ.</a:t>
            </a:r>
          </a:p>
          <a:p>
            <a:pPr marL="342900" indent="-342900">
              <a:buAutoNum type="arabicPeriod"/>
            </a:pPr>
            <a:r>
              <a:rPr lang="ru-RU" sz="2000" b="1" dirty="0"/>
              <a:t>Маршрут</a:t>
            </a:r>
            <a:r>
              <a:rPr lang="ru-RU" sz="2000" dirty="0"/>
              <a:t> определяет каждый ученик самостоятельно.</a:t>
            </a:r>
          </a:p>
          <a:p>
            <a:pPr marL="342900" indent="-342900">
              <a:buAutoNum type="arabicPeriod"/>
            </a:pPr>
            <a:r>
              <a:rPr lang="ru-RU" sz="2000" b="1" dirty="0"/>
              <a:t>Выбор литературы </a:t>
            </a:r>
            <a:r>
              <a:rPr lang="ru-RU" sz="2000" dirty="0"/>
              <a:t>носит индивидуальный характер.</a:t>
            </a:r>
          </a:p>
          <a:p>
            <a:pPr marL="342900" indent="-342900">
              <a:buAutoNum type="arabicPeriod"/>
            </a:pPr>
            <a:r>
              <a:rPr lang="ru-RU" sz="2000" b="1" dirty="0"/>
              <a:t>Список книг </a:t>
            </a:r>
            <a:r>
              <a:rPr lang="ru-RU" sz="2000" dirty="0"/>
              <a:t>– у каждого свой, в зависимости от предпочтений.</a:t>
            </a:r>
          </a:p>
          <a:p>
            <a:pPr marL="342900" indent="-342900">
              <a:buAutoNum type="arabicPeriod"/>
            </a:pPr>
            <a:r>
              <a:rPr lang="ru-RU" sz="2000" b="1" dirty="0"/>
              <a:t>Отчетность</a:t>
            </a:r>
            <a:r>
              <a:rPr lang="ru-RU" sz="2000" dirty="0"/>
              <a:t> – в виде фотографий или кратких записей в дневнике.</a:t>
            </a:r>
          </a:p>
          <a:p>
            <a:pPr marL="342900" indent="-342900">
              <a:buAutoNum type="arabicPeriod"/>
            </a:pPr>
            <a:r>
              <a:rPr lang="ru-RU" sz="2000" b="1" dirty="0"/>
              <a:t>Интрига</a:t>
            </a:r>
            <a:r>
              <a:rPr lang="ru-RU" sz="2000" dirty="0"/>
              <a:t> – до 1 сентября никто не узнает, что хранится в сундуке.</a:t>
            </a:r>
          </a:p>
          <a:p>
            <a:pPr marL="342900" indent="-342900">
              <a:buAutoNum type="arabicPeriod"/>
            </a:pPr>
            <a:endParaRPr lang="ru-RU" sz="2000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7190B06-AFD8-2411-521D-0F83B039C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292" y="354112"/>
            <a:ext cx="6021288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6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dirty="0">
                <a:latin typeface="Calibri" panose="020F0502020204030204" pitchFamily="34" charset="0"/>
              </a:rPr>
              <a:t>Список литерату</a:t>
            </a:r>
            <a:r>
              <a:rPr lang="ru-RU" dirty="0"/>
              <a:t>ры на лето </a:t>
            </a:r>
            <a:br>
              <a:rPr lang="ru-RU" dirty="0"/>
            </a:br>
            <a:r>
              <a:rPr lang="ru-RU" dirty="0"/>
              <a:t>в виде карты сокровищ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44A798D3-67AA-A291-0F6F-301EB2ECEA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84863" y="3342076"/>
            <a:ext cx="419100" cy="23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8" name="Picture 12">
            <a:extLst>
              <a:ext uri="{FF2B5EF4-FFF2-40B4-BE49-F238E27FC236}">
                <a16:creationId xmlns:a16="http://schemas.microsoft.com/office/drawing/2014/main" id="{21221705-24AA-0190-727E-86611483A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4509">
            <a:off x="668836" y="1859846"/>
            <a:ext cx="6212478" cy="451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>
            <a:extLst>
              <a:ext uri="{FF2B5EF4-FFF2-40B4-BE49-F238E27FC236}">
                <a16:creationId xmlns:a16="http://schemas.microsoft.com/office/drawing/2014/main" id="{1FA86A58-4E03-2079-C617-03ADF272A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533">
            <a:off x="5260706" y="1810299"/>
            <a:ext cx="6257150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9">
            <a:extLst>
              <a:ext uri="{FF2B5EF4-FFF2-40B4-BE49-F238E27FC236}">
                <a16:creationId xmlns:a16="http://schemas.microsoft.com/office/drawing/2014/main" id="{307B4E14-E710-9244-7161-4A038ED8E1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48593" y="3380852"/>
            <a:ext cx="93967" cy="9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dirty="0">
                <a:latin typeface="Calibri" panose="020F0502020204030204" pitchFamily="34" charset="0"/>
              </a:rPr>
              <a:t>Список стран для посещения во время путешествия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BBC8B92-49E7-23E9-A87E-6B8CFF14D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20" y="1762481"/>
            <a:ext cx="4536504" cy="464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9D0EF8D-BE88-0184-8B6E-3EE400305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453693"/>
              </p:ext>
            </p:extLst>
          </p:nvPr>
        </p:nvGraphicFramePr>
        <p:xfrm>
          <a:off x="6094412" y="1794956"/>
          <a:ext cx="5067572" cy="464290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067572">
                  <a:extLst>
                    <a:ext uri="{9D8B030D-6E8A-4147-A177-3AD203B41FA5}">
                      <a16:colId xmlns:a16="http://schemas.microsoft.com/office/drawing/2014/main" val="3481212439"/>
                    </a:ext>
                  </a:extLst>
                </a:gridCol>
              </a:tblGrid>
              <a:tr h="61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Список стран и континентов для посещения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 во время путешествия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5" marR="62225" marT="0" marB="0" anchor="ctr">
                    <a:gradFill flip="none" rotWithShape="1">
                      <a:gsLst>
                        <a:gs pos="68000">
                          <a:srgbClr val="9F7753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7121418"/>
                  </a:ext>
                </a:extLst>
              </a:tr>
              <a:tr h="402399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ru-RU" sz="1100" kern="100" dirty="0">
                          <a:effectLst/>
                        </a:rPr>
                        <a:t>Советский Союз – познакомиться с любым героем из прошлого.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ru-RU" sz="1100" kern="100" dirty="0">
                          <a:effectLst/>
                        </a:rPr>
                        <a:t>США – посетить маленькие городки или штаты.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ru-RU" sz="1100" kern="100" dirty="0">
                          <a:effectLst/>
                        </a:rPr>
                        <a:t>Италия – доказать детям, что чудеса существуют.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ru-RU" sz="1100" kern="100" dirty="0">
                          <a:effectLst/>
                        </a:rPr>
                        <a:t>Швеция – оказать помощь пожилым людям.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ru-RU" sz="1100" kern="100" dirty="0">
                          <a:effectLst/>
                        </a:rPr>
                        <a:t>Остров Сальткрок – узнать про жизнь на островах в Балтийском море.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ru-RU" sz="1100" kern="100" dirty="0">
                          <a:effectLst/>
                        </a:rPr>
                        <a:t>Великобритания – выведать секреты английской аристократии.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ru-RU" sz="1100" kern="100" dirty="0">
                          <a:effectLst/>
                        </a:rPr>
                        <a:t>Норвегия – выяснить почему у норвежцев странные имена.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ru-RU" sz="1100" kern="100" dirty="0">
                          <a:effectLst/>
                        </a:rPr>
                        <a:t>Австрия – послушать великолепную классическую музыку.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ru-RU" sz="1100" kern="100" dirty="0">
                          <a:effectLst/>
                        </a:rPr>
                        <a:t>Тихий океан – отправиться в кругосветное путешествие.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ru-RU" sz="1100" kern="100" dirty="0">
                          <a:effectLst/>
                        </a:rPr>
                        <a:t> Южная Америка – исследовать травяные джунгли.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ru-RU" sz="1100" kern="100" dirty="0">
                          <a:effectLst/>
                        </a:rPr>
                        <a:t> Африка – изучить редких животных в дикой природе.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1100" kern="100" dirty="0">
                          <a:effectLst/>
                        </a:rPr>
                        <a:t> Россия – поймать особо опасных преступников.</a:t>
                      </a:r>
                      <a:endParaRPr lang="ru-RU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5" marR="62225" marT="0" marB="0" anchor="ctr">
                    <a:gradFill flip="none" rotWithShape="1">
                      <a:gsLst>
                        <a:gs pos="68000">
                          <a:srgbClr val="9F7753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50783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8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780" y="260648"/>
            <a:ext cx="11449271" cy="936103"/>
          </a:xfrm>
        </p:spPr>
        <p:txBody>
          <a:bodyPr rtlCol="0">
            <a:normAutofit/>
          </a:bodyPr>
          <a:lstStyle/>
          <a:p>
            <a:pPr algn="ctr" rtl="0"/>
            <a:r>
              <a:rPr lang="ru-RU" dirty="0">
                <a:latin typeface="Calibri" panose="020F0502020204030204" pitchFamily="34" charset="0"/>
              </a:rPr>
              <a:t>Фотоотчет в конце книжного путешествия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276E17C-5A9D-C4FB-0FBD-5D5AD7342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193" y="1749107"/>
            <a:ext cx="3319312" cy="451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E4C9AA1A-83A4-8F2E-DB6D-237A6A322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88" y="1787659"/>
            <a:ext cx="3387266" cy="451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78FE4DF6-7023-BA5F-67F2-EEC9A642D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781" y="1770162"/>
            <a:ext cx="3387267" cy="4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06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Презентация, посвященная началу учебного года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628388_TF03460615" id="{04225133-E7BC-43E6-B4AC-606DB5FF67EE}" vid="{27A55C89-1BE2-45B9-A40B-64E9F07FAF11}"/>
    </a:ext>
  </a:extLst>
</a:theme>
</file>

<file path=ppt/theme/theme2.xml><?xml version="1.0" encoding="utf-8"?>
<a:theme xmlns:a="http://schemas.openxmlformats.org/drawingml/2006/main" name="Тем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Презентация, посвященная началу учебного года</Template>
  <TotalTime>188</TotalTime>
  <Words>572</Words>
  <Application>Microsoft Office PowerPoint</Application>
  <PresentationFormat>Произвольный</PresentationFormat>
  <Paragraphs>78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Презентация, посвященная началу учебного года</vt:lpstr>
      <vt:lpstr>Творческий проект  по литературе на тему: «Вокруг света  за лето»</vt:lpstr>
      <vt:lpstr>Цели и задачи исследования</vt:lpstr>
      <vt:lpstr>Предмет, объект и методы исследования</vt:lpstr>
      <vt:lpstr>Социологическое исследование учащихся начальной школы и их родителей</vt:lpstr>
      <vt:lpstr>Анкета-опросник</vt:lpstr>
      <vt:lpstr>Книжный проект  «Вокруг света за лето»</vt:lpstr>
      <vt:lpstr>Список литературы на лето  в виде карты сокровищ</vt:lpstr>
      <vt:lpstr>Список стран для посещения во время путешествия</vt:lpstr>
      <vt:lpstr>Фотоотчет в конце книжного путешествия</vt:lpstr>
      <vt:lpstr>Практическое значение данного проекта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 по литературе на тему: «Вокруг света  за лето»</dc:title>
  <dc:creator>Пользователь</dc:creator>
  <cp:lastModifiedBy>Пользователь</cp:lastModifiedBy>
  <cp:revision>12</cp:revision>
  <dcterms:created xsi:type="dcterms:W3CDTF">2024-02-27T19:43:35Z</dcterms:created>
  <dcterms:modified xsi:type="dcterms:W3CDTF">2024-02-28T18:38:02Z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