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70" r:id="rId7"/>
    <p:sldId id="269" r:id="rId8"/>
    <p:sldId id="268" r:id="rId9"/>
    <p:sldId id="267" r:id="rId10"/>
    <p:sldId id="266" r:id="rId11"/>
    <p:sldId id="265" r:id="rId12"/>
    <p:sldId id="264" r:id="rId13"/>
    <p:sldId id="263" r:id="rId14"/>
    <p:sldId id="261" r:id="rId15"/>
    <p:sldId id="262" r:id="rId16"/>
    <p:sldId id="271" r:id="rId17"/>
    <p:sldId id="278" r:id="rId18"/>
    <p:sldId id="277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Нравственное воспитание умственно отсталых учащихся на уроках чтения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88640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Направление: Актуальные вопросы воспитания обучающихся с ограниченными возможностями здоровья в современной </a:t>
            </a:r>
          </a:p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социокультурной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среде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3356992"/>
            <a:ext cx="42595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Кузьменко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Полина Николаевна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МБОУ ПГО «СОШ № 18»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Сферы сознания личности 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908720"/>
            <a:ext cx="3600400" cy="33123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Когнитивная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20072" y="908720"/>
            <a:ext cx="3600400" cy="33123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Аффективная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27784" y="3212976"/>
            <a:ext cx="3600400" cy="33123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Деятельностная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Сферы сознания личности 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908720"/>
            <a:ext cx="3600400" cy="33123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Когнитивная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2924944"/>
            <a:ext cx="47525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Рассказы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беседы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прочитанному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актуализирующие знания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самостоятельная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работа с текстом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Сферы сознания личности 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одержимое 7"/>
          <p:cNvSpPr txBox="1">
            <a:spLocks/>
          </p:cNvSpPr>
          <p:nvPr/>
        </p:nvSpPr>
        <p:spPr>
          <a:xfrm>
            <a:off x="0" y="2708920"/>
            <a:ext cx="4788024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Методы стимулирования эмоциональных и ценностных отношений, например средства изобразительного искусства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20072" y="908720"/>
            <a:ext cx="3600400" cy="33123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Аффективная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Сферы сознания личности 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27784" y="3212976"/>
            <a:ext cx="3600400" cy="33123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Деятельностная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412776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жизненных ситуаций в рамках тематической заданности урока, самоанализ поступков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uk4021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63688" y="2564904"/>
            <a:ext cx="2604811" cy="3456384"/>
          </a:xfrm>
        </p:spPr>
      </p:pic>
      <p:pic>
        <p:nvPicPr>
          <p:cNvPr id="5" name="Рисунок 4" descr="Снимо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564904"/>
            <a:ext cx="2584174" cy="34323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1760" y="332656"/>
            <a:ext cx="4479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Так нельзя,  а так можно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1052736"/>
            <a:ext cx="65394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Арсений Александрович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Седугин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 Артёмка котёнка спас»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620688"/>
            <a:ext cx="8229600" cy="259228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1 ра</a:t>
            </a:r>
            <a:r>
              <a:rPr lang="ru-RU" dirty="0" smtClean="0"/>
              <a:t>з – аудиозапись</a:t>
            </a:r>
          </a:p>
          <a:p>
            <a:pPr algn="just">
              <a:buNone/>
            </a:pPr>
            <a:r>
              <a:rPr lang="ru-RU" dirty="0" smtClean="0"/>
              <a:t>2 раз – учитель</a:t>
            </a:r>
          </a:p>
          <a:p>
            <a:pPr algn="just">
              <a:buNone/>
            </a:pPr>
            <a:r>
              <a:rPr lang="ru-RU" dirty="0" smtClean="0"/>
              <a:t>3 раз – хорошо читающий ученик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95536" y="3789040"/>
            <a:ext cx="8229600" cy="146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Работа по вопросам учебника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Анализ поступка главного героя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260648"/>
            <a:ext cx="45893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Задания на знание текста</a:t>
            </a:r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060848"/>
            <a:ext cx="4115469" cy="3024336"/>
          </a:xfrm>
          <a:prstGeom prst="rect">
            <a:avLst/>
          </a:prstGeom>
        </p:spPr>
      </p:pic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2060848"/>
            <a:ext cx="3714610" cy="30243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908720"/>
            <a:ext cx="5729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Последовательность картинок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260648"/>
            <a:ext cx="45893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Задания на знание текста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15816" y="908720"/>
            <a:ext cx="3704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Пропущенные слова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484784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подумал: тут что-то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_______.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мальчик сказал: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Там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________ сидит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 машиной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Какой котик? – спросил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________.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________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чёрный. Вон там! – и Артёмка показал под машину.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Люди посмотрели – и ________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прямо под колёсами сидел чёрный, как ________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котёнок.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Шофёр осторожно достал котёнка из-под ________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дал мальчику.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мама ________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Пусть живёт этот котёнок у нас.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все ________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сказали: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Какой ________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мальчик! Он спас котёнка. Пусть котёнок живёт у мальчика, ведь он его ________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635896" y="476672"/>
            <a:ext cx="1677888" cy="17784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 класс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635896" y="2420888"/>
            <a:ext cx="1677888" cy="17784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 класс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635896" y="4365104"/>
            <a:ext cx="1677888" cy="17784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 класс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гнутая вниз стрелка 6"/>
          <p:cNvSpPr/>
          <p:nvPr/>
        </p:nvSpPr>
        <p:spPr>
          <a:xfrm rot="5400000">
            <a:off x="-899825" y="2034825"/>
            <a:ext cx="5591147" cy="2592288"/>
          </a:xfrm>
          <a:prstGeom prst="curvedUpArrow">
            <a:avLst>
              <a:gd name="adj1" fmla="val 11140"/>
              <a:gd name="adj2" fmla="val 43906"/>
              <a:gd name="adj3" fmla="val 405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низ стрелка 7"/>
          <p:cNvSpPr/>
          <p:nvPr/>
        </p:nvSpPr>
        <p:spPr>
          <a:xfrm rot="16200000">
            <a:off x="4512732" y="1904094"/>
            <a:ext cx="5591147" cy="2592288"/>
          </a:xfrm>
          <a:prstGeom prst="curvedUpArrow">
            <a:avLst>
              <a:gd name="adj1" fmla="val 11140"/>
              <a:gd name="adj2" fmla="val 42725"/>
              <a:gd name="adj3" fmla="val 399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1340768"/>
            <a:ext cx="1021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Долг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1640" y="3933056"/>
            <a:ext cx="1065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4293096"/>
            <a:ext cx="2755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Справедливость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184" y="1844824"/>
            <a:ext cx="1507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Совесть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19008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4608512" cy="5577483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Нравственное воспитание – это целенаправленный процесс формирования у подрастающего поколения высокого сознания, нравственных чувств и поведения в соответствии с идеалами и принципами морали.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www.riadagestan.ru/upload/iblock/f86/f860dd6be39c1dc60a8bcd3887eeaa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80728"/>
            <a:ext cx="3869305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Факторы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908720"/>
            <a:ext cx="3600400" cy="33123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Природные, или биологические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20072" y="908720"/>
            <a:ext cx="3600400" cy="33123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Социальные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27784" y="3212976"/>
            <a:ext cx="3600400" cy="33123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Педагогические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utoShape 6" descr="https://ieet.in/wp-content/uploads/2017/08/doubt-clea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ieet.in/wp-content/uploads/2017/08/doubt-clea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AutoShape 11" descr="https://ieet.in/wp-content/uploads/2017/08/doubt-clea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7" name="AutoShape 13" descr="https://ieet.in/wp-content/uploads/2017/08/doubt-clea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ieet.in/wp-content/uploads/2017/08/doubt-clea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3" name="AutoShape 19" descr="https://ieet.in/wp-content/uploads/2017/08/doubt-clea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6" name="Picture 22" descr="https://sun9-31.userapi.com/impg/KxOP3XiPtCrrLqFP37xI_Z_fTL6MtlcoO52ncg/xt4bAs8djkg.jpg?size=1280x1280&amp;quality=96&amp;sign=240fc0cd62236a38dc1cab41b1ecfaa2&amp;c_uniq_tag=pVtVMkR2tLvS0ptTuEL7-q_sc36iuAsREv2e_pKB2BI&amp;type=albu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4397" r="35328"/>
          <a:stretch>
            <a:fillRect/>
          </a:stretch>
        </p:blipFill>
        <p:spPr bwMode="auto">
          <a:xfrm>
            <a:off x="3851920" y="1625419"/>
            <a:ext cx="1584176" cy="523258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043608" y="1916832"/>
            <a:ext cx="2047805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Неразвитость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мышления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2200" y="1844824"/>
            <a:ext cx="1830629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Личностная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незрелость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07904" y="836712"/>
            <a:ext cx="184858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Отклонения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психике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24744"/>
            <a:ext cx="83529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основных норм и правил поведения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представлений о нормах общения;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нормах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жизни в семье, в трудовых коллективах;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выработка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таких чувств, как патриотизм, национальная гордость;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любовь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родной природе и потребность ее охранять;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долг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ответственность,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трудолюбие, инициативность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uk4021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63688" y="2564904"/>
            <a:ext cx="2604811" cy="3456384"/>
          </a:xfrm>
        </p:spPr>
      </p:pic>
      <p:pic>
        <p:nvPicPr>
          <p:cNvPr id="7" name="Рисунок 6" descr="Снимо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564904"/>
            <a:ext cx="2584174" cy="3432313"/>
          </a:xfrm>
          <a:prstGeom prst="rect">
            <a:avLst/>
          </a:prstGeom>
        </p:spPr>
      </p:pic>
      <p:pic>
        <p:nvPicPr>
          <p:cNvPr id="1030" name="Picture 6" descr="https://top-fon.com/uploads/posts/2023-01/1674715396_top-fon-com-p-fon-dlya-prezentatsii-voprositelnii-znak-7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0"/>
            <a:ext cx="3168352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оспитание чувства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патриотизма, национальной гордости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images.boosty.to/image/a177ed4a-77fd-4c93-91f2-113cb85c34f2?change_time=1665859683&amp;croped=1&amp;mh=1250&amp;mw=1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2457859" cy="2623765"/>
          </a:xfrm>
          <a:prstGeom prst="rect">
            <a:avLst/>
          </a:prstGeom>
          <a:noFill/>
        </p:spPr>
      </p:pic>
      <p:pic>
        <p:nvPicPr>
          <p:cNvPr id="2052" name="Picture 4" descr="https://www.uchebnikvsluh.ru/upload/iblock/fd3/fd3043f2c7d627078bde6ec516ca8c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484784"/>
            <a:ext cx="2225984" cy="3096344"/>
          </a:xfrm>
          <a:prstGeom prst="rect">
            <a:avLst/>
          </a:prstGeom>
          <a:noFill/>
        </p:spPr>
      </p:pic>
      <p:pic>
        <p:nvPicPr>
          <p:cNvPr id="2054" name="Picture 6" descr="https://phototass4.cdnvideo.ru/width/1200_4ce85301/tass/m2/uploads/i/20200620/55999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3501008"/>
            <a:ext cx="2361949" cy="3016521"/>
          </a:xfrm>
          <a:prstGeom prst="rect">
            <a:avLst/>
          </a:prstGeom>
          <a:noFill/>
        </p:spPr>
      </p:pic>
      <p:pic>
        <p:nvPicPr>
          <p:cNvPr id="2056" name="Picture 8" descr="https://thumbnailer.mixcloud.com/unsafe/900x900/extaudio/2/1/f/a/bf1e-7d84-4629-8310-a084800a945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3861048"/>
            <a:ext cx="2555776" cy="2555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https://avatars.mds.yandex.net/i?id=d7fc4247eea12e021b029b6d928b59b86e4e42f0-7188894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268760"/>
            <a:ext cx="2314575" cy="304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Любовь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родной природе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AutoShape 2" descr="https://rgdb.ru/images/News_main/2021/12/29/01/vitalij-biank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96752"/>
            <a:ext cx="195605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 descr="https://www.libkids51.ru/events/files/20220626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340768"/>
            <a:ext cx="2016224" cy="2688299"/>
          </a:xfrm>
          <a:prstGeom prst="rect">
            <a:avLst/>
          </a:prstGeom>
          <a:noFill/>
        </p:spPr>
      </p:pic>
      <p:pic>
        <p:nvPicPr>
          <p:cNvPr id="3081" name="Picture 9" descr="https://ic.pics.livejournal.com/aksasskiy/85291828/92031/92031_origin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573016"/>
            <a:ext cx="2304256" cy="3072341"/>
          </a:xfrm>
          <a:prstGeom prst="rect">
            <a:avLst/>
          </a:prstGeom>
          <a:noFill/>
        </p:spPr>
      </p:pic>
      <p:pic>
        <p:nvPicPr>
          <p:cNvPr id="3077" name="Picture 5" descr="https://biographe.ru/wp-content/uploads/2022/06/232323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3645024"/>
            <a:ext cx="2528751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тветственность, трудолюбие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nkclinica.ru/wp-content/uploads/bazhov-biograf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96752"/>
            <a:ext cx="3964800" cy="5286400"/>
          </a:xfrm>
          <a:prstGeom prst="rect">
            <a:avLst/>
          </a:prstGeom>
          <a:noFill/>
        </p:spPr>
      </p:pic>
      <p:pic>
        <p:nvPicPr>
          <p:cNvPr id="4100" name="Picture 4" descr="http://www.shukshinka.ru/centr_det_bib/19.11.2021%20-%2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268760"/>
            <a:ext cx="4047918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258</Words>
  <Application>Microsoft Office PowerPoint</Application>
  <PresentationFormat>Экран (4:3)</PresentationFormat>
  <Paragraphs>64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Нравственное воспитание умственно отсталых учащихся на уроках чтения </vt:lpstr>
      <vt:lpstr>Слайд 2</vt:lpstr>
      <vt:lpstr>Факторы </vt:lpstr>
      <vt:lpstr>Слайд 4</vt:lpstr>
      <vt:lpstr>Слайд 5</vt:lpstr>
      <vt:lpstr>Слайд 6</vt:lpstr>
      <vt:lpstr>Воспитание чувства патриотизма, национальной гордости</vt:lpstr>
      <vt:lpstr>Любовь к родной природе</vt:lpstr>
      <vt:lpstr>Ответственность, трудолюбие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Нравственное воспитание умственно отсталых учащихся на уроках чтения</dc:title>
  <dc:creator>Полина</dc:creator>
  <cp:lastModifiedBy>Полина</cp:lastModifiedBy>
  <cp:revision>16</cp:revision>
  <dcterms:created xsi:type="dcterms:W3CDTF">2023-03-27T18:23:54Z</dcterms:created>
  <dcterms:modified xsi:type="dcterms:W3CDTF">2023-03-28T02:57:46Z</dcterms:modified>
</cp:coreProperties>
</file>