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61" r:id="rId5"/>
    <p:sldId id="259" r:id="rId6"/>
    <p:sldId id="258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40" y="-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6338CA-13F2-4826-A7CD-C4A86477447C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BAC670F-42B1-4EEE-9200-62926A547E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43051"/>
            <a:ext cx="7772400" cy="1957400"/>
          </a:xfr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663300"/>
                </a:solidFill>
              </a:rPr>
              <a:t>Хлеб – всей жизни голова</a:t>
            </a:r>
            <a:endParaRPr lang="ru-RU" sz="7200" b="1" i="1" dirty="0">
              <a:solidFill>
                <a:srgbClr val="6633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5214950"/>
            <a:ext cx="6500858" cy="1118392"/>
          </a:xfr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Час познания 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для </a:t>
            </a:r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учащихся  3 - 4кл. разработала библиотекарь МАОУ СШ №6 г.Бор Рожкова Е.Ф.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5. Черна, мала крошка,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соберут немножко,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в воде поварят,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кто съест – похвалит.</a:t>
            </a:r>
          </a:p>
          <a:p>
            <a:pPr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						Каша</a:t>
            </a:r>
          </a:p>
          <a:p>
            <a:pPr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6. В жёлтом поле корабль плывёт.</a:t>
            </a:r>
          </a:p>
          <a:p>
            <a:pPr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						Комбайн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6868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7.Крыльями машет, а улететь не может.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						Мельница</a:t>
            </a:r>
          </a:p>
          <a:p>
            <a:pPr marL="514350" indent="-514350">
              <a:buNone/>
            </a:pPr>
            <a:endParaRPr lang="ru-RU" b="1" i="1" dirty="0" smtClean="0">
              <a:latin typeface="Georgia" pitchFamily="18" charset="0"/>
            </a:endParaRP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8. Меня </a:t>
            </a:r>
            <a:r>
              <a:rPr lang="ru-RU" b="1" i="1" dirty="0" err="1" smtClean="0">
                <a:latin typeface="Georgia" pitchFamily="18" charset="0"/>
              </a:rPr>
              <a:t>бъют</a:t>
            </a:r>
            <a:r>
              <a:rPr lang="ru-RU" b="1" i="1" dirty="0" smtClean="0">
                <a:latin typeface="Georgia" pitchFamily="18" charset="0"/>
              </a:rPr>
              <a:t>, колотят,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ворочают, режут.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Я всё терплю и всем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добром плачу.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						Земля</a:t>
            </a:r>
          </a:p>
          <a:p>
            <a:pPr marL="514350" indent="-514350">
              <a:buNone/>
            </a:pPr>
            <a:endParaRPr lang="ru-RU" b="1" i="1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endParaRPr lang="ru-RU" b="1" i="1" dirty="0" smtClean="0">
              <a:latin typeface="Georgia" pitchFamily="18" charset="0"/>
            </a:endParaRPr>
          </a:p>
          <a:p>
            <a:pPr marL="514350" indent="-514350">
              <a:buAutoNum type="arabicPeriod"/>
            </a:pP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9.Ходит дом ходуном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на столбе золотом.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Окна позолочены,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Ставни заколочены.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					Колос</a:t>
            </a:r>
          </a:p>
          <a:p>
            <a:pPr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10. Что на сковороду наливают, да вчетверо сгибают.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					Блины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11. Ну, что за госпожа,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уж очень гожа: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сидит на ложке,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свесивши ножки.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					Лапша</a:t>
            </a:r>
          </a:p>
          <a:p>
            <a:pPr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12.Стоят столбы точёные, головки золочёные.</a:t>
            </a:r>
          </a:p>
          <a:p>
            <a:pPr>
              <a:buNone/>
            </a:pPr>
            <a:r>
              <a:rPr lang="ru-RU" sz="2800" b="1" i="1" dirty="0" smtClean="0">
                <a:latin typeface="Georgia" pitchFamily="18" charset="0"/>
              </a:rPr>
              <a:t>						Рожь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13. Кнутом не гоняли, овсом не кормили, когда пашет – семь плугов тянет.</a:t>
            </a:r>
          </a:p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						Трактор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/>
              <a:t>Разнообразие  хлебобулочных  изделий</a:t>
            </a:r>
            <a:endParaRPr lang="ru-RU" sz="3200" b="1" i="1" dirty="0"/>
          </a:p>
        </p:txBody>
      </p:sp>
      <p:pic>
        <p:nvPicPr>
          <p:cNvPr id="16386" name="Picture 2" descr="C:\Documents and Settings\User\Рабочий стол\о хлебе\виды издел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00174"/>
            <a:ext cx="3071834" cy="2286017"/>
          </a:xfrm>
          <a:prstGeom prst="rect">
            <a:avLst/>
          </a:prstGeom>
          <a:noFill/>
        </p:spPr>
      </p:pic>
      <p:pic>
        <p:nvPicPr>
          <p:cNvPr id="16387" name="Picture 3" descr="C:\Documents and Settings\User\Рабочий стол\о хлебе\виды хлеб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500174"/>
            <a:ext cx="3357586" cy="2286016"/>
          </a:xfrm>
          <a:prstGeom prst="rect">
            <a:avLst/>
          </a:prstGeom>
          <a:noFill/>
        </p:spPr>
      </p:pic>
      <p:pic>
        <p:nvPicPr>
          <p:cNvPr id="16388" name="Picture 4" descr="C:\Documents and Settings\User\Рабочий стол\о хлебе\чёрный хлеб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4143380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Знаете   ли   вы?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428736"/>
            <a:ext cx="3008313" cy="3857652"/>
          </a:xfrm>
        </p:spPr>
        <p:txBody>
          <a:bodyPr>
            <a:normAutofit/>
          </a:bodyPr>
          <a:lstStyle/>
          <a:p>
            <a:pPr algn="ctr"/>
            <a:endParaRPr lang="ru-RU" sz="28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2066" y="1357298"/>
            <a:ext cx="3843334" cy="378621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i="1" dirty="0" smtClean="0">
                <a:latin typeface="Georgia" pitchFamily="18" charset="0"/>
              </a:rPr>
              <a:t>Круглый белый  хлеб,  который  пекут  на  свадьбы,  именины</a:t>
            </a:r>
          </a:p>
          <a:p>
            <a:pPr algn="ctr"/>
            <a:endParaRPr lang="ru-RU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b="1" i="1" dirty="0" smtClean="0">
                <a:latin typeface="Georgia" pitchFamily="18" charset="0"/>
              </a:rPr>
              <a:t>Каравай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17410" name="Picture 2" descr="C:\Documents and Settings\User\Рабочий стол\о хлебе\каравай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4286280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Знаете   ли   вы?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285860"/>
            <a:ext cx="3008313" cy="32147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28736"/>
            <a:ext cx="4343400" cy="3981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Круглый белый хлеб, пшеничный,  из  жидкого  теста,  с ручкой  в форме  круглой  дуги.</a:t>
            </a:r>
          </a:p>
          <a:p>
            <a:pPr algn="ctr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Калач</a:t>
            </a:r>
          </a:p>
          <a:p>
            <a:pPr algn="ctr">
              <a:buNone/>
            </a:pP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8435" name="Picture 3" descr="C:\Documents and Settings\User\Рабочий стол\о хлебе\калач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4000528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Знаете   ли   вы?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4329114" cy="48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786314" y="1928802"/>
            <a:ext cx="4129086" cy="348139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Армянский  хлеб – пресный  белый  в  виде  тонкой  лепёшки.</a:t>
            </a:r>
          </a:p>
          <a:p>
            <a:pPr algn="ctr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		Лаваш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19458" name="Picture 2" descr="C:\Documents and Settings\User\Рабочий стол\о хлебе\лаваш толстый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9" y="857232"/>
            <a:ext cx="3000396" cy="2071701"/>
          </a:xfrm>
          <a:prstGeom prst="rect">
            <a:avLst/>
          </a:prstGeom>
          <a:noFill/>
        </p:spPr>
      </p:pic>
      <p:pic>
        <p:nvPicPr>
          <p:cNvPr id="19459" name="Picture 3" descr="C:\Documents and Settings\User\Рабочий стол\о хлебе\лаваш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429000"/>
            <a:ext cx="2928958" cy="18573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Знаете   ли   вы?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643050"/>
            <a:ext cx="3008313" cy="292895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286248" y="642918"/>
            <a:ext cx="4629152" cy="47672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Кондитерское изделие из теста, напоминающее « восьмёрку».  Бывает солёный с  тмином, грибами, луком и сыром; сладкий, с  маком, изюмом, орехами, политый шоколадной или  фруктовой  глазурью.</a:t>
            </a:r>
          </a:p>
          <a:p>
            <a:pPr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			Крендель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20482" name="Picture 2" descr="C:\Documents and Settings\User\Рабочий стол\о хлебе\крендел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335758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Ценность хлеба  для  человека</a:t>
            </a:r>
            <a:endParaRPr lang="ru-RU" b="1" i="1" dirty="0"/>
          </a:p>
        </p:txBody>
      </p:sp>
      <p:pic>
        <p:nvPicPr>
          <p:cNvPr id="17410" name="Picture 2" descr="C:\Documents and Settings\User\Рабочий стол\о хлебе\хлеб всему голов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55" y="1571612"/>
            <a:ext cx="764389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2976" y="1928802"/>
            <a:ext cx="2322537" cy="30003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571612"/>
            <a:ext cx="4271962" cy="383858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Блюдо из теста с  начинкой, которое  выпекается  или  жарится.</a:t>
            </a:r>
          </a:p>
          <a:p>
            <a:pPr algn="ctr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		Пирог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21506" name="Picture 2" descr="C:\Documents and Settings\User\Рабочий стол\о хлебе\пиро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00562" y="1428736"/>
            <a:ext cx="4214842" cy="39814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Пирог  с  многослойной начинкой ( капуста,  гречневая  каша, яйца,  сушёная и  варёная рыба, грибы, лук, рис, лосось…).</a:t>
            </a:r>
          </a:p>
          <a:p>
            <a:pPr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		Кулебяка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22530" name="Picture 2" descr="C:\Documents and Settings\User\Рабочий стол\о хлебе\кулебя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71481"/>
            <a:ext cx="3857652" cy="2143139"/>
          </a:xfrm>
          <a:prstGeom prst="rect">
            <a:avLst/>
          </a:prstGeom>
          <a:noFill/>
        </p:spPr>
      </p:pic>
      <p:pic>
        <p:nvPicPr>
          <p:cNvPr id="22531" name="Picture 3" descr="C:\Documents and Settings\User\Рабочий стол\о хлебе\кулебяка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3857652" cy="2428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4582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42976" y="785794"/>
            <a:ext cx="3643338" cy="44291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2" y="1000108"/>
            <a:ext cx="4057648" cy="441009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Из арабской кухни: круглый, плоский, белый хлеб. Если надрезать  его  край, то  внутри  получится карман, в  который можно положить мяса  или  салата.</a:t>
            </a:r>
          </a:p>
          <a:p>
            <a:pPr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	Пита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пит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571481"/>
            <a:ext cx="3786214" cy="2214578"/>
          </a:xfrm>
          <a:prstGeom prst="rect">
            <a:avLst/>
          </a:prstGeom>
        </p:spPr>
      </p:pic>
      <p:pic>
        <p:nvPicPr>
          <p:cNvPr id="6" name="Рисунок 5" descr="пита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286124"/>
            <a:ext cx="3786214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29330"/>
            <a:ext cx="8458200" cy="50006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071934" y="1071546"/>
            <a:ext cx="4843466" cy="43386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i="1" dirty="0" smtClean="0">
                <a:latin typeface="Georgia" pitchFamily="18" charset="0"/>
              </a:rPr>
              <a:t>Праздничный, закрытый, куполообразный пирог. Начинка  из нескольких слоёв: риса  с  маслом, рубленых  яиц, порезанной  мелкими кусочками отварной  курицы, жареных  грибов.  Каждый  слой  прокладывали  блинчиками. Сверху  украшали  орнаментом  из  теста, смазывали  яйцом</a:t>
            </a:r>
            <a:r>
              <a:rPr lang="ru-RU" sz="2400" b="1" i="1" dirty="0" smtClean="0">
                <a:latin typeface="Georgia" pitchFamily="18" charset="0"/>
              </a:rPr>
              <a:t>. </a:t>
            </a:r>
          </a:p>
          <a:p>
            <a:pPr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		</a:t>
            </a:r>
            <a:r>
              <a:rPr lang="ru-RU" sz="2400" b="1" i="1" dirty="0" err="1" smtClean="0">
                <a:latin typeface="Georgia" pitchFamily="18" charset="0"/>
              </a:rPr>
              <a:t>Курник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курник 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571479"/>
            <a:ext cx="3714776" cy="2428893"/>
          </a:xfrm>
          <a:prstGeom prst="rect">
            <a:avLst/>
          </a:prstGeom>
        </p:spPr>
      </p:pic>
      <p:pic>
        <p:nvPicPr>
          <p:cNvPr id="6" name="Рисунок 5" descr="курник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3357562"/>
            <a:ext cx="3643338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0034" y="1357298"/>
            <a:ext cx="3008313" cy="35004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571612"/>
            <a:ext cx="4271962" cy="278608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Хлебное  изделие – традиционное пасхальное  кушанье.</a:t>
            </a:r>
          </a:p>
          <a:p>
            <a:pPr algn="ctr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		Кулич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 descr="кулич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142984"/>
            <a:ext cx="3857652" cy="3811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71612"/>
            <a:ext cx="3008313" cy="31432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857752" y="1142984"/>
            <a:ext cx="4057648" cy="4267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Из  еврейской кухни.</a:t>
            </a:r>
          </a:p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Тончайшие, прямоугольные, хрустящие лепёшки из  теста, сделанного только из  муки  и  воды, без соли  и  закваски.</a:t>
            </a:r>
          </a:p>
          <a:p>
            <a:pPr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			Маца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маца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285860"/>
            <a:ext cx="4214842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458200" cy="64294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1000108"/>
            <a:ext cx="2357454" cy="4410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714488"/>
            <a:ext cx="5340350" cy="3695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Кулинарное  хлебобулочное  изделие  в  виде  кольца  с  дыркой  внутри.</a:t>
            </a:r>
          </a:p>
          <a:p>
            <a:pPr algn="ctr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Бублик, баранка, сушка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 descr="бубл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714356"/>
            <a:ext cx="2857520" cy="2071702"/>
          </a:xfrm>
          <a:prstGeom prst="rect">
            <a:avLst/>
          </a:prstGeom>
        </p:spPr>
      </p:pic>
      <p:pic>
        <p:nvPicPr>
          <p:cNvPr id="6" name="Рисунок 5" descr="сушк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143248"/>
            <a:ext cx="2857520" cy="2411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5857892"/>
            <a:ext cx="84582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2"/>
          </p:nvPr>
        </p:nvSpPr>
        <p:spPr>
          <a:xfrm>
            <a:off x="457200" y="642918"/>
            <a:ext cx="8472518" cy="4857784"/>
          </a:xfrm>
        </p:spPr>
        <p:txBody>
          <a:bodyPr/>
          <a:lstStyle/>
          <a:p>
            <a:pPr lvl="8"/>
            <a:endParaRPr lang="ru-RU" dirty="0" smtClean="0"/>
          </a:p>
          <a:p>
            <a:pPr lvl="8"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lvl="8"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lvl="8"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lvl="8" algn="ctr">
              <a:buNone/>
            </a:pPr>
            <a:r>
              <a:rPr lang="ru-RU" sz="2400" b="1" i="1" dirty="0" smtClean="0">
                <a:latin typeface="Georgia" pitchFamily="18" charset="0"/>
              </a:rPr>
              <a:t>Праздничное лакомство. Бывают печатными,  вырезными,  лепными.</a:t>
            </a:r>
          </a:p>
          <a:p>
            <a:pPr lvl="8" algn="ctr"/>
            <a:endParaRPr lang="ru-RU" sz="2400" b="1" i="1" dirty="0" smtClean="0">
              <a:latin typeface="Georgia" pitchFamily="18" charset="0"/>
            </a:endParaRPr>
          </a:p>
          <a:p>
            <a:pPr lvl="8" algn="ctr">
              <a:buNone/>
            </a:pPr>
            <a:r>
              <a:rPr lang="ru-RU" sz="2400" b="1" i="1" dirty="0" smtClean="0">
                <a:latin typeface="Georgia" pitchFamily="18" charset="0"/>
              </a:rPr>
              <a:t>Пряник</a:t>
            </a: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Содержимое 4" descr="пряник мятный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142984"/>
            <a:ext cx="3286148" cy="1928826"/>
          </a:xfrm>
        </p:spPr>
      </p:pic>
      <p:pic>
        <p:nvPicPr>
          <p:cNvPr id="6" name="Рисунок 5" descr="пряник тульский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3714776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000240"/>
            <a:ext cx="3008313" cy="23574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643438" y="1785926"/>
            <a:ext cx="4271962" cy="278608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Грузинские лепёшки  с  сыром.</a:t>
            </a:r>
          </a:p>
          <a:p>
            <a:pPr algn="ctr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Georgia" pitchFamily="18" charset="0"/>
              </a:rPr>
              <a:t>		</a:t>
            </a:r>
            <a:r>
              <a:rPr lang="ru-RU" sz="2800" b="1" i="1" dirty="0" err="1" smtClean="0">
                <a:latin typeface="Georgia" pitchFamily="18" charset="0"/>
              </a:rPr>
              <a:t>Хачапури</a:t>
            </a:r>
            <a:endParaRPr lang="ru-RU" sz="2800" b="1" i="1" dirty="0">
              <a:latin typeface="Georgia" pitchFamily="18" charset="0"/>
            </a:endParaRPr>
          </a:p>
        </p:txBody>
      </p:sp>
      <p:pic>
        <p:nvPicPr>
          <p:cNvPr id="5" name="Рисунок 4" descr="хачапури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357298"/>
            <a:ext cx="4071966" cy="3643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00100" y="1571612"/>
            <a:ext cx="3008313" cy="30718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929190" y="1142984"/>
            <a:ext cx="3986210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000" b="1" i="1" dirty="0" smtClean="0">
                <a:latin typeface="Georgia" pitchFamily="18" charset="0"/>
              </a:rPr>
              <a:t>Пирог  с  начинкой  из  рыбы,  мяса  с  луком.  Тестом  начинка  не  закрыта.  После  выпечки  на  начинку  наливали  растопленное  масло,  мясной  или  рыбный  бульон  с  шинкованной  зеленью   петрушки.</a:t>
            </a:r>
          </a:p>
          <a:p>
            <a:pPr algn="ctr">
              <a:buNone/>
            </a:pPr>
            <a:endParaRPr lang="ru-RU" sz="20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latin typeface="Georgia" pitchFamily="18" charset="0"/>
              </a:rPr>
              <a:t>			Расстегаи</a:t>
            </a:r>
            <a:endParaRPr lang="ru-RU" sz="2000" b="1" i="1" dirty="0">
              <a:latin typeface="Georgia" pitchFamily="18" charset="0"/>
            </a:endParaRPr>
          </a:p>
        </p:txBody>
      </p:sp>
      <p:pic>
        <p:nvPicPr>
          <p:cNvPr id="7" name="Рисунок 6" descr="расстнгий с мясо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00108"/>
            <a:ext cx="4071966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latin typeface="Georgia" pitchFamily="18" charset="0"/>
              </a:rPr>
              <a:t>И</a:t>
            </a:r>
            <a:r>
              <a:rPr lang="ru-RU" b="1" i="1" cap="none" dirty="0" smtClean="0">
                <a:latin typeface="Georgia" pitchFamily="18" charset="0"/>
              </a:rPr>
              <a:t>СТОРИЯ 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появления  хлеба</a:t>
            </a:r>
            <a:endParaRPr lang="ru-RU" b="1" i="1" dirty="0">
              <a:latin typeface="Georgia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159000" y="6323013"/>
          <a:ext cx="5934075" cy="322262"/>
        </p:xfrm>
        <a:graphic>
          <a:graphicData uri="http://schemas.openxmlformats.org/presentationml/2006/ole">
            <p:oleObj spid="_x0000_s1026" name="Документ" r:id="rId3" imgW="5934816" imgH="323016" progId="">
              <p:embed/>
            </p:oleObj>
          </a:graphicData>
        </a:graphic>
      </p:graphicFrame>
      <p:pic>
        <p:nvPicPr>
          <p:cNvPr id="1027" name="Picture 3" descr="C:\Documents and Settings\User\Рабочий стол\о хлебе\древние люди2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2143116"/>
            <a:ext cx="4214842" cy="3714776"/>
          </a:xfrm>
          <a:prstGeom prst="rect">
            <a:avLst/>
          </a:prstGeom>
          <a:noFill/>
        </p:spPr>
      </p:pic>
      <p:pic>
        <p:nvPicPr>
          <p:cNvPr id="1028" name="Picture 4" descr="C:\Documents and Settings\User\Рабочий стол\о хлебе\земледелие у древних славян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3116"/>
            <a:ext cx="3786215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15370" cy="53945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Знаете   ли   вы?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85786" y="928670"/>
            <a:ext cx="3008313" cy="421484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857620" y="1714488"/>
            <a:ext cx="5057780" cy="3695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Австрийское  мучное блюдо  в  виде  рулета  из  скрученного трубкой  листового  сливочного  теста  с  различной  начинкой ( яблоки, груша, вишня).</a:t>
            </a:r>
          </a:p>
          <a:p>
            <a:pPr algn="ctr">
              <a:buNone/>
            </a:pPr>
            <a:endParaRPr lang="ru-RU" sz="2400" b="1" i="1" dirty="0" smtClean="0">
              <a:latin typeface="Georgia" pitchFamily="18" charset="0"/>
            </a:endParaRPr>
          </a:p>
          <a:p>
            <a:pPr algn="ctr">
              <a:buNone/>
            </a:pPr>
            <a:r>
              <a:rPr lang="ru-RU" sz="2400" b="1" i="1" dirty="0" smtClean="0">
                <a:latin typeface="Georgia" pitchFamily="18" charset="0"/>
              </a:rPr>
              <a:t>		</a:t>
            </a:r>
            <a:r>
              <a:rPr lang="ru-RU" sz="2400" b="1" i="1" dirty="0" err="1" smtClean="0">
                <a:latin typeface="Georgia" pitchFamily="18" charset="0"/>
              </a:rPr>
              <a:t>Штрудель</a:t>
            </a:r>
            <a:endParaRPr lang="ru-RU" sz="2400" b="1" i="1" dirty="0" smtClean="0">
              <a:latin typeface="Georgia" pitchFamily="18" charset="0"/>
            </a:endParaRPr>
          </a:p>
          <a:p>
            <a:pPr algn="ctr">
              <a:buNone/>
            </a:pPr>
            <a:endParaRPr lang="ru-RU" sz="2400" b="1" i="1" dirty="0">
              <a:latin typeface="Georgia" pitchFamily="18" charset="0"/>
            </a:endParaRPr>
          </a:p>
        </p:txBody>
      </p:sp>
      <p:pic>
        <p:nvPicPr>
          <p:cNvPr id="5" name="Рисунок 4" descr="штрудель с маком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571480"/>
            <a:ext cx="3286148" cy="2143140"/>
          </a:xfrm>
          <a:prstGeom prst="rect">
            <a:avLst/>
          </a:prstGeom>
        </p:spPr>
      </p:pic>
      <p:pic>
        <p:nvPicPr>
          <p:cNvPr id="6" name="Рисунок 5" descr="штрудель яблочный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214686"/>
            <a:ext cx="3286148" cy="2214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Обычаи, связанные  с  хлебом</a:t>
            </a:r>
            <a:endParaRPr lang="ru-RU" b="1" i="1" dirty="0"/>
          </a:p>
        </p:txBody>
      </p:sp>
      <p:pic>
        <p:nvPicPr>
          <p:cNvPr id="16386" name="Picture 2" descr="C:\Documents and Settings\User\Рабочий стол\о хлебе\встреча с хлебом-солью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286148" cy="2214578"/>
          </a:xfrm>
          <a:prstGeom prst="rect">
            <a:avLst/>
          </a:prstGeom>
          <a:noFill/>
        </p:spPr>
      </p:pic>
      <p:pic>
        <p:nvPicPr>
          <p:cNvPr id="7" name="Рисунок 6" descr="встреча гостя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714488"/>
            <a:ext cx="3357571" cy="2071702"/>
          </a:xfrm>
          <a:prstGeom prst="rect">
            <a:avLst/>
          </a:prstGeom>
        </p:spPr>
      </p:pic>
      <p:pic>
        <p:nvPicPr>
          <p:cNvPr id="8" name="Рисунок 7" descr="обыча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662" y="4143380"/>
            <a:ext cx="2214578" cy="2357454"/>
          </a:xfrm>
          <a:prstGeom prst="rect">
            <a:avLst/>
          </a:prstGeom>
        </p:spPr>
      </p:pic>
      <p:pic>
        <p:nvPicPr>
          <p:cNvPr id="9" name="Рисунок 8" descr="свадьба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4214818"/>
            <a:ext cx="3500462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Правила  обращения  с  хлебом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1.Бери хлеба  столько, 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сколько сможешь 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съесть.	</a:t>
            </a:r>
          </a:p>
          <a:p>
            <a:pPr marL="514350" indent="-514350">
              <a:buNone/>
            </a:pPr>
            <a:endParaRPr lang="ru-RU" b="1" i="1" dirty="0" smtClean="0">
              <a:latin typeface="Georgia" pitchFamily="18" charset="0"/>
            </a:endParaRP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2. Чёрствый  хлеб не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выбрасывай, из  него 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можно  приготовить	</a:t>
            </a:r>
          </a:p>
          <a:p>
            <a:pPr marL="514350" indent="-514350">
              <a:buNone/>
            </a:pPr>
            <a:r>
              <a:rPr lang="ru-RU" b="1" i="1" dirty="0" smtClean="0">
                <a:latin typeface="Georgia" pitchFamily="18" charset="0"/>
              </a:rPr>
              <a:t>различные  блюда.																						</a:t>
            </a:r>
            <a:endParaRPr lang="ru-RU" b="1" i="1" dirty="0">
              <a:latin typeface="Georgia" pitchFamily="18" charset="0"/>
            </a:endParaRPr>
          </a:p>
        </p:txBody>
      </p:sp>
      <p:pic>
        <p:nvPicPr>
          <p:cNvPr id="3" name="Рисунок 2" descr="сухар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2" y="1571612"/>
            <a:ext cx="3286148" cy="2071702"/>
          </a:xfrm>
          <a:prstGeom prst="rect">
            <a:avLst/>
          </a:prstGeom>
        </p:spPr>
      </p:pic>
      <p:pic>
        <p:nvPicPr>
          <p:cNvPr id="4" name="Рисунок 3" descr="ржаной хлеб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929066"/>
            <a:ext cx="2286016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Georgia" pitchFamily="18" charset="0"/>
              </a:rPr>
              <a:t>И</a:t>
            </a:r>
            <a:r>
              <a:rPr lang="ru-RU" b="1" i="1" cap="none" dirty="0" smtClean="0">
                <a:latin typeface="Georgia" pitchFamily="18" charset="0"/>
              </a:rPr>
              <a:t>СТОРИЯ 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появления  хлеба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15000 лет назад  --люди заметили, что из одного зерна вырастает много зёрен.</a:t>
            </a:r>
          </a:p>
          <a:p>
            <a:r>
              <a:rPr lang="ru-RU" sz="2800" b="1" dirty="0" smtClean="0"/>
              <a:t>6500-5000 лет назад – человек научился возделывать и культивировать пшеницу и ячмень.</a:t>
            </a:r>
          </a:p>
          <a:p>
            <a:r>
              <a:rPr lang="ru-RU" sz="2800" b="1" dirty="0" smtClean="0"/>
              <a:t>Около 1000 лет до н.э. – люди стали использовать углекислый калий и прокисшее молоко для изготовления хлеба.</a:t>
            </a:r>
          </a:p>
          <a:p>
            <a:r>
              <a:rPr lang="ru-RU" sz="2800" b="1" dirty="0" smtClean="0"/>
              <a:t>Около 2000-3000 лет до н.э. – стали применять дрожжи. </a:t>
            </a:r>
          </a:p>
          <a:p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smtClean="0">
                <a:latin typeface="Georgia" pitchFamily="18" charset="0"/>
              </a:rPr>
              <a:t>И</a:t>
            </a:r>
            <a:r>
              <a:rPr lang="ru-RU" b="1" i="1" cap="none" dirty="0" smtClean="0">
                <a:latin typeface="Georgia" pitchFamily="18" charset="0"/>
              </a:rPr>
              <a:t>СТОРИЯ </a:t>
            </a:r>
            <a:r>
              <a:rPr lang="ru-RU" b="1" dirty="0" smtClean="0">
                <a:latin typeface="Georgia" pitchFamily="18" charset="0"/>
              </a:rPr>
              <a:t> </a:t>
            </a:r>
            <a:r>
              <a:rPr lang="ru-RU" b="1" i="1" dirty="0" smtClean="0">
                <a:latin typeface="Georgia" pitchFamily="18" charset="0"/>
              </a:rPr>
              <a:t>появления  хлеба</a:t>
            </a:r>
            <a:endParaRPr lang="ru-RU" dirty="0"/>
          </a:p>
        </p:txBody>
      </p:sp>
      <p:pic>
        <p:nvPicPr>
          <p:cNvPr id="3075" name="Picture 3" descr="C:\Documents and Settings\User\Рабочий стол\о хлебе\каш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358114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/>
              <a:t>Хлебные  злаки:  Пшеница</a:t>
            </a:r>
            <a:endParaRPr lang="ru-RU" sz="4000" b="1" i="1" dirty="0"/>
          </a:p>
        </p:txBody>
      </p:sp>
      <p:pic>
        <p:nvPicPr>
          <p:cNvPr id="2052" name="Picture 4" descr="C:\Documents and Settings\User\Рабочий стол\о хлебе\пше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3676316" cy="3571900"/>
          </a:xfrm>
          <a:prstGeom prst="rect">
            <a:avLst/>
          </a:prstGeom>
          <a:noFill/>
        </p:spPr>
      </p:pic>
      <p:pic>
        <p:nvPicPr>
          <p:cNvPr id="2053" name="Picture 5" descr="C:\Documents and Settings\User\Рабочий стол\о хлебе\колосья пшеницы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928802"/>
            <a:ext cx="3571900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Хлебные  злаки: Рожь</a:t>
            </a:r>
            <a:endParaRPr lang="ru-RU" dirty="0"/>
          </a:p>
        </p:txBody>
      </p:sp>
      <p:pic>
        <p:nvPicPr>
          <p:cNvPr id="4098" name="Picture 2" descr="C:\Documents and Settings\User\Рабочий стол\о хлебе\рожь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3643338" cy="3929090"/>
          </a:xfrm>
          <a:prstGeom prst="rect">
            <a:avLst/>
          </a:prstGeom>
          <a:noFill/>
        </p:spPr>
      </p:pic>
      <p:pic>
        <p:nvPicPr>
          <p:cNvPr id="4099" name="Picture 3" descr="C:\Documents and Settings\User\Рабочий стол\о хлебе\колос ржи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57364"/>
            <a:ext cx="364333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22827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1.Тысяча братьев одним поясом </a:t>
            </a:r>
            <a:r>
              <a:rPr lang="ru-RU" b="1" i="1" dirty="0" err="1" smtClean="0">
                <a:latin typeface="Georgia" pitchFamily="18" charset="0"/>
              </a:rPr>
              <a:t>подпоясоны</a:t>
            </a:r>
            <a:r>
              <a:rPr lang="ru-RU" dirty="0" smtClean="0"/>
              <a:t>.</a:t>
            </a:r>
          </a:p>
          <a:p>
            <a:pPr lvl="8">
              <a:buNone/>
            </a:pPr>
            <a:r>
              <a:rPr lang="ru-RU" sz="2800" b="1" i="1" dirty="0" smtClean="0">
                <a:latin typeface="Georgia" pitchFamily="18" charset="0"/>
              </a:rPr>
              <a:t>			Сноп</a:t>
            </a:r>
          </a:p>
          <a:p>
            <a:pPr lvl="8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marL="360000" lvl="8">
              <a:buNone/>
            </a:pPr>
            <a:r>
              <a:rPr lang="ru-RU" sz="3200" b="1" i="1" dirty="0" smtClean="0">
                <a:latin typeface="Georgia" pitchFamily="18" charset="0"/>
              </a:rPr>
              <a:t>2.И комковато, и ноздревато, и мягко, и ломко, а всех милей.</a:t>
            </a:r>
          </a:p>
          <a:p>
            <a:pPr marL="360000" lvl="8">
              <a:buNone/>
            </a:pPr>
            <a:endParaRPr lang="ru-RU" sz="2800" b="1" i="1" dirty="0" smtClean="0">
              <a:latin typeface="Georgia" pitchFamily="18" charset="0"/>
            </a:endParaRPr>
          </a:p>
          <a:p>
            <a:pPr marL="360000" lvl="8">
              <a:buNone/>
            </a:pPr>
            <a:r>
              <a:rPr lang="ru-RU" sz="2800" b="1" i="1" dirty="0" smtClean="0">
                <a:latin typeface="Georgia" pitchFamily="18" charset="0"/>
              </a:rPr>
              <a:t>							Хлеб</a:t>
            </a:r>
            <a:endParaRPr lang="ru-RU" sz="2800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686800" cy="838200"/>
          </a:xfrm>
        </p:spPr>
        <p:txBody>
          <a:bodyPr/>
          <a:lstStyle/>
          <a:p>
            <a:pPr algn="ctr"/>
            <a:r>
              <a:rPr lang="ru-RU" b="1" i="1" dirty="0" smtClean="0"/>
              <a:t>Отгадай  загадку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4143405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3. Весной – в цветном кафтане лежит, зимой – в белой рубашке спит.</a:t>
            </a:r>
          </a:p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							Поле</a:t>
            </a:r>
          </a:p>
          <a:p>
            <a:pPr>
              <a:buNone/>
            </a:pPr>
            <a:endParaRPr lang="ru-RU" b="1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4. Железный рог всё поле перерыл.</a:t>
            </a:r>
          </a:p>
          <a:p>
            <a:pPr>
              <a:buNone/>
            </a:pPr>
            <a:r>
              <a:rPr lang="ru-RU" b="1" i="1" dirty="0" smtClean="0">
                <a:latin typeface="Georgia" pitchFamily="18" charset="0"/>
              </a:rPr>
              <a:t>							Плуг</a:t>
            </a:r>
            <a:endParaRPr lang="ru-RU" b="1" i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389</TotalTime>
  <Words>581</Words>
  <Application>Microsoft Office PowerPoint</Application>
  <PresentationFormat>Экран (4:3)</PresentationFormat>
  <Paragraphs>143</Paragraphs>
  <Slides>32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Трек</vt:lpstr>
      <vt:lpstr>Документ</vt:lpstr>
      <vt:lpstr>Хлеб – всей жизни голова</vt:lpstr>
      <vt:lpstr>Ценность хлеба  для  человека</vt:lpstr>
      <vt:lpstr>ИСТОРИЯ  появления  хлеба</vt:lpstr>
      <vt:lpstr>ИСТОРИЯ  появления  хлеба</vt:lpstr>
      <vt:lpstr>ИСТОРИЯ  появления  хлеба</vt:lpstr>
      <vt:lpstr>Хлебные  злаки:  Пшеница</vt:lpstr>
      <vt:lpstr>Хлебные  злаки: Рожь</vt:lpstr>
      <vt:lpstr>Отгадай  загадку</vt:lpstr>
      <vt:lpstr>Отгадай  загадку</vt:lpstr>
      <vt:lpstr>Отгадай  загадку</vt:lpstr>
      <vt:lpstr>Отгадай  загадку</vt:lpstr>
      <vt:lpstr>Отгадай  загадку</vt:lpstr>
      <vt:lpstr>Отгадай  загадку</vt:lpstr>
      <vt:lpstr>Отгадай  загадку</vt:lpstr>
      <vt:lpstr>Разнообразие  хлебобулочных  изделий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Знаете   ли   вы?</vt:lpstr>
      <vt:lpstr>Обычаи, связанные  с  хлебом</vt:lpstr>
      <vt:lpstr>Правила  обращения  с  хлебом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Хлеб – всей жизни голова</dc:title>
  <dc:creator>User</dc:creator>
  <cp:lastModifiedBy>Пользователь Windows</cp:lastModifiedBy>
  <cp:revision>93</cp:revision>
  <dcterms:created xsi:type="dcterms:W3CDTF">2014-01-13T09:52:44Z</dcterms:created>
  <dcterms:modified xsi:type="dcterms:W3CDTF">2022-08-19T07:58:31Z</dcterms:modified>
</cp:coreProperties>
</file>