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Raleway" panose="020B0604020202020204" charset="-52"/>
      <p:regular r:id="rId14"/>
    </p:embeddedFont>
    <p:embeddedFont>
      <p:font typeface="Arimo" panose="020B0604020202020204" charset="0"/>
      <p:regular r:id="rId15"/>
    </p:embeddedFont>
    <p:embeddedFont>
      <p:font typeface="Raleway Bold" panose="020B0604020202020204" charset="-52"/>
      <p:regular r:id="rId16"/>
    </p:embeddedFont>
    <p:embeddedFont>
      <p:font typeface="Calibri" panose="020F0502020204030204" pitchFamily="34" charset="0"/>
      <p:regular r:id="rId17"/>
      <p:bold r:id="rId18"/>
      <p:italic r:id="rId19"/>
      <p:boldItalic r:id="rId20"/>
    </p:embeddedFont>
    <p:embeddedFont>
      <p:font typeface="Arimo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4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972545">
            <a:off x="-2856714" y="-5442448"/>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2008875" y="-702589"/>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16730">
            <a:off x="-1381685" y="6286113"/>
            <a:ext cx="7628908" cy="6637150"/>
          </a:xfrm>
          <a:prstGeom prst="rect">
            <a:avLst/>
          </a:prstGeom>
        </p:spPr>
      </p:pic>
      <p:sp>
        <p:nvSpPr>
          <p:cNvPr id="5" name="TextBox 5"/>
          <p:cNvSpPr txBox="1"/>
          <p:nvPr/>
        </p:nvSpPr>
        <p:spPr>
          <a:xfrm>
            <a:off x="11286549" y="7991475"/>
            <a:ext cx="5972751" cy="1308050"/>
          </a:xfrm>
          <a:prstGeom prst="rect">
            <a:avLst/>
          </a:prstGeom>
        </p:spPr>
        <p:txBody>
          <a:bodyPr lIns="0" tIns="0" rIns="0" bIns="0" rtlCol="0" anchor="t">
            <a:spAutoFit/>
          </a:bodyPr>
          <a:lstStyle/>
          <a:p>
            <a:pPr algn="just">
              <a:lnSpc>
                <a:spcPts val="3359"/>
              </a:lnSpc>
            </a:pPr>
            <a:r>
              <a:rPr lang="en-US" sz="2799" dirty="0" err="1">
                <a:solidFill>
                  <a:srgbClr val="000000"/>
                </a:solidFill>
                <a:latin typeface="Raleway"/>
              </a:rPr>
              <a:t>Изакова</a:t>
            </a:r>
            <a:r>
              <a:rPr lang="en-US" sz="2799" dirty="0">
                <a:solidFill>
                  <a:srgbClr val="000000"/>
                </a:solidFill>
                <a:latin typeface="Raleway"/>
              </a:rPr>
              <a:t> </a:t>
            </a:r>
            <a:r>
              <a:rPr lang="en-US" sz="2799" dirty="0" err="1">
                <a:solidFill>
                  <a:srgbClr val="000000"/>
                </a:solidFill>
                <a:latin typeface="Raleway"/>
              </a:rPr>
              <a:t>Александра</a:t>
            </a:r>
            <a:r>
              <a:rPr lang="en-US" sz="2799" dirty="0">
                <a:solidFill>
                  <a:srgbClr val="000000"/>
                </a:solidFill>
                <a:latin typeface="Raleway"/>
              </a:rPr>
              <a:t> </a:t>
            </a:r>
            <a:r>
              <a:rPr lang="en-US" sz="2799" dirty="0" err="1">
                <a:solidFill>
                  <a:srgbClr val="000000"/>
                </a:solidFill>
                <a:latin typeface="Raleway"/>
              </a:rPr>
              <a:t>Сергеевна</a:t>
            </a:r>
            <a:endParaRPr lang="en-US" sz="2799" dirty="0">
              <a:solidFill>
                <a:srgbClr val="000000"/>
              </a:solidFill>
              <a:latin typeface="Raleway"/>
            </a:endParaRPr>
          </a:p>
          <a:p>
            <a:pPr algn="just">
              <a:lnSpc>
                <a:spcPts val="3359"/>
              </a:lnSpc>
            </a:pPr>
            <a:r>
              <a:rPr lang="en-US" sz="2799" dirty="0" err="1">
                <a:solidFill>
                  <a:srgbClr val="000000"/>
                </a:solidFill>
                <a:latin typeface="Raleway"/>
              </a:rPr>
              <a:t>учитель</a:t>
            </a:r>
            <a:r>
              <a:rPr lang="en-US" sz="2799" dirty="0">
                <a:solidFill>
                  <a:srgbClr val="000000"/>
                </a:solidFill>
                <a:latin typeface="Raleway"/>
              </a:rPr>
              <a:t> </a:t>
            </a:r>
            <a:r>
              <a:rPr lang="en-US" sz="2799" dirty="0" err="1">
                <a:solidFill>
                  <a:srgbClr val="000000"/>
                </a:solidFill>
                <a:latin typeface="Raleway"/>
              </a:rPr>
              <a:t>английского</a:t>
            </a:r>
            <a:r>
              <a:rPr lang="en-US" sz="2799" dirty="0">
                <a:solidFill>
                  <a:srgbClr val="000000"/>
                </a:solidFill>
                <a:latin typeface="Raleway"/>
              </a:rPr>
              <a:t> </a:t>
            </a:r>
            <a:r>
              <a:rPr lang="en-US" sz="2799" dirty="0" err="1">
                <a:solidFill>
                  <a:srgbClr val="000000"/>
                </a:solidFill>
                <a:latin typeface="Raleway"/>
              </a:rPr>
              <a:t>языка</a:t>
            </a:r>
            <a:endParaRPr lang="en-US" sz="2799" dirty="0">
              <a:solidFill>
                <a:srgbClr val="000000"/>
              </a:solidFill>
              <a:latin typeface="Raleway"/>
            </a:endParaRPr>
          </a:p>
          <a:p>
            <a:pPr algn="just">
              <a:lnSpc>
                <a:spcPts val="3359"/>
              </a:lnSpc>
            </a:pPr>
            <a:r>
              <a:rPr lang="en-US" sz="2799" dirty="0">
                <a:solidFill>
                  <a:srgbClr val="000000"/>
                </a:solidFill>
                <a:latin typeface="Raleway"/>
              </a:rPr>
              <a:t>МБОУ СОШ №19,  г. </a:t>
            </a:r>
            <a:r>
              <a:rPr lang="en-US" sz="2799" dirty="0" err="1" smtClean="0">
                <a:solidFill>
                  <a:srgbClr val="000000"/>
                </a:solidFill>
                <a:latin typeface="Raleway"/>
              </a:rPr>
              <a:t>Пенз</a:t>
            </a:r>
            <a:r>
              <a:rPr lang="ru-RU" sz="2799" dirty="0" smtClean="0">
                <a:solidFill>
                  <a:srgbClr val="000000"/>
                </a:solidFill>
                <a:latin typeface="Raleway"/>
              </a:rPr>
              <a:t>ы</a:t>
            </a:r>
            <a:endParaRPr lang="en-US" sz="2799" dirty="0">
              <a:solidFill>
                <a:srgbClr val="000000"/>
              </a:solidFill>
              <a:latin typeface="Raleway"/>
            </a:endParaRPr>
          </a:p>
        </p:txBody>
      </p:sp>
      <p:sp>
        <p:nvSpPr>
          <p:cNvPr id="6" name="TextBox 6"/>
          <p:cNvSpPr txBox="1"/>
          <p:nvPr/>
        </p:nvSpPr>
        <p:spPr>
          <a:xfrm>
            <a:off x="1690797" y="3845755"/>
            <a:ext cx="14129073" cy="3344856"/>
          </a:xfrm>
          <a:prstGeom prst="rect">
            <a:avLst/>
          </a:prstGeom>
        </p:spPr>
        <p:txBody>
          <a:bodyPr lIns="0" tIns="0" rIns="0" bIns="0" rtlCol="0" anchor="t">
            <a:spAutoFit/>
          </a:bodyPr>
          <a:lstStyle/>
          <a:p>
            <a:pPr algn="ctr">
              <a:lnSpc>
                <a:spcPts val="6663"/>
              </a:lnSpc>
            </a:pPr>
            <a:r>
              <a:rPr lang="en-US" sz="5125">
                <a:solidFill>
                  <a:srgbClr val="000000"/>
                </a:solidFill>
                <a:latin typeface="Raleway"/>
              </a:rPr>
              <a:t>"РАЗВИТИЕ КРЕАТИВНОГО МЫШЛЕНИЯ ОБУЧАЮЩИХСЯ В СОВРЕМЕННОЙ ШКОЛЕ ПОСРЕДСТВОМ ТЕХНОЛОГИИ ТИМБИЛДИНГА"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987175" y="-6265103"/>
            <a:ext cx="17375562" cy="18435609"/>
          </a:xfrm>
          <a:prstGeom prst="rect">
            <a:avLst/>
          </a:prstGeom>
        </p:spPr>
      </p:pic>
      <p:pic>
        <p:nvPicPr>
          <p:cNvPr id="3" name="Picture 3"/>
          <p:cNvPicPr>
            <a:picLocks noChangeAspect="1"/>
          </p:cNvPicPr>
          <p:nvPr/>
        </p:nvPicPr>
        <p:blipFill>
          <a:blip r:embed="rId4"/>
          <a:srcRect/>
          <a:stretch>
            <a:fillRect/>
          </a:stretch>
        </p:blipFill>
        <p:spPr>
          <a:xfrm>
            <a:off x="1361587" y="1520828"/>
            <a:ext cx="15564826" cy="8766172"/>
          </a:xfrm>
          <a:prstGeom prst="rect">
            <a:avLst/>
          </a:prstGeom>
        </p:spPr>
      </p:pic>
      <p:sp>
        <p:nvSpPr>
          <p:cNvPr id="4" name="TextBox 4"/>
          <p:cNvSpPr txBox="1"/>
          <p:nvPr/>
        </p:nvSpPr>
        <p:spPr>
          <a:xfrm>
            <a:off x="3140190" y="262148"/>
            <a:ext cx="12007621" cy="1077218"/>
          </a:xfrm>
          <a:prstGeom prst="rect">
            <a:avLst/>
          </a:prstGeom>
        </p:spPr>
        <p:txBody>
          <a:bodyPr lIns="0" tIns="0" rIns="0" bIns="0" rtlCol="0" anchor="t">
            <a:spAutoFit/>
          </a:bodyPr>
          <a:lstStyle/>
          <a:p>
            <a:pPr algn="ctr">
              <a:lnSpc>
                <a:spcPts val="4247"/>
              </a:lnSpc>
            </a:pPr>
            <a:r>
              <a:rPr lang="en-US" sz="3100" dirty="0">
                <a:solidFill>
                  <a:srgbClr val="000000"/>
                </a:solidFill>
                <a:latin typeface="Raleway"/>
              </a:rPr>
              <a:t> МОДЕЛЬ РАЗВИТИЯ КРЕАТИВНОГО МЫШЛЕНИЯ ПОСРЕДСТВОМ ТЕХНОЛОГИИ </a:t>
            </a:r>
            <a:r>
              <a:rPr lang="en-US" sz="3100" dirty="0" smtClean="0">
                <a:solidFill>
                  <a:srgbClr val="000000"/>
                </a:solidFill>
                <a:latin typeface="Raleway"/>
              </a:rPr>
              <a:t>ТИМБИЛДИНГА</a:t>
            </a:r>
            <a:endParaRPr lang="en-US" sz="3100" dirty="0">
              <a:solidFill>
                <a:srgbClr val="000000"/>
              </a:solidFill>
              <a:latin typeface="Raleway"/>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25766">
            <a:off x="-4499979" y="4251297"/>
            <a:ext cx="10578966" cy="11421286"/>
          </a:xfrm>
          <a:prstGeom prst="rect">
            <a:avLst/>
          </a:prstGeom>
        </p:spPr>
      </p:pic>
      <p:pic>
        <p:nvPicPr>
          <p:cNvPr id="3" name="Picture 3"/>
          <p:cNvPicPr>
            <a:picLocks noChangeAspect="1"/>
          </p:cNvPicPr>
          <p:nvPr/>
        </p:nvPicPr>
        <p:blipFill>
          <a:blip r:embed="rId4"/>
          <a:srcRect/>
          <a:stretch>
            <a:fillRect/>
          </a:stretch>
        </p:blipFill>
        <p:spPr>
          <a:xfrm>
            <a:off x="407825" y="2703842"/>
            <a:ext cx="17472351" cy="5411213"/>
          </a:xfrm>
          <a:prstGeom prst="rect">
            <a:avLst/>
          </a:prstGeom>
        </p:spPr>
      </p:pic>
      <p:sp>
        <p:nvSpPr>
          <p:cNvPr id="4" name="TextBox 4"/>
          <p:cNvSpPr txBox="1"/>
          <p:nvPr/>
        </p:nvSpPr>
        <p:spPr>
          <a:xfrm>
            <a:off x="3140190" y="262148"/>
            <a:ext cx="12007621" cy="1077218"/>
          </a:xfrm>
          <a:prstGeom prst="rect">
            <a:avLst/>
          </a:prstGeom>
        </p:spPr>
        <p:txBody>
          <a:bodyPr lIns="0" tIns="0" rIns="0" bIns="0" rtlCol="0" anchor="t">
            <a:spAutoFit/>
          </a:bodyPr>
          <a:lstStyle/>
          <a:p>
            <a:pPr algn="ctr">
              <a:lnSpc>
                <a:spcPts val="4247"/>
              </a:lnSpc>
            </a:pPr>
            <a:r>
              <a:rPr lang="en-US" sz="3100" dirty="0">
                <a:solidFill>
                  <a:srgbClr val="000000"/>
                </a:solidFill>
                <a:latin typeface="Raleway"/>
              </a:rPr>
              <a:t> МОДЕЛЬ РАЗВИТИЯ КРЕАТИВНОГО МЫШЛЕНИЯ ПОСРЕДСТВОМ ТЕХНОЛОГИИ </a:t>
            </a:r>
            <a:r>
              <a:rPr lang="en-US" sz="3100" dirty="0" smtClean="0">
                <a:solidFill>
                  <a:srgbClr val="000000"/>
                </a:solidFill>
                <a:latin typeface="Raleway"/>
              </a:rPr>
              <a:t>ТИМБИЛДИНГА</a:t>
            </a:r>
            <a:endParaRPr lang="en-US" sz="3100" dirty="0">
              <a:solidFill>
                <a:srgbClr val="000000"/>
              </a:solidFill>
              <a:latin typeface="Raleway"/>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grpSp>
        <p:nvGrpSpPr>
          <p:cNvPr id="2" name="Group 2"/>
          <p:cNvGrpSpPr/>
          <p:nvPr/>
        </p:nvGrpSpPr>
        <p:grpSpPr>
          <a:xfrm>
            <a:off x="2352477" y="3095992"/>
            <a:ext cx="288983" cy="28898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AB7DD"/>
            </a:solidFill>
          </p:spPr>
        </p:sp>
      </p:grpSp>
      <p:sp>
        <p:nvSpPr>
          <p:cNvPr id="4" name="TextBox 4"/>
          <p:cNvSpPr txBox="1"/>
          <p:nvPr/>
        </p:nvSpPr>
        <p:spPr>
          <a:xfrm>
            <a:off x="2706436" y="2791459"/>
            <a:ext cx="15116122" cy="4551681"/>
          </a:xfrm>
          <a:prstGeom prst="rect">
            <a:avLst/>
          </a:prstGeom>
        </p:spPr>
        <p:txBody>
          <a:bodyPr lIns="0" tIns="0" rIns="0" bIns="0" rtlCol="0" anchor="t">
            <a:spAutoFit/>
          </a:bodyPr>
          <a:lstStyle/>
          <a:p>
            <a:pPr>
              <a:lnSpc>
                <a:spcPts val="5634"/>
              </a:lnSpc>
            </a:pPr>
            <a:r>
              <a:rPr lang="en-US" sz="3499" dirty="0">
                <a:solidFill>
                  <a:srgbClr val="000000"/>
                </a:solidFill>
                <a:latin typeface="Raleway Bold"/>
              </a:rPr>
              <a:t> If you can – help! </a:t>
            </a:r>
            <a:r>
              <a:rPr lang="en-US" sz="3499" dirty="0" err="1">
                <a:solidFill>
                  <a:srgbClr val="000000"/>
                </a:solidFill>
                <a:latin typeface="Raleway Bold"/>
              </a:rPr>
              <a:t>Можешь</a:t>
            </a:r>
            <a:r>
              <a:rPr lang="en-US" sz="3499" dirty="0">
                <a:solidFill>
                  <a:srgbClr val="000000"/>
                </a:solidFill>
                <a:latin typeface="Raleway Bold"/>
              </a:rPr>
              <a:t> – </a:t>
            </a:r>
            <a:r>
              <a:rPr lang="en-US" sz="3499" dirty="0" err="1">
                <a:solidFill>
                  <a:srgbClr val="000000"/>
                </a:solidFill>
                <a:latin typeface="Raleway Bold"/>
              </a:rPr>
              <a:t>помоги</a:t>
            </a:r>
            <a:r>
              <a:rPr lang="en-US" sz="3499" dirty="0">
                <a:solidFill>
                  <a:srgbClr val="000000"/>
                </a:solidFill>
                <a:latin typeface="Raleway Bold"/>
              </a:rPr>
              <a:t>!</a:t>
            </a:r>
          </a:p>
          <a:p>
            <a:pPr>
              <a:lnSpc>
                <a:spcPts val="5634"/>
              </a:lnSpc>
            </a:pPr>
            <a:r>
              <a:rPr lang="en-US" sz="3499" dirty="0">
                <a:solidFill>
                  <a:srgbClr val="000000"/>
                </a:solidFill>
                <a:latin typeface="Arimo Bold"/>
              </a:rPr>
              <a:t> Can’t alone? Let’s do together! </a:t>
            </a:r>
            <a:r>
              <a:rPr lang="en-US" sz="3499" dirty="0" err="1">
                <a:solidFill>
                  <a:srgbClr val="000000"/>
                </a:solidFill>
                <a:latin typeface="Arimo Bold"/>
              </a:rPr>
              <a:t>Не</a:t>
            </a:r>
            <a:r>
              <a:rPr lang="en-US" sz="3499" dirty="0">
                <a:solidFill>
                  <a:srgbClr val="000000"/>
                </a:solidFill>
                <a:latin typeface="Arimo Bold"/>
              </a:rPr>
              <a:t> </a:t>
            </a:r>
            <a:r>
              <a:rPr lang="en-US" sz="3499" dirty="0" err="1">
                <a:solidFill>
                  <a:srgbClr val="000000"/>
                </a:solidFill>
                <a:latin typeface="Arimo Bold"/>
              </a:rPr>
              <a:t>можешь</a:t>
            </a:r>
            <a:r>
              <a:rPr lang="en-US" sz="3499" dirty="0">
                <a:solidFill>
                  <a:srgbClr val="000000"/>
                </a:solidFill>
                <a:latin typeface="Arimo Bold"/>
              </a:rPr>
              <a:t> </a:t>
            </a:r>
            <a:r>
              <a:rPr lang="en-US" sz="3499" dirty="0" err="1">
                <a:solidFill>
                  <a:srgbClr val="000000"/>
                </a:solidFill>
                <a:latin typeface="Arimo Bold"/>
              </a:rPr>
              <a:t>один</a:t>
            </a:r>
            <a:r>
              <a:rPr lang="en-US" sz="3499" dirty="0">
                <a:solidFill>
                  <a:srgbClr val="000000"/>
                </a:solidFill>
                <a:latin typeface="Arimo Bold"/>
              </a:rPr>
              <a:t> – </a:t>
            </a:r>
            <a:r>
              <a:rPr lang="en-US" sz="3499" dirty="0" err="1">
                <a:solidFill>
                  <a:srgbClr val="000000"/>
                </a:solidFill>
                <a:latin typeface="Arimo Bold"/>
              </a:rPr>
              <a:t>сможем</a:t>
            </a:r>
            <a:r>
              <a:rPr lang="en-US" sz="3499" dirty="0">
                <a:solidFill>
                  <a:srgbClr val="000000"/>
                </a:solidFill>
                <a:latin typeface="Arimo Bold"/>
              </a:rPr>
              <a:t> </a:t>
            </a:r>
            <a:r>
              <a:rPr lang="en-US" sz="3499" dirty="0" err="1">
                <a:solidFill>
                  <a:srgbClr val="000000"/>
                </a:solidFill>
                <a:latin typeface="Arimo Bold"/>
              </a:rPr>
              <a:t>вместе</a:t>
            </a:r>
            <a:r>
              <a:rPr lang="en-US" sz="3499" dirty="0">
                <a:solidFill>
                  <a:srgbClr val="000000"/>
                </a:solidFill>
                <a:latin typeface="Arimo Bold"/>
              </a:rPr>
              <a:t>!</a:t>
            </a:r>
          </a:p>
          <a:p>
            <a:pPr>
              <a:lnSpc>
                <a:spcPts val="7979"/>
              </a:lnSpc>
            </a:pPr>
            <a:r>
              <a:rPr lang="en-US" sz="3499" dirty="0">
                <a:solidFill>
                  <a:srgbClr val="000000"/>
                </a:solidFill>
                <a:latin typeface="Arimo Bold"/>
              </a:rPr>
              <a:t> Hear and listen! </a:t>
            </a:r>
            <a:r>
              <a:rPr lang="en-US" sz="3499" dirty="0">
                <a:solidFill>
                  <a:srgbClr val="000000"/>
                </a:solidFill>
                <a:latin typeface="Raleway Bold"/>
              </a:rPr>
              <a:t>– </a:t>
            </a:r>
            <a:r>
              <a:rPr lang="en-US" sz="3499" dirty="0" err="1" smtClean="0">
                <a:solidFill>
                  <a:srgbClr val="000000"/>
                </a:solidFill>
                <a:latin typeface="Arimo Bold"/>
              </a:rPr>
              <a:t>Слышать</a:t>
            </a:r>
            <a:r>
              <a:rPr lang="en-US" sz="3499" dirty="0" smtClean="0">
                <a:solidFill>
                  <a:srgbClr val="000000"/>
                </a:solidFill>
                <a:latin typeface="Arimo Bold"/>
              </a:rPr>
              <a:t> </a:t>
            </a:r>
            <a:r>
              <a:rPr lang="en-US" sz="3499" dirty="0">
                <a:solidFill>
                  <a:srgbClr val="000000"/>
                </a:solidFill>
                <a:latin typeface="Arimo Bold"/>
              </a:rPr>
              <a:t>и </a:t>
            </a:r>
            <a:r>
              <a:rPr lang="en-US" sz="3499" dirty="0" err="1">
                <a:solidFill>
                  <a:srgbClr val="000000"/>
                </a:solidFill>
                <a:latin typeface="Arimo Bold"/>
              </a:rPr>
              <a:t>слушать</a:t>
            </a:r>
            <a:r>
              <a:rPr lang="en-US" sz="3499" dirty="0">
                <a:solidFill>
                  <a:srgbClr val="000000"/>
                </a:solidFill>
                <a:latin typeface="Arimo Bold"/>
              </a:rPr>
              <a:t>!</a:t>
            </a:r>
          </a:p>
          <a:p>
            <a:pPr>
              <a:lnSpc>
                <a:spcPts val="5634"/>
              </a:lnSpc>
            </a:pPr>
            <a:r>
              <a:rPr lang="en-US" sz="3499" dirty="0">
                <a:solidFill>
                  <a:srgbClr val="000000"/>
                </a:solidFill>
                <a:latin typeface="Arimo Bold"/>
              </a:rPr>
              <a:t> We are all different! </a:t>
            </a:r>
            <a:r>
              <a:rPr lang="en-US" sz="3499" dirty="0">
                <a:solidFill>
                  <a:srgbClr val="000000"/>
                </a:solidFill>
                <a:latin typeface="Raleway Bold"/>
              </a:rPr>
              <a:t>– </a:t>
            </a:r>
            <a:r>
              <a:rPr lang="en-US" sz="3499" dirty="0" err="1" smtClean="0">
                <a:solidFill>
                  <a:srgbClr val="000000"/>
                </a:solidFill>
                <a:latin typeface="Arimo Bold"/>
              </a:rPr>
              <a:t>Мы</a:t>
            </a:r>
            <a:r>
              <a:rPr lang="en-US" sz="3499" dirty="0" smtClean="0">
                <a:solidFill>
                  <a:srgbClr val="000000"/>
                </a:solidFill>
                <a:latin typeface="Arimo Bold"/>
              </a:rPr>
              <a:t> </a:t>
            </a:r>
            <a:r>
              <a:rPr lang="en-US" sz="3499" dirty="0" err="1">
                <a:solidFill>
                  <a:srgbClr val="000000"/>
                </a:solidFill>
                <a:latin typeface="Arimo Bold"/>
              </a:rPr>
              <a:t>все</a:t>
            </a:r>
            <a:r>
              <a:rPr lang="en-US" sz="3499" dirty="0">
                <a:solidFill>
                  <a:srgbClr val="000000"/>
                </a:solidFill>
                <a:latin typeface="Arimo Bold"/>
              </a:rPr>
              <a:t> </a:t>
            </a:r>
            <a:r>
              <a:rPr lang="en-US" sz="3499" dirty="0" err="1">
                <a:solidFill>
                  <a:srgbClr val="000000"/>
                </a:solidFill>
                <a:latin typeface="Arimo Bold"/>
              </a:rPr>
              <a:t>разные</a:t>
            </a:r>
            <a:r>
              <a:rPr lang="en-US" sz="3499" dirty="0">
                <a:solidFill>
                  <a:srgbClr val="000000"/>
                </a:solidFill>
                <a:latin typeface="Arimo Bold"/>
              </a:rPr>
              <a:t>!</a:t>
            </a:r>
          </a:p>
          <a:p>
            <a:pPr>
              <a:lnSpc>
                <a:spcPts val="5634"/>
              </a:lnSpc>
            </a:pPr>
            <a:r>
              <a:rPr lang="en-US" sz="3499" dirty="0">
                <a:solidFill>
                  <a:srgbClr val="000000"/>
                </a:solidFill>
                <a:latin typeface="Arimo Bold"/>
              </a:rPr>
              <a:t> Next time it will be better! </a:t>
            </a:r>
            <a:r>
              <a:rPr lang="en-US" sz="3499">
                <a:solidFill>
                  <a:srgbClr val="000000"/>
                </a:solidFill>
                <a:latin typeface="Raleway Bold"/>
              </a:rPr>
              <a:t>– </a:t>
            </a:r>
            <a:r>
              <a:rPr lang="en-US" sz="3499" smtClean="0">
                <a:solidFill>
                  <a:srgbClr val="000000"/>
                </a:solidFill>
                <a:latin typeface="Arimo Bold"/>
              </a:rPr>
              <a:t>В </a:t>
            </a:r>
            <a:r>
              <a:rPr lang="en-US" sz="3499" dirty="0" err="1">
                <a:solidFill>
                  <a:srgbClr val="000000"/>
                </a:solidFill>
                <a:latin typeface="Arimo Bold"/>
              </a:rPr>
              <a:t>следующий</a:t>
            </a:r>
            <a:r>
              <a:rPr lang="en-US" sz="3499" dirty="0">
                <a:solidFill>
                  <a:srgbClr val="000000"/>
                </a:solidFill>
                <a:latin typeface="Arimo Bold"/>
              </a:rPr>
              <a:t> </a:t>
            </a:r>
            <a:r>
              <a:rPr lang="en-US" sz="3499" dirty="0" err="1">
                <a:solidFill>
                  <a:srgbClr val="000000"/>
                </a:solidFill>
                <a:latin typeface="Arimo Bold"/>
              </a:rPr>
              <a:t>раз</a:t>
            </a:r>
            <a:r>
              <a:rPr lang="en-US" sz="3499" dirty="0">
                <a:solidFill>
                  <a:srgbClr val="000000"/>
                </a:solidFill>
                <a:latin typeface="Arimo Bold"/>
              </a:rPr>
              <a:t> </a:t>
            </a:r>
            <a:r>
              <a:rPr lang="en-US" sz="3499" dirty="0" err="1">
                <a:solidFill>
                  <a:srgbClr val="000000"/>
                </a:solidFill>
                <a:latin typeface="Arimo Bold"/>
              </a:rPr>
              <a:t>получится</a:t>
            </a:r>
            <a:r>
              <a:rPr lang="en-US" sz="3499" dirty="0">
                <a:solidFill>
                  <a:srgbClr val="000000"/>
                </a:solidFill>
                <a:latin typeface="Arimo Bold"/>
              </a:rPr>
              <a:t> </a:t>
            </a:r>
            <a:r>
              <a:rPr lang="en-US" sz="3499" dirty="0" err="1">
                <a:solidFill>
                  <a:srgbClr val="000000"/>
                </a:solidFill>
                <a:latin typeface="Arimo Bold"/>
              </a:rPr>
              <a:t>еще</a:t>
            </a:r>
            <a:r>
              <a:rPr lang="en-US" sz="3499" dirty="0">
                <a:solidFill>
                  <a:srgbClr val="000000"/>
                </a:solidFill>
                <a:latin typeface="Arimo Bold"/>
              </a:rPr>
              <a:t> </a:t>
            </a:r>
            <a:r>
              <a:rPr lang="en-US" sz="3499" dirty="0" err="1">
                <a:solidFill>
                  <a:srgbClr val="000000"/>
                </a:solidFill>
                <a:latin typeface="Arimo Bold"/>
              </a:rPr>
              <a:t>лучше</a:t>
            </a:r>
            <a:r>
              <a:rPr lang="en-US" sz="3499" dirty="0">
                <a:solidFill>
                  <a:srgbClr val="000000"/>
                </a:solidFill>
                <a:latin typeface="Arimo Bold"/>
              </a:rPr>
              <a:t>!</a:t>
            </a:r>
          </a:p>
          <a:p>
            <a:pPr>
              <a:lnSpc>
                <a:spcPts val="5634"/>
              </a:lnSpc>
            </a:pPr>
            <a:endParaRPr dirty="0"/>
          </a:p>
        </p:txBody>
      </p:sp>
      <p:grpSp>
        <p:nvGrpSpPr>
          <p:cNvPr id="5" name="Group 5"/>
          <p:cNvGrpSpPr/>
          <p:nvPr/>
        </p:nvGrpSpPr>
        <p:grpSpPr>
          <a:xfrm>
            <a:off x="2352477" y="3771024"/>
            <a:ext cx="288983" cy="28898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AB7DD"/>
            </a:solidFill>
          </p:spPr>
        </p:sp>
      </p:grpSp>
      <p:grpSp>
        <p:nvGrpSpPr>
          <p:cNvPr id="7" name="Group 7"/>
          <p:cNvGrpSpPr/>
          <p:nvPr/>
        </p:nvGrpSpPr>
        <p:grpSpPr>
          <a:xfrm>
            <a:off x="2352477" y="4638672"/>
            <a:ext cx="288983" cy="28898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AB7DD"/>
            </a:solidFill>
          </p:spPr>
        </p:sp>
      </p:grpSp>
      <p:grpSp>
        <p:nvGrpSpPr>
          <p:cNvPr id="9" name="Group 9"/>
          <p:cNvGrpSpPr/>
          <p:nvPr/>
        </p:nvGrpSpPr>
        <p:grpSpPr>
          <a:xfrm>
            <a:off x="2352477" y="5523171"/>
            <a:ext cx="288983" cy="28898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AB7DD"/>
            </a:solidFill>
          </p:spPr>
        </p:sp>
      </p:grpSp>
      <p:grpSp>
        <p:nvGrpSpPr>
          <p:cNvPr id="11" name="Group 11"/>
          <p:cNvGrpSpPr/>
          <p:nvPr/>
        </p:nvGrpSpPr>
        <p:grpSpPr>
          <a:xfrm>
            <a:off x="2352477" y="6202428"/>
            <a:ext cx="288983" cy="28898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AB7DD"/>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95606">
            <a:off x="13007043" y="-997560"/>
            <a:ext cx="7087481" cy="627564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09124">
            <a:off x="-782675" y="7268158"/>
            <a:ext cx="4805602" cy="38084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088867" flipH="1">
            <a:off x="14261107" y="-2673059"/>
            <a:ext cx="5996386" cy="7200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3033" y="8145632"/>
            <a:ext cx="3428473" cy="3731671"/>
          </a:xfrm>
          <a:prstGeom prst="rect">
            <a:avLst/>
          </a:prstGeom>
        </p:spPr>
      </p:pic>
      <p:sp>
        <p:nvSpPr>
          <p:cNvPr id="4" name="TextBox 4"/>
          <p:cNvSpPr txBox="1"/>
          <p:nvPr/>
        </p:nvSpPr>
        <p:spPr>
          <a:xfrm>
            <a:off x="2460742" y="4993141"/>
            <a:ext cx="13467525" cy="1671320"/>
          </a:xfrm>
          <a:prstGeom prst="rect">
            <a:avLst/>
          </a:prstGeom>
        </p:spPr>
        <p:txBody>
          <a:bodyPr lIns="0" tIns="0" rIns="0" bIns="0" rtlCol="0" anchor="t">
            <a:spAutoFit/>
          </a:bodyPr>
          <a:lstStyle/>
          <a:p>
            <a:pPr algn="ctr">
              <a:lnSpc>
                <a:spcPts val="4419"/>
              </a:lnSpc>
            </a:pPr>
            <a:r>
              <a:rPr lang="en-US" sz="3399">
                <a:solidFill>
                  <a:srgbClr val="000000"/>
                </a:solidFill>
                <a:latin typeface="Raleway"/>
              </a:rPr>
              <a:t>Ведущая идея современной системы образования -  формирование у школьников способности находить нестандартные решения в новых неосвоенных ситуациях</a:t>
            </a:r>
          </a:p>
        </p:txBody>
      </p:sp>
      <p:sp>
        <p:nvSpPr>
          <p:cNvPr id="5" name="TextBox 5"/>
          <p:cNvSpPr txBox="1"/>
          <p:nvPr/>
        </p:nvSpPr>
        <p:spPr>
          <a:xfrm>
            <a:off x="1381752" y="7622232"/>
            <a:ext cx="15625504" cy="1181100"/>
          </a:xfrm>
          <a:prstGeom prst="rect">
            <a:avLst/>
          </a:prstGeom>
        </p:spPr>
        <p:txBody>
          <a:bodyPr lIns="0" tIns="0" rIns="0" bIns="0" rtlCol="0" anchor="t">
            <a:spAutoFit/>
          </a:bodyPr>
          <a:lstStyle/>
          <a:p>
            <a:pPr algn="ctr">
              <a:lnSpc>
                <a:spcPts val="4664"/>
              </a:lnSpc>
              <a:spcBef>
                <a:spcPct val="0"/>
              </a:spcBef>
            </a:pPr>
            <a:r>
              <a:rPr lang="en-US" sz="3887">
                <a:solidFill>
                  <a:srgbClr val="FFFFFF"/>
                </a:solidFill>
                <a:latin typeface="Raleway Bold"/>
              </a:rPr>
              <a:t>С 2021 года оценка креативного мышления -  ключевой компонент  исследования PISA</a:t>
            </a:r>
          </a:p>
        </p:txBody>
      </p:sp>
      <p:grpSp>
        <p:nvGrpSpPr>
          <p:cNvPr id="6" name="Group 6"/>
          <p:cNvGrpSpPr/>
          <p:nvPr/>
        </p:nvGrpSpPr>
        <p:grpSpPr>
          <a:xfrm>
            <a:off x="2025440" y="1196078"/>
            <a:ext cx="14541638" cy="2807901"/>
            <a:chOff x="0" y="0"/>
            <a:chExt cx="19388851" cy="3743868"/>
          </a:xfrm>
        </p:grpSpPr>
        <p:sp>
          <p:nvSpPr>
            <p:cNvPr id="7" name="TextBox 7"/>
            <p:cNvSpPr txBox="1"/>
            <p:nvPr/>
          </p:nvSpPr>
          <p:spPr>
            <a:xfrm>
              <a:off x="4032367" y="0"/>
              <a:ext cx="10451030" cy="1308100"/>
            </a:xfrm>
            <a:prstGeom prst="rect">
              <a:avLst/>
            </a:prstGeom>
          </p:spPr>
          <p:txBody>
            <a:bodyPr lIns="0" tIns="0" rIns="0" bIns="0" rtlCol="0" anchor="t">
              <a:spAutoFit/>
            </a:bodyPr>
            <a:lstStyle/>
            <a:p>
              <a:pPr algn="ctr">
                <a:lnSpc>
                  <a:spcPts val="7799"/>
                </a:lnSpc>
              </a:pPr>
              <a:r>
                <a:rPr lang="en-US" sz="6499">
                  <a:solidFill>
                    <a:srgbClr val="000000"/>
                  </a:solidFill>
                  <a:latin typeface="Raleway"/>
                </a:rPr>
                <a:t>3 КЛЮЧА РАЗУМА</a:t>
              </a:r>
            </a:p>
          </p:txBody>
        </p:sp>
        <p:sp>
          <p:nvSpPr>
            <p:cNvPr id="8" name="TextBox 8"/>
            <p:cNvSpPr txBox="1"/>
            <p:nvPr/>
          </p:nvSpPr>
          <p:spPr>
            <a:xfrm>
              <a:off x="0" y="2993510"/>
              <a:ext cx="6709087" cy="750358"/>
            </a:xfrm>
            <a:prstGeom prst="rect">
              <a:avLst/>
            </a:prstGeom>
          </p:spPr>
          <p:txBody>
            <a:bodyPr lIns="0" tIns="0" rIns="0" bIns="0" rtlCol="0" anchor="t">
              <a:spAutoFit/>
            </a:bodyPr>
            <a:lstStyle/>
            <a:p>
              <a:pPr algn="ctr">
                <a:lnSpc>
                  <a:spcPts val="4550"/>
                </a:lnSpc>
              </a:pPr>
              <a:r>
                <a:rPr lang="en-US" sz="3500">
                  <a:solidFill>
                    <a:srgbClr val="000000"/>
                  </a:solidFill>
                  <a:latin typeface="Raleway Bold"/>
                </a:rPr>
                <a:t>ЗНАНИЕ</a:t>
              </a:r>
            </a:p>
          </p:txBody>
        </p:sp>
        <p:sp>
          <p:nvSpPr>
            <p:cNvPr id="9" name="TextBox 9"/>
            <p:cNvSpPr txBox="1"/>
            <p:nvPr/>
          </p:nvSpPr>
          <p:spPr>
            <a:xfrm>
              <a:off x="5970677" y="2993510"/>
              <a:ext cx="6709087" cy="750358"/>
            </a:xfrm>
            <a:prstGeom prst="rect">
              <a:avLst/>
            </a:prstGeom>
          </p:spPr>
          <p:txBody>
            <a:bodyPr lIns="0" tIns="0" rIns="0" bIns="0" rtlCol="0" anchor="t">
              <a:spAutoFit/>
            </a:bodyPr>
            <a:lstStyle/>
            <a:p>
              <a:pPr algn="ctr">
                <a:lnSpc>
                  <a:spcPts val="4550"/>
                </a:lnSpc>
              </a:pPr>
              <a:r>
                <a:rPr lang="en-US" sz="3500">
                  <a:solidFill>
                    <a:srgbClr val="000000"/>
                  </a:solidFill>
                  <a:latin typeface="Raleway Bold"/>
                </a:rPr>
                <a:t>МЫСЛЬ</a:t>
              </a:r>
            </a:p>
          </p:txBody>
        </p:sp>
        <p:sp>
          <p:nvSpPr>
            <p:cNvPr id="10" name="TextBox 10"/>
            <p:cNvSpPr txBox="1"/>
            <p:nvPr/>
          </p:nvSpPr>
          <p:spPr>
            <a:xfrm>
              <a:off x="12679764" y="2993510"/>
              <a:ext cx="6709087" cy="750358"/>
            </a:xfrm>
            <a:prstGeom prst="rect">
              <a:avLst/>
            </a:prstGeom>
          </p:spPr>
          <p:txBody>
            <a:bodyPr lIns="0" tIns="0" rIns="0" bIns="0" rtlCol="0" anchor="t">
              <a:spAutoFit/>
            </a:bodyPr>
            <a:lstStyle/>
            <a:p>
              <a:pPr algn="ctr">
                <a:lnSpc>
                  <a:spcPts val="4550"/>
                </a:lnSpc>
              </a:pPr>
              <a:r>
                <a:rPr lang="en-US" sz="3500">
                  <a:solidFill>
                    <a:srgbClr val="000000"/>
                  </a:solidFill>
                  <a:latin typeface="Raleway Bold"/>
                </a:rPr>
                <a:t>ВООБРАЖЕНИЕ</a:t>
              </a:r>
            </a:p>
          </p:txBody>
        </p:sp>
        <p:sp>
          <p:nvSpPr>
            <p:cNvPr id="11" name="AutoShape 11"/>
            <p:cNvSpPr/>
            <p:nvPr/>
          </p:nvSpPr>
          <p:spPr>
            <a:xfrm rot="9204155">
              <a:off x="4327503" y="2136077"/>
              <a:ext cx="2204738" cy="0"/>
            </a:xfrm>
            <a:prstGeom prst="line">
              <a:avLst/>
            </a:prstGeom>
            <a:ln w="63500" cap="flat">
              <a:solidFill>
                <a:srgbClr val="000000"/>
              </a:solidFill>
              <a:prstDash val="solid"/>
              <a:headEnd type="none" w="sm" len="sm"/>
              <a:tailEnd type="arrow" w="med" len="sm"/>
            </a:ln>
          </p:spPr>
        </p:sp>
        <p:sp>
          <p:nvSpPr>
            <p:cNvPr id="12" name="AutoShape 12"/>
            <p:cNvSpPr/>
            <p:nvPr/>
          </p:nvSpPr>
          <p:spPr>
            <a:xfrm rot="1996129">
              <a:off x="12516509" y="2136077"/>
              <a:ext cx="2204738" cy="0"/>
            </a:xfrm>
            <a:prstGeom prst="line">
              <a:avLst/>
            </a:prstGeom>
            <a:ln w="63500" cap="flat">
              <a:solidFill>
                <a:srgbClr val="000000"/>
              </a:solidFill>
              <a:prstDash val="solid"/>
              <a:headEnd type="none" w="sm" len="sm"/>
              <a:tailEnd type="arrow" w="med" len="sm"/>
            </a:ln>
          </p:spPr>
        </p:sp>
        <p:sp>
          <p:nvSpPr>
            <p:cNvPr id="13" name="AutoShape 13"/>
            <p:cNvSpPr/>
            <p:nvPr/>
          </p:nvSpPr>
          <p:spPr>
            <a:xfrm rot="5400000">
              <a:off x="8506879" y="2136077"/>
              <a:ext cx="1502005" cy="0"/>
            </a:xfrm>
            <a:prstGeom prst="line">
              <a:avLst/>
            </a:prstGeom>
            <a:ln w="63500" cap="flat">
              <a:solidFill>
                <a:srgbClr val="000000"/>
              </a:solidFill>
              <a:prstDash val="solid"/>
              <a:headEnd type="none" w="sm" len="sm"/>
              <a:tailEnd type="arrow" w="med" len="sm"/>
            </a:ln>
          </p:spPr>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29464">
            <a:off x="-4406855" y="-5320602"/>
            <a:ext cx="9856415" cy="10641204"/>
          </a:xfrm>
          <a:prstGeom prst="rect">
            <a:avLst/>
          </a:prstGeom>
        </p:spPr>
      </p:pic>
      <p:sp>
        <p:nvSpPr>
          <p:cNvPr id="3" name="TextBox 3"/>
          <p:cNvSpPr txBox="1"/>
          <p:nvPr/>
        </p:nvSpPr>
        <p:spPr>
          <a:xfrm>
            <a:off x="3715419" y="7079774"/>
            <a:ext cx="11425018" cy="923805"/>
          </a:xfrm>
          <a:prstGeom prst="rect">
            <a:avLst/>
          </a:prstGeom>
        </p:spPr>
        <p:txBody>
          <a:bodyPr lIns="0" tIns="0" rIns="0" bIns="0" rtlCol="0" anchor="t">
            <a:spAutoFit/>
          </a:bodyPr>
          <a:lstStyle/>
          <a:p>
            <a:pPr algn="ctr">
              <a:lnSpc>
                <a:spcPts val="3693"/>
              </a:lnSpc>
            </a:pPr>
            <a:r>
              <a:rPr lang="en-US" sz="2495">
                <a:solidFill>
                  <a:srgbClr val="000000"/>
                </a:solidFill>
                <a:latin typeface="Raleway"/>
              </a:rPr>
              <a:t> КРЕАТИВНОСТЬ – СПОСОБНОСТЬ НЕСТАНДАРТНО МЫСЛИТЬ И ОРИГИНАЛЬНО ВЫРАЖАТЬ СВОИ ИДЕИ, ЧУВСТВА, ЭМОЦИИ</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78143">
            <a:off x="13768229" y="6342196"/>
            <a:ext cx="6982142" cy="4570130"/>
          </a:xfrm>
          <a:prstGeom prst="rect">
            <a:avLst/>
          </a:prstGeom>
        </p:spPr>
      </p:pic>
      <p:sp>
        <p:nvSpPr>
          <p:cNvPr id="5" name="TextBox 5"/>
          <p:cNvSpPr txBox="1"/>
          <p:nvPr/>
        </p:nvSpPr>
        <p:spPr>
          <a:xfrm>
            <a:off x="521352" y="246505"/>
            <a:ext cx="10171239" cy="2159343"/>
          </a:xfrm>
          <a:prstGeom prst="rect">
            <a:avLst/>
          </a:prstGeom>
        </p:spPr>
        <p:txBody>
          <a:bodyPr lIns="0" tIns="0" rIns="0" bIns="0" rtlCol="0" anchor="t">
            <a:spAutoFit/>
          </a:bodyPr>
          <a:lstStyle/>
          <a:p>
            <a:pPr>
              <a:lnSpc>
                <a:spcPts val="3539"/>
              </a:lnSpc>
              <a:spcBef>
                <a:spcPct val="0"/>
              </a:spcBef>
            </a:pPr>
            <a:r>
              <a:rPr lang="en-US" sz="2722">
                <a:solidFill>
                  <a:srgbClr val="000000"/>
                </a:solidFill>
                <a:latin typeface="Raleway"/>
              </a:rPr>
              <a:t>«Под креативностью следует понимать способность отказываться от стереотипных способов мышления»</a:t>
            </a:r>
          </a:p>
          <a:p>
            <a:pPr algn="r">
              <a:lnSpc>
                <a:spcPts val="3539"/>
              </a:lnSpc>
              <a:spcBef>
                <a:spcPct val="0"/>
              </a:spcBef>
            </a:pPr>
            <a:r>
              <a:rPr lang="en-US" sz="2722">
                <a:solidFill>
                  <a:srgbClr val="000000"/>
                </a:solidFill>
                <a:latin typeface="Raleway Bold"/>
              </a:rPr>
              <a:t>П. Гилфорд</a:t>
            </a:r>
          </a:p>
          <a:p>
            <a:pPr algn="r">
              <a:lnSpc>
                <a:spcPts val="3539"/>
              </a:lnSpc>
              <a:spcBef>
                <a:spcPct val="0"/>
              </a:spcBef>
            </a:pPr>
            <a:r>
              <a:rPr lang="en-US" sz="2722">
                <a:solidFill>
                  <a:srgbClr val="000000"/>
                </a:solidFill>
                <a:latin typeface="Raleway"/>
              </a:rPr>
              <a:t> </a:t>
            </a:r>
          </a:p>
          <a:p>
            <a:pPr algn="ctr">
              <a:lnSpc>
                <a:spcPts val="2889"/>
              </a:lnSpc>
              <a:spcBef>
                <a:spcPct val="0"/>
              </a:spcBef>
            </a:pPr>
            <a:endParaRPr/>
          </a:p>
        </p:txBody>
      </p:sp>
      <p:sp>
        <p:nvSpPr>
          <p:cNvPr id="6" name="TextBox 6"/>
          <p:cNvSpPr txBox="1"/>
          <p:nvPr/>
        </p:nvSpPr>
        <p:spPr>
          <a:xfrm>
            <a:off x="1945907" y="1877920"/>
            <a:ext cx="16080571" cy="1346543"/>
          </a:xfrm>
          <a:prstGeom prst="rect">
            <a:avLst/>
          </a:prstGeom>
        </p:spPr>
        <p:txBody>
          <a:bodyPr lIns="0" tIns="0" rIns="0" bIns="0" rtlCol="0" anchor="t">
            <a:spAutoFit/>
          </a:bodyPr>
          <a:lstStyle/>
          <a:p>
            <a:pPr>
              <a:lnSpc>
                <a:spcPts val="3539"/>
              </a:lnSpc>
            </a:pPr>
            <a:r>
              <a:rPr lang="en-US" sz="2722">
                <a:solidFill>
                  <a:srgbClr val="000000"/>
                </a:solidFill>
                <a:latin typeface="Raleway"/>
              </a:rPr>
              <a:t>«Креативность – это просто создание связей между вещами. </a:t>
            </a:r>
          </a:p>
          <a:p>
            <a:pPr>
              <a:lnSpc>
                <a:spcPts val="3539"/>
              </a:lnSpc>
            </a:pPr>
            <a:r>
              <a:rPr lang="en-US" sz="2722">
                <a:solidFill>
                  <a:srgbClr val="000000"/>
                </a:solidFill>
                <a:latin typeface="Raleway"/>
              </a:rPr>
              <a:t>Творческие люди могут связать разные кусочки своего опыта и синтезировать что-то новое» </a:t>
            </a:r>
          </a:p>
          <a:p>
            <a:pPr algn="r">
              <a:lnSpc>
                <a:spcPts val="3539"/>
              </a:lnSpc>
              <a:spcBef>
                <a:spcPct val="0"/>
              </a:spcBef>
            </a:pPr>
            <a:r>
              <a:rPr lang="en-US" sz="2722">
                <a:solidFill>
                  <a:srgbClr val="000000"/>
                </a:solidFill>
                <a:latin typeface="Raleway Bold"/>
              </a:rPr>
              <a:t>Стив Джобс</a:t>
            </a:r>
            <a:r>
              <a:rPr lang="en-US" sz="2722">
                <a:solidFill>
                  <a:srgbClr val="000000"/>
                </a:solidFill>
                <a:latin typeface="Raleway"/>
              </a:rPr>
              <a:t> </a:t>
            </a:r>
          </a:p>
        </p:txBody>
      </p:sp>
      <p:sp>
        <p:nvSpPr>
          <p:cNvPr id="7" name="TextBox 7"/>
          <p:cNvSpPr txBox="1"/>
          <p:nvPr/>
        </p:nvSpPr>
        <p:spPr>
          <a:xfrm>
            <a:off x="986791" y="8402002"/>
            <a:ext cx="17301209" cy="1467389"/>
          </a:xfrm>
          <a:prstGeom prst="rect">
            <a:avLst/>
          </a:prstGeom>
        </p:spPr>
        <p:txBody>
          <a:bodyPr lIns="0" tIns="0" rIns="0" bIns="0" rtlCol="0" anchor="t">
            <a:spAutoFit/>
          </a:bodyPr>
          <a:lstStyle/>
          <a:p>
            <a:pPr algn="ctr">
              <a:lnSpc>
                <a:spcPts val="3899"/>
              </a:lnSpc>
            </a:pPr>
            <a:r>
              <a:rPr lang="en-US" sz="2999" dirty="0" err="1">
                <a:solidFill>
                  <a:srgbClr val="000000"/>
                </a:solidFill>
                <a:latin typeface="Raleway Bold"/>
              </a:rPr>
              <a:t>Креативное</a:t>
            </a:r>
            <a:r>
              <a:rPr lang="en-US" sz="2999" dirty="0">
                <a:solidFill>
                  <a:srgbClr val="000000"/>
                </a:solidFill>
                <a:latin typeface="Raleway Bold"/>
              </a:rPr>
              <a:t> </a:t>
            </a:r>
            <a:r>
              <a:rPr lang="en-US" sz="2999" dirty="0" err="1">
                <a:solidFill>
                  <a:srgbClr val="000000"/>
                </a:solidFill>
                <a:latin typeface="Raleway Bold"/>
              </a:rPr>
              <a:t>мышление</a:t>
            </a:r>
            <a:r>
              <a:rPr lang="en-US" sz="2999" dirty="0">
                <a:solidFill>
                  <a:srgbClr val="000000"/>
                </a:solidFill>
                <a:latin typeface="Raleway Bold"/>
              </a:rPr>
              <a:t> - </a:t>
            </a:r>
            <a:r>
              <a:rPr lang="en-US" sz="2999" dirty="0" err="1">
                <a:solidFill>
                  <a:srgbClr val="000000"/>
                </a:solidFill>
                <a:latin typeface="Raleway Bold"/>
              </a:rPr>
              <a:t>способность</a:t>
            </a:r>
            <a:r>
              <a:rPr lang="en-US" sz="2999" dirty="0">
                <a:solidFill>
                  <a:srgbClr val="000000"/>
                </a:solidFill>
                <a:latin typeface="Raleway Bold"/>
              </a:rPr>
              <a:t> </a:t>
            </a:r>
            <a:r>
              <a:rPr lang="en-US" sz="2999" dirty="0" err="1">
                <a:solidFill>
                  <a:srgbClr val="000000"/>
                </a:solidFill>
                <a:latin typeface="Raleway Bold"/>
              </a:rPr>
              <a:t>продуктивно</a:t>
            </a:r>
            <a:r>
              <a:rPr lang="en-US" sz="2999" dirty="0">
                <a:solidFill>
                  <a:srgbClr val="000000"/>
                </a:solidFill>
                <a:latin typeface="Raleway Bold"/>
              </a:rPr>
              <a:t> </a:t>
            </a:r>
            <a:r>
              <a:rPr lang="en-US" sz="2999" dirty="0" err="1">
                <a:solidFill>
                  <a:srgbClr val="000000"/>
                </a:solidFill>
                <a:latin typeface="Raleway Bold"/>
              </a:rPr>
              <a:t>участвовать</a:t>
            </a:r>
            <a:r>
              <a:rPr lang="en-US" sz="2999" dirty="0">
                <a:solidFill>
                  <a:srgbClr val="000000"/>
                </a:solidFill>
                <a:latin typeface="Raleway Bold"/>
              </a:rPr>
              <a:t> в </a:t>
            </a:r>
            <a:r>
              <a:rPr lang="en-US" sz="2999" dirty="0" err="1">
                <a:solidFill>
                  <a:srgbClr val="000000"/>
                </a:solidFill>
                <a:latin typeface="Raleway Bold"/>
              </a:rPr>
              <a:t>выдвижении,оценке</a:t>
            </a:r>
            <a:r>
              <a:rPr lang="en-US" sz="2999" dirty="0">
                <a:solidFill>
                  <a:srgbClr val="000000"/>
                </a:solidFill>
                <a:latin typeface="Raleway Bold"/>
              </a:rPr>
              <a:t> и </a:t>
            </a:r>
            <a:r>
              <a:rPr lang="en-US" sz="2999" dirty="0" err="1">
                <a:solidFill>
                  <a:srgbClr val="000000"/>
                </a:solidFill>
                <a:latin typeface="Raleway Bold"/>
              </a:rPr>
              <a:t>совершенствовании</a:t>
            </a:r>
            <a:r>
              <a:rPr lang="en-US" sz="2999" dirty="0">
                <a:solidFill>
                  <a:srgbClr val="000000"/>
                </a:solidFill>
                <a:latin typeface="Raleway Bold"/>
              </a:rPr>
              <a:t> </a:t>
            </a:r>
            <a:r>
              <a:rPr lang="en-US" sz="2999" dirty="0" err="1">
                <a:solidFill>
                  <a:srgbClr val="000000"/>
                </a:solidFill>
                <a:latin typeface="Raleway Bold"/>
              </a:rPr>
              <a:t>оригинальных</a:t>
            </a:r>
            <a:r>
              <a:rPr lang="en-US" sz="2999" dirty="0">
                <a:solidFill>
                  <a:srgbClr val="000000"/>
                </a:solidFill>
                <a:latin typeface="Raleway Bold"/>
              </a:rPr>
              <a:t> </a:t>
            </a:r>
            <a:r>
              <a:rPr lang="en-US" sz="2999" dirty="0" err="1">
                <a:solidFill>
                  <a:srgbClr val="000000"/>
                </a:solidFill>
                <a:latin typeface="Raleway Bold"/>
              </a:rPr>
              <a:t>решений</a:t>
            </a:r>
            <a:r>
              <a:rPr lang="en-US" sz="2999" dirty="0">
                <a:solidFill>
                  <a:srgbClr val="000000"/>
                </a:solidFill>
                <a:latin typeface="Raleway Bold"/>
              </a:rPr>
              <a:t>, </a:t>
            </a:r>
            <a:r>
              <a:rPr lang="en-US" sz="2999" dirty="0" err="1">
                <a:solidFill>
                  <a:srgbClr val="000000"/>
                </a:solidFill>
                <a:latin typeface="Raleway Bold"/>
              </a:rPr>
              <a:t>генерацию</a:t>
            </a:r>
            <a:r>
              <a:rPr lang="en-US" sz="2999" dirty="0">
                <a:solidFill>
                  <a:srgbClr val="000000"/>
                </a:solidFill>
                <a:latin typeface="Raleway Bold"/>
              </a:rPr>
              <a:t> </a:t>
            </a:r>
            <a:r>
              <a:rPr lang="en-US" sz="2999" dirty="0" err="1">
                <a:solidFill>
                  <a:srgbClr val="000000"/>
                </a:solidFill>
                <a:latin typeface="Raleway Bold"/>
              </a:rPr>
              <a:t>нового</a:t>
            </a:r>
            <a:r>
              <a:rPr lang="en-US" sz="2999" dirty="0">
                <a:solidFill>
                  <a:srgbClr val="000000"/>
                </a:solidFill>
                <a:latin typeface="Raleway Bold"/>
              </a:rPr>
              <a:t> </a:t>
            </a:r>
            <a:r>
              <a:rPr lang="en-US" sz="2999" dirty="0" err="1">
                <a:solidFill>
                  <a:srgbClr val="000000"/>
                </a:solidFill>
                <a:latin typeface="Raleway Bold"/>
              </a:rPr>
              <a:t>знания</a:t>
            </a:r>
            <a:r>
              <a:rPr lang="en-US" sz="2999" dirty="0">
                <a:solidFill>
                  <a:srgbClr val="000000"/>
                </a:solidFill>
                <a:latin typeface="Raleway Bold"/>
              </a:rPr>
              <a:t> </a:t>
            </a:r>
            <a:r>
              <a:rPr lang="en-US" sz="2999" dirty="0" err="1">
                <a:solidFill>
                  <a:srgbClr val="000000"/>
                </a:solidFill>
                <a:latin typeface="Raleway Bold"/>
              </a:rPr>
              <a:t>или</a:t>
            </a:r>
            <a:r>
              <a:rPr lang="en-US" sz="2999" dirty="0">
                <a:solidFill>
                  <a:srgbClr val="000000"/>
                </a:solidFill>
                <a:latin typeface="Raleway Bold"/>
              </a:rPr>
              <a:t> </a:t>
            </a:r>
            <a:r>
              <a:rPr lang="en-US" sz="2999" dirty="0" err="1">
                <a:solidFill>
                  <a:srgbClr val="000000"/>
                </a:solidFill>
                <a:latin typeface="Raleway Bold"/>
              </a:rPr>
              <a:t>создание</a:t>
            </a:r>
            <a:r>
              <a:rPr lang="en-US" sz="2999" dirty="0">
                <a:solidFill>
                  <a:srgbClr val="000000"/>
                </a:solidFill>
                <a:latin typeface="Raleway Bold"/>
              </a:rPr>
              <a:t> </a:t>
            </a:r>
            <a:r>
              <a:rPr lang="en-US" sz="2999" dirty="0" err="1">
                <a:solidFill>
                  <a:srgbClr val="000000"/>
                </a:solidFill>
                <a:latin typeface="Raleway Bold"/>
              </a:rPr>
              <a:t>продуктовпроявления</a:t>
            </a:r>
            <a:r>
              <a:rPr lang="en-US" sz="2999" dirty="0">
                <a:solidFill>
                  <a:srgbClr val="000000"/>
                </a:solidFill>
                <a:latin typeface="Raleway Bold"/>
              </a:rPr>
              <a:t> </a:t>
            </a:r>
            <a:r>
              <a:rPr lang="en-US" sz="2999" dirty="0" err="1">
                <a:solidFill>
                  <a:srgbClr val="000000"/>
                </a:solidFill>
                <a:latin typeface="Raleway Bold"/>
              </a:rPr>
              <a:t>творчества</a:t>
            </a:r>
            <a:r>
              <a:rPr lang="en-US" sz="2999" dirty="0">
                <a:solidFill>
                  <a:srgbClr val="000000"/>
                </a:solidFill>
                <a:latin typeface="Raleway Bold"/>
              </a:rPr>
              <a:t> и </a:t>
            </a:r>
            <a:r>
              <a:rPr lang="en-US" sz="2999" dirty="0" err="1" smtClean="0">
                <a:solidFill>
                  <a:srgbClr val="000000"/>
                </a:solidFill>
                <a:latin typeface="Raleway Bold"/>
              </a:rPr>
              <a:t>воображения</a:t>
            </a:r>
            <a:endParaRPr lang="en-US" sz="2999" dirty="0">
              <a:solidFill>
                <a:srgbClr val="000000"/>
              </a:solidFill>
              <a:latin typeface="Raleway Bold"/>
            </a:endParaRPr>
          </a:p>
        </p:txBody>
      </p:sp>
      <p:sp>
        <p:nvSpPr>
          <p:cNvPr id="8" name="TextBox 8"/>
          <p:cNvSpPr txBox="1"/>
          <p:nvPr/>
        </p:nvSpPr>
        <p:spPr>
          <a:xfrm>
            <a:off x="521352" y="3157788"/>
            <a:ext cx="13133748" cy="1794218"/>
          </a:xfrm>
          <a:prstGeom prst="rect">
            <a:avLst/>
          </a:prstGeom>
        </p:spPr>
        <p:txBody>
          <a:bodyPr lIns="0" tIns="0" rIns="0" bIns="0" rtlCol="0" anchor="t">
            <a:spAutoFit/>
          </a:bodyPr>
          <a:lstStyle/>
          <a:p>
            <a:pPr>
              <a:lnSpc>
                <a:spcPts val="3539"/>
              </a:lnSpc>
            </a:pPr>
            <a:r>
              <a:rPr lang="en-US" sz="2722">
                <a:solidFill>
                  <a:srgbClr val="000000"/>
                </a:solidFill>
                <a:latin typeface="Raleway"/>
              </a:rPr>
              <a:t>«Творчество – это видеть то, что видят все, но затем придумать новую мысль, о которой никогда н думали раньше, и выражать её каким-то образом»</a:t>
            </a:r>
          </a:p>
          <a:p>
            <a:pPr algn="r">
              <a:lnSpc>
                <a:spcPts val="3539"/>
              </a:lnSpc>
            </a:pPr>
            <a:r>
              <a:rPr lang="en-US" sz="2722">
                <a:solidFill>
                  <a:srgbClr val="000000"/>
                </a:solidFill>
                <a:latin typeface="Raleway Bold"/>
              </a:rPr>
              <a:t> Нил ДеграссТайсон</a:t>
            </a:r>
          </a:p>
          <a:p>
            <a:pPr algn="r">
              <a:lnSpc>
                <a:spcPts val="3539"/>
              </a:lnSpc>
              <a:spcBef>
                <a:spcPct val="0"/>
              </a:spcBef>
            </a:pPr>
            <a:endParaRPr/>
          </a:p>
        </p:txBody>
      </p:sp>
      <p:sp>
        <p:nvSpPr>
          <p:cNvPr id="9" name="TextBox 9"/>
          <p:cNvSpPr txBox="1"/>
          <p:nvPr/>
        </p:nvSpPr>
        <p:spPr>
          <a:xfrm>
            <a:off x="1945907" y="4680741"/>
            <a:ext cx="15871104" cy="2689568"/>
          </a:xfrm>
          <a:prstGeom prst="rect">
            <a:avLst/>
          </a:prstGeom>
        </p:spPr>
        <p:txBody>
          <a:bodyPr lIns="0" tIns="0" rIns="0" bIns="0" rtlCol="0" anchor="t">
            <a:spAutoFit/>
          </a:bodyPr>
          <a:lstStyle/>
          <a:p>
            <a:pPr>
              <a:lnSpc>
                <a:spcPts val="3539"/>
              </a:lnSpc>
            </a:pPr>
            <a:r>
              <a:rPr lang="en-US" sz="2722">
                <a:solidFill>
                  <a:srgbClr val="000000"/>
                </a:solidFill>
                <a:latin typeface="Raleway"/>
              </a:rPr>
              <a:t>«Если мы хотим вернуть себе творческую свободу, мы должны сначала вернуть себе контроль над своим разумом. Необходимо питать мозг реальными данными, которые позволяют решать фундаментальные проблемы, разум будет обрабатывать эти данные даже в фоновом режиме и предлагать неожиданные решения»</a:t>
            </a:r>
          </a:p>
          <a:p>
            <a:pPr algn="r">
              <a:lnSpc>
                <a:spcPts val="3539"/>
              </a:lnSpc>
            </a:pPr>
            <a:r>
              <a:rPr lang="en-US" sz="2722">
                <a:solidFill>
                  <a:srgbClr val="000000"/>
                </a:solidFill>
                <a:latin typeface="Raleway Bold"/>
              </a:rPr>
              <a:t>Павел Дуров </a:t>
            </a:r>
          </a:p>
          <a:p>
            <a:pPr algn="r">
              <a:lnSpc>
                <a:spcPts val="3539"/>
              </a:lnSpc>
              <a:spcBef>
                <a:spcPct val="0"/>
              </a:spcBef>
            </a:pPr>
            <a:endParaRPr/>
          </a:p>
        </p:txBody>
      </p:sp>
      <p:sp>
        <p:nvSpPr>
          <p:cNvPr id="10" name="AutoShape 10"/>
          <p:cNvSpPr/>
          <p:nvPr/>
        </p:nvSpPr>
        <p:spPr>
          <a:xfrm rot="-5400000">
            <a:off x="3685384" y="7555964"/>
            <a:ext cx="1142103" cy="0"/>
          </a:xfrm>
          <a:prstGeom prst="line">
            <a:avLst/>
          </a:prstGeom>
          <a:ln w="47625" cap="flat">
            <a:solidFill>
              <a:srgbClr val="8AB7DD"/>
            </a:solidFill>
            <a:prstDash val="solid"/>
            <a:headEnd type="none" w="sm" len="sm"/>
            <a:tailEnd type="none" w="sm" len="sm"/>
          </a:ln>
        </p:spPr>
      </p:sp>
      <p:sp>
        <p:nvSpPr>
          <p:cNvPr id="11" name="AutoShape 11"/>
          <p:cNvSpPr/>
          <p:nvPr/>
        </p:nvSpPr>
        <p:spPr>
          <a:xfrm rot="-5400000">
            <a:off x="14116495" y="7555964"/>
            <a:ext cx="1142103" cy="0"/>
          </a:xfrm>
          <a:prstGeom prst="line">
            <a:avLst/>
          </a:prstGeom>
          <a:ln w="47625" cap="flat">
            <a:solidFill>
              <a:srgbClr val="8AB7DD"/>
            </a:solidFill>
            <a:prstDash val="solid"/>
            <a:headEnd type="none" w="sm" len="sm"/>
            <a:tailEnd type="none" w="sm" len="sm"/>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8298"/>
          <a:stretch>
            <a:fillRect/>
          </a:stretch>
        </p:blipFill>
        <p:spPr>
          <a:xfrm>
            <a:off x="9029508" y="905000"/>
            <a:ext cx="8229792" cy="8477001"/>
          </a:xfrm>
          <a:prstGeom prst="rect">
            <a:avLst/>
          </a:prstGeom>
        </p:spPr>
      </p:pic>
      <p:sp>
        <p:nvSpPr>
          <p:cNvPr id="3" name="TextBox 3"/>
          <p:cNvSpPr txBox="1"/>
          <p:nvPr/>
        </p:nvSpPr>
        <p:spPr>
          <a:xfrm>
            <a:off x="997865" y="1876797"/>
            <a:ext cx="7868519" cy="6115050"/>
          </a:xfrm>
          <a:prstGeom prst="rect">
            <a:avLst/>
          </a:prstGeom>
        </p:spPr>
        <p:txBody>
          <a:bodyPr lIns="0" tIns="0" rIns="0" bIns="0" rtlCol="0" anchor="t">
            <a:spAutoFit/>
          </a:bodyPr>
          <a:lstStyle/>
          <a:p>
            <a:pPr>
              <a:lnSpc>
                <a:spcPts val="4499"/>
              </a:lnSpc>
            </a:pPr>
            <a:r>
              <a:rPr lang="en-US" sz="2999">
                <a:solidFill>
                  <a:srgbClr val="000000"/>
                </a:solidFill>
                <a:latin typeface="Raleway Bold"/>
              </a:rPr>
              <a:t>ВОПРОС: </a:t>
            </a:r>
            <a:r>
              <a:rPr lang="en-US" sz="2999">
                <a:solidFill>
                  <a:srgbClr val="000000"/>
                </a:solidFill>
                <a:latin typeface="Raleway"/>
              </a:rPr>
              <a:t>как организовать образовательный процесс, чтобы сформировать у учеников креативное мышление?</a:t>
            </a:r>
          </a:p>
          <a:p>
            <a:pPr>
              <a:lnSpc>
                <a:spcPts val="4499"/>
              </a:lnSpc>
            </a:pPr>
            <a:endParaRPr/>
          </a:p>
          <a:p>
            <a:pPr>
              <a:lnSpc>
                <a:spcPts val="4499"/>
              </a:lnSpc>
            </a:pPr>
            <a:r>
              <a:rPr lang="en-US" sz="2999">
                <a:solidFill>
                  <a:srgbClr val="000000"/>
                </a:solidFill>
                <a:latin typeface="Raleway Bold"/>
              </a:rPr>
              <a:t>ОТВЕТ:</a:t>
            </a:r>
            <a:r>
              <a:rPr lang="en-US" sz="2999">
                <a:solidFill>
                  <a:srgbClr val="000000"/>
                </a:solidFill>
                <a:latin typeface="Raleway"/>
              </a:rPr>
              <a:t> в условиях классно-урочной системы оптимальным инструментом для развития креативного мышления школьников является их групповое взаимодействие. </a:t>
            </a:r>
          </a:p>
          <a:p>
            <a:pPr>
              <a:lnSpc>
                <a:spcPts val="3899"/>
              </a:lnSpc>
            </a:pPr>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533978">
            <a:off x="-2315164" y="7216377"/>
            <a:ext cx="6977297" cy="45701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0254">
            <a:off x="12448080" y="-1948222"/>
            <a:ext cx="7315200" cy="3604399"/>
          </a:xfrm>
          <a:prstGeom prst="rect">
            <a:avLst/>
          </a:prstGeom>
        </p:spPr>
      </p:pic>
      <p:sp>
        <p:nvSpPr>
          <p:cNvPr id="3" name="TextBox 3"/>
          <p:cNvSpPr txBox="1"/>
          <p:nvPr/>
        </p:nvSpPr>
        <p:spPr>
          <a:xfrm>
            <a:off x="3093641" y="202011"/>
            <a:ext cx="12007621" cy="827658"/>
          </a:xfrm>
          <a:prstGeom prst="rect">
            <a:avLst/>
          </a:prstGeom>
        </p:spPr>
        <p:txBody>
          <a:bodyPr lIns="0" tIns="0" rIns="0" bIns="0" rtlCol="0" anchor="t">
            <a:spAutoFit/>
          </a:bodyPr>
          <a:lstStyle/>
          <a:p>
            <a:pPr algn="ctr">
              <a:lnSpc>
                <a:spcPts val="6713"/>
              </a:lnSpc>
            </a:pPr>
            <a:r>
              <a:rPr lang="en-US" sz="4900">
                <a:solidFill>
                  <a:srgbClr val="000000"/>
                </a:solidFill>
                <a:latin typeface="Raleway Bold"/>
              </a:rPr>
              <a:t> ПРОТИВОРЕЧИЕ</a:t>
            </a:r>
          </a:p>
        </p:txBody>
      </p:sp>
      <p:sp>
        <p:nvSpPr>
          <p:cNvPr id="4" name="TextBox 4"/>
          <p:cNvSpPr txBox="1"/>
          <p:nvPr/>
        </p:nvSpPr>
        <p:spPr>
          <a:xfrm>
            <a:off x="2287398" y="2001820"/>
            <a:ext cx="14264313" cy="962025"/>
          </a:xfrm>
          <a:prstGeom prst="rect">
            <a:avLst/>
          </a:prstGeom>
        </p:spPr>
        <p:txBody>
          <a:bodyPr lIns="0" tIns="0" rIns="0" bIns="0" rtlCol="0" anchor="t">
            <a:spAutoFit/>
          </a:bodyPr>
          <a:lstStyle/>
          <a:p>
            <a:pPr algn="ctr">
              <a:lnSpc>
                <a:spcPts val="3899"/>
              </a:lnSpc>
            </a:pPr>
            <a:r>
              <a:rPr lang="en-US" sz="2999">
                <a:solidFill>
                  <a:srgbClr val="000000"/>
                </a:solidFill>
                <a:latin typeface="Raleway"/>
              </a:rPr>
              <a:t>О приоритете групповой формы организации учебной деятельности говорится в нормативных документах разных уровней</a:t>
            </a:r>
          </a:p>
        </p:txBody>
      </p:sp>
      <p:sp>
        <p:nvSpPr>
          <p:cNvPr id="5" name="AutoShape 5"/>
          <p:cNvSpPr/>
          <p:nvPr/>
        </p:nvSpPr>
        <p:spPr>
          <a:xfrm>
            <a:off x="4323129" y="3722702"/>
            <a:ext cx="10192851" cy="0"/>
          </a:xfrm>
          <a:prstGeom prst="line">
            <a:avLst/>
          </a:prstGeom>
          <a:ln w="47625" cap="flat">
            <a:solidFill>
              <a:srgbClr val="8AB7DD"/>
            </a:solidFill>
            <a:prstDash val="solid"/>
            <a:headEnd type="none" w="sm" len="sm"/>
            <a:tailEnd type="none" w="sm" len="sm"/>
          </a:ln>
        </p:spPr>
      </p:sp>
      <p:sp>
        <p:nvSpPr>
          <p:cNvPr id="6" name="TextBox 6"/>
          <p:cNvSpPr txBox="1"/>
          <p:nvPr/>
        </p:nvSpPr>
        <p:spPr>
          <a:xfrm>
            <a:off x="275555" y="4393427"/>
            <a:ext cx="17736891" cy="5334794"/>
          </a:xfrm>
          <a:prstGeom prst="rect">
            <a:avLst/>
          </a:prstGeom>
        </p:spPr>
        <p:txBody>
          <a:bodyPr lIns="0" tIns="0" rIns="0" bIns="0" rtlCol="0" anchor="t">
            <a:spAutoFit/>
          </a:bodyPr>
          <a:lstStyle/>
          <a:p>
            <a:pPr algn="ctr">
              <a:lnSpc>
                <a:spcPts val="3171"/>
              </a:lnSpc>
            </a:pPr>
            <a:endParaRPr/>
          </a:p>
          <a:p>
            <a:pPr>
              <a:lnSpc>
                <a:spcPts val="3171"/>
              </a:lnSpc>
            </a:pPr>
            <a:r>
              <a:rPr lang="en-US" sz="2477" dirty="0">
                <a:solidFill>
                  <a:srgbClr val="000000"/>
                </a:solidFill>
                <a:latin typeface="Raleway Bold"/>
              </a:rPr>
              <a:t>ФГОС </a:t>
            </a:r>
            <a:r>
              <a:rPr lang="en-US" sz="2477" dirty="0" err="1">
                <a:solidFill>
                  <a:srgbClr val="000000"/>
                </a:solidFill>
                <a:latin typeface="Raleway Bold"/>
              </a:rPr>
              <a:t>нового</a:t>
            </a:r>
            <a:r>
              <a:rPr lang="en-US" sz="2477" dirty="0">
                <a:solidFill>
                  <a:srgbClr val="000000"/>
                </a:solidFill>
                <a:latin typeface="Raleway Bold"/>
              </a:rPr>
              <a:t> </a:t>
            </a:r>
            <a:r>
              <a:rPr lang="en-US" sz="2477" dirty="0" err="1">
                <a:solidFill>
                  <a:srgbClr val="000000"/>
                </a:solidFill>
                <a:latin typeface="Raleway Bold"/>
              </a:rPr>
              <a:t>поколения</a:t>
            </a:r>
            <a:r>
              <a:rPr lang="en-US" sz="2477" dirty="0">
                <a:solidFill>
                  <a:srgbClr val="000000"/>
                </a:solidFill>
                <a:latin typeface="Raleway Bold"/>
              </a:rPr>
              <a:t> (</a:t>
            </a:r>
            <a:r>
              <a:rPr lang="en-US" sz="2477" dirty="0" err="1">
                <a:solidFill>
                  <a:srgbClr val="000000"/>
                </a:solidFill>
                <a:latin typeface="Raleway Bold"/>
              </a:rPr>
              <a:t>Приказ</a:t>
            </a:r>
            <a:r>
              <a:rPr lang="en-US" sz="2477" dirty="0">
                <a:solidFill>
                  <a:srgbClr val="000000"/>
                </a:solidFill>
                <a:latin typeface="Raleway Bold"/>
              </a:rPr>
              <a:t> </a:t>
            </a:r>
            <a:r>
              <a:rPr lang="en-US" sz="2477" dirty="0" err="1">
                <a:solidFill>
                  <a:srgbClr val="000000"/>
                </a:solidFill>
                <a:latin typeface="Raleway Bold"/>
              </a:rPr>
              <a:t>Министерства</a:t>
            </a:r>
            <a:r>
              <a:rPr lang="en-US" sz="2477" dirty="0">
                <a:solidFill>
                  <a:srgbClr val="000000"/>
                </a:solidFill>
                <a:latin typeface="Raleway Bold"/>
              </a:rPr>
              <a:t> </a:t>
            </a:r>
            <a:r>
              <a:rPr lang="en-US" sz="2477" dirty="0" err="1">
                <a:solidFill>
                  <a:srgbClr val="000000"/>
                </a:solidFill>
                <a:latin typeface="Raleway Bold"/>
              </a:rPr>
              <a:t>Просвещения</a:t>
            </a:r>
            <a:r>
              <a:rPr lang="en-US" sz="2477" dirty="0">
                <a:solidFill>
                  <a:srgbClr val="000000"/>
                </a:solidFill>
                <a:latin typeface="Raleway Bold"/>
              </a:rPr>
              <a:t> </a:t>
            </a:r>
            <a:r>
              <a:rPr lang="en-US" sz="2477" dirty="0" err="1">
                <a:solidFill>
                  <a:srgbClr val="000000"/>
                </a:solidFill>
                <a:latin typeface="Raleway Bold"/>
              </a:rPr>
              <a:t>от</a:t>
            </a:r>
            <a:r>
              <a:rPr lang="en-US" sz="2477" dirty="0">
                <a:solidFill>
                  <a:srgbClr val="000000"/>
                </a:solidFill>
                <a:latin typeface="Raleway Bold"/>
              </a:rPr>
              <a:t> 31.05.2021 №286, </a:t>
            </a:r>
            <a:r>
              <a:rPr lang="en-US" sz="2477" dirty="0" err="1">
                <a:solidFill>
                  <a:srgbClr val="000000"/>
                </a:solidFill>
                <a:latin typeface="Raleway Bold"/>
              </a:rPr>
              <a:t>вступают</a:t>
            </a:r>
            <a:r>
              <a:rPr lang="en-US" sz="2477" dirty="0">
                <a:solidFill>
                  <a:srgbClr val="000000"/>
                </a:solidFill>
                <a:latin typeface="Raleway Bold"/>
              </a:rPr>
              <a:t> в </a:t>
            </a:r>
            <a:r>
              <a:rPr lang="en-US" sz="2477" dirty="0" err="1">
                <a:solidFill>
                  <a:srgbClr val="000000"/>
                </a:solidFill>
                <a:latin typeface="Raleway Bold"/>
              </a:rPr>
              <a:t>силу</a:t>
            </a:r>
            <a:r>
              <a:rPr lang="en-US" sz="2477" dirty="0">
                <a:solidFill>
                  <a:srgbClr val="000000"/>
                </a:solidFill>
                <a:latin typeface="Raleway Bold"/>
              </a:rPr>
              <a:t> с 1.09.2022):</a:t>
            </a:r>
          </a:p>
          <a:p>
            <a:pPr>
              <a:lnSpc>
                <a:spcPts val="3171"/>
              </a:lnSpc>
            </a:pPr>
            <a:r>
              <a:rPr lang="en-US" sz="2477" dirty="0">
                <a:solidFill>
                  <a:srgbClr val="000000"/>
                </a:solidFill>
                <a:latin typeface="Raleway"/>
              </a:rPr>
              <a:t>- </a:t>
            </a:r>
            <a:r>
              <a:rPr lang="en-US" sz="2477" dirty="0" err="1">
                <a:solidFill>
                  <a:srgbClr val="000000"/>
                </a:solidFill>
                <a:latin typeface="Raleway"/>
              </a:rPr>
              <a:t>личностные</a:t>
            </a:r>
            <a:r>
              <a:rPr lang="en-US" sz="2477" dirty="0">
                <a:solidFill>
                  <a:srgbClr val="000000"/>
                </a:solidFill>
                <a:latin typeface="Raleway"/>
              </a:rPr>
              <a:t> </a:t>
            </a:r>
            <a:r>
              <a:rPr lang="en-US" sz="2477" dirty="0" err="1">
                <a:solidFill>
                  <a:srgbClr val="000000"/>
                </a:solidFill>
                <a:latin typeface="Raleway"/>
              </a:rPr>
              <a:t>результаты</a:t>
            </a:r>
            <a:r>
              <a:rPr lang="en-US" sz="2477" dirty="0">
                <a:solidFill>
                  <a:srgbClr val="000000"/>
                </a:solidFill>
                <a:latin typeface="Raleway"/>
              </a:rPr>
              <a:t> </a:t>
            </a:r>
            <a:r>
              <a:rPr lang="en-US" sz="2477" dirty="0" err="1">
                <a:solidFill>
                  <a:srgbClr val="000000"/>
                </a:solidFill>
                <a:latin typeface="Raleway"/>
              </a:rPr>
              <a:t>должны</a:t>
            </a:r>
            <a:r>
              <a:rPr lang="en-US" sz="2477" dirty="0">
                <a:solidFill>
                  <a:srgbClr val="000000"/>
                </a:solidFill>
                <a:latin typeface="Raleway"/>
              </a:rPr>
              <a:t> </a:t>
            </a:r>
            <a:r>
              <a:rPr lang="en-US" sz="2477" dirty="0" err="1">
                <a:solidFill>
                  <a:srgbClr val="000000"/>
                </a:solidFill>
                <a:latin typeface="Raleway"/>
              </a:rPr>
              <a:t>отражать</a:t>
            </a:r>
            <a:r>
              <a:rPr lang="en-US" sz="2477" dirty="0">
                <a:solidFill>
                  <a:srgbClr val="000000"/>
                </a:solidFill>
                <a:latin typeface="Raleway"/>
              </a:rPr>
              <a:t> </a:t>
            </a:r>
            <a:r>
              <a:rPr lang="en-US" sz="2477" dirty="0" err="1">
                <a:solidFill>
                  <a:srgbClr val="000000"/>
                </a:solidFill>
                <a:latin typeface="Raleway"/>
              </a:rPr>
              <a:t>готовность</a:t>
            </a:r>
            <a:r>
              <a:rPr lang="en-US" sz="2477" dirty="0">
                <a:solidFill>
                  <a:srgbClr val="000000"/>
                </a:solidFill>
                <a:latin typeface="Raleway"/>
              </a:rPr>
              <a:t> и </a:t>
            </a:r>
            <a:r>
              <a:rPr lang="en-US" sz="2477" dirty="0" err="1">
                <a:solidFill>
                  <a:srgbClr val="000000"/>
                </a:solidFill>
                <a:latin typeface="Raleway"/>
              </a:rPr>
              <a:t>способность</a:t>
            </a:r>
            <a:r>
              <a:rPr lang="en-US" sz="2477" dirty="0">
                <a:solidFill>
                  <a:srgbClr val="000000"/>
                </a:solidFill>
                <a:latin typeface="Raleway"/>
              </a:rPr>
              <a:t> </a:t>
            </a:r>
            <a:r>
              <a:rPr lang="en-US" sz="2477" dirty="0" err="1">
                <a:solidFill>
                  <a:srgbClr val="000000"/>
                </a:solidFill>
                <a:latin typeface="Raleway"/>
              </a:rPr>
              <a:t>вести</a:t>
            </a:r>
            <a:r>
              <a:rPr lang="en-US" sz="2477" dirty="0">
                <a:solidFill>
                  <a:srgbClr val="000000"/>
                </a:solidFill>
                <a:latin typeface="Raleway"/>
              </a:rPr>
              <a:t> </a:t>
            </a:r>
            <a:r>
              <a:rPr lang="en-US" sz="2477" dirty="0" err="1">
                <a:solidFill>
                  <a:srgbClr val="000000"/>
                </a:solidFill>
                <a:latin typeface="Raleway"/>
              </a:rPr>
              <a:t>диалог</a:t>
            </a:r>
            <a:r>
              <a:rPr lang="en-US" sz="2477" dirty="0">
                <a:solidFill>
                  <a:srgbClr val="000000"/>
                </a:solidFill>
                <a:latin typeface="Raleway"/>
              </a:rPr>
              <a:t> с </a:t>
            </a:r>
            <a:r>
              <a:rPr lang="en-US" sz="2477" dirty="0" err="1">
                <a:solidFill>
                  <a:srgbClr val="000000"/>
                </a:solidFill>
                <a:latin typeface="Raleway"/>
              </a:rPr>
              <a:t>другими</a:t>
            </a:r>
            <a:r>
              <a:rPr lang="en-US" sz="2477" dirty="0">
                <a:solidFill>
                  <a:srgbClr val="000000"/>
                </a:solidFill>
                <a:latin typeface="Raleway"/>
              </a:rPr>
              <a:t> </a:t>
            </a:r>
            <a:r>
              <a:rPr lang="en-US" sz="2477" dirty="0" err="1">
                <a:solidFill>
                  <a:srgbClr val="000000"/>
                </a:solidFill>
                <a:latin typeface="Raleway"/>
              </a:rPr>
              <a:t>людьми</a:t>
            </a:r>
            <a:r>
              <a:rPr lang="en-US" sz="2477" dirty="0">
                <a:solidFill>
                  <a:srgbClr val="000000"/>
                </a:solidFill>
                <a:latin typeface="Raleway"/>
              </a:rPr>
              <a:t> и </a:t>
            </a:r>
            <a:r>
              <a:rPr lang="en-US" sz="2477" dirty="0" err="1">
                <a:solidFill>
                  <a:srgbClr val="000000"/>
                </a:solidFill>
                <a:latin typeface="Raleway"/>
              </a:rPr>
              <a:t>достигать</a:t>
            </a:r>
            <a:r>
              <a:rPr lang="en-US" sz="2477" dirty="0">
                <a:solidFill>
                  <a:srgbClr val="000000"/>
                </a:solidFill>
                <a:latin typeface="Raleway"/>
              </a:rPr>
              <a:t> в </a:t>
            </a:r>
            <a:r>
              <a:rPr lang="en-US" sz="2477" dirty="0" err="1">
                <a:solidFill>
                  <a:srgbClr val="000000"/>
                </a:solidFill>
                <a:latin typeface="Raleway"/>
              </a:rPr>
              <a:t>нем</a:t>
            </a:r>
            <a:r>
              <a:rPr lang="en-US" sz="2477" dirty="0">
                <a:solidFill>
                  <a:srgbClr val="000000"/>
                </a:solidFill>
                <a:latin typeface="Raleway"/>
              </a:rPr>
              <a:t> </a:t>
            </a:r>
            <a:r>
              <a:rPr lang="en-US" sz="2477" dirty="0" err="1">
                <a:solidFill>
                  <a:srgbClr val="000000"/>
                </a:solidFill>
                <a:latin typeface="Raleway"/>
              </a:rPr>
              <a:t>взаимопонимания</a:t>
            </a:r>
            <a:r>
              <a:rPr lang="en-US" sz="2477" dirty="0">
                <a:solidFill>
                  <a:srgbClr val="000000"/>
                </a:solidFill>
                <a:latin typeface="Raleway"/>
              </a:rPr>
              <a:t>;</a:t>
            </a:r>
          </a:p>
          <a:p>
            <a:pPr>
              <a:lnSpc>
                <a:spcPts val="3171"/>
              </a:lnSpc>
            </a:pPr>
            <a:r>
              <a:rPr lang="en-US" sz="2477" dirty="0">
                <a:solidFill>
                  <a:srgbClr val="000000"/>
                </a:solidFill>
                <a:latin typeface="Raleway"/>
              </a:rPr>
              <a:t>- </a:t>
            </a:r>
            <a:r>
              <a:rPr lang="en-US" sz="2477" dirty="0" err="1">
                <a:solidFill>
                  <a:srgbClr val="000000"/>
                </a:solidFill>
                <a:latin typeface="Raleway"/>
              </a:rPr>
              <a:t>метапредметные</a:t>
            </a:r>
            <a:r>
              <a:rPr lang="en-US" sz="2477" dirty="0">
                <a:solidFill>
                  <a:srgbClr val="000000"/>
                </a:solidFill>
                <a:latin typeface="Raleway"/>
              </a:rPr>
              <a:t> </a:t>
            </a:r>
            <a:r>
              <a:rPr lang="en-US" sz="2477" dirty="0" err="1">
                <a:solidFill>
                  <a:srgbClr val="000000"/>
                </a:solidFill>
                <a:latin typeface="Raleway"/>
              </a:rPr>
              <a:t>результаты</a:t>
            </a:r>
            <a:r>
              <a:rPr lang="en-US" sz="2477" dirty="0">
                <a:solidFill>
                  <a:srgbClr val="000000"/>
                </a:solidFill>
                <a:latin typeface="Raleway"/>
              </a:rPr>
              <a:t> </a:t>
            </a:r>
            <a:r>
              <a:rPr lang="en-US" sz="2477" dirty="0" err="1">
                <a:solidFill>
                  <a:srgbClr val="000000"/>
                </a:solidFill>
                <a:latin typeface="Raleway"/>
              </a:rPr>
              <a:t>должны</a:t>
            </a:r>
            <a:r>
              <a:rPr lang="en-US" sz="2477" dirty="0">
                <a:solidFill>
                  <a:srgbClr val="000000"/>
                </a:solidFill>
                <a:latin typeface="Raleway"/>
              </a:rPr>
              <a:t> </a:t>
            </a:r>
            <a:r>
              <a:rPr lang="en-US" sz="2477" dirty="0" err="1">
                <a:solidFill>
                  <a:srgbClr val="000000"/>
                </a:solidFill>
                <a:latin typeface="Raleway"/>
              </a:rPr>
              <a:t>отражать</a:t>
            </a:r>
            <a:r>
              <a:rPr lang="en-US" sz="2477" dirty="0">
                <a:solidFill>
                  <a:srgbClr val="000000"/>
                </a:solidFill>
                <a:latin typeface="Raleway"/>
              </a:rPr>
              <a:t> </a:t>
            </a:r>
            <a:r>
              <a:rPr lang="en-US" sz="2477" dirty="0" err="1">
                <a:solidFill>
                  <a:srgbClr val="000000"/>
                </a:solidFill>
                <a:latin typeface="Raleway"/>
              </a:rPr>
              <a:t>умение</a:t>
            </a:r>
            <a:r>
              <a:rPr lang="en-US" sz="2477" dirty="0">
                <a:solidFill>
                  <a:srgbClr val="000000"/>
                </a:solidFill>
                <a:latin typeface="Raleway"/>
              </a:rPr>
              <a:t> </a:t>
            </a:r>
            <a:r>
              <a:rPr lang="en-US" sz="2477" dirty="0" err="1">
                <a:solidFill>
                  <a:srgbClr val="000000"/>
                </a:solidFill>
                <a:latin typeface="Raleway"/>
              </a:rPr>
              <a:t>организовывать</a:t>
            </a:r>
            <a:r>
              <a:rPr lang="en-US" sz="2477" dirty="0">
                <a:solidFill>
                  <a:srgbClr val="000000"/>
                </a:solidFill>
                <a:latin typeface="Raleway"/>
              </a:rPr>
              <a:t> </a:t>
            </a:r>
            <a:r>
              <a:rPr lang="en-US" sz="2477" dirty="0" err="1">
                <a:solidFill>
                  <a:srgbClr val="000000"/>
                </a:solidFill>
                <a:latin typeface="Raleway"/>
              </a:rPr>
              <a:t>учебное</a:t>
            </a:r>
            <a:r>
              <a:rPr lang="en-US" sz="2477" dirty="0">
                <a:solidFill>
                  <a:srgbClr val="000000"/>
                </a:solidFill>
                <a:latin typeface="Raleway"/>
              </a:rPr>
              <a:t> </a:t>
            </a:r>
            <a:r>
              <a:rPr lang="en-US" sz="2477" dirty="0" err="1">
                <a:solidFill>
                  <a:srgbClr val="000000"/>
                </a:solidFill>
                <a:latin typeface="Raleway"/>
              </a:rPr>
              <a:t>сотрудничество</a:t>
            </a:r>
            <a:r>
              <a:rPr lang="en-US" sz="2477" dirty="0">
                <a:solidFill>
                  <a:srgbClr val="000000"/>
                </a:solidFill>
                <a:latin typeface="Raleway"/>
              </a:rPr>
              <a:t> и </a:t>
            </a:r>
            <a:r>
              <a:rPr lang="en-US" sz="2477" dirty="0" err="1">
                <a:solidFill>
                  <a:srgbClr val="000000"/>
                </a:solidFill>
                <a:latin typeface="Raleway"/>
              </a:rPr>
              <a:t>совместную</a:t>
            </a:r>
            <a:r>
              <a:rPr lang="en-US" sz="2477" dirty="0">
                <a:solidFill>
                  <a:srgbClr val="000000"/>
                </a:solidFill>
                <a:latin typeface="Raleway"/>
              </a:rPr>
              <a:t> </a:t>
            </a:r>
            <a:r>
              <a:rPr lang="en-US" sz="2477" dirty="0" err="1">
                <a:solidFill>
                  <a:srgbClr val="000000"/>
                </a:solidFill>
                <a:latin typeface="Raleway"/>
              </a:rPr>
              <a:t>деятельность</a:t>
            </a:r>
            <a:r>
              <a:rPr lang="en-US" sz="2477" dirty="0">
                <a:solidFill>
                  <a:srgbClr val="000000"/>
                </a:solidFill>
                <a:latin typeface="Raleway"/>
              </a:rPr>
              <a:t> с </a:t>
            </a:r>
            <a:r>
              <a:rPr lang="en-US" sz="2477" dirty="0" err="1">
                <a:solidFill>
                  <a:srgbClr val="000000"/>
                </a:solidFill>
                <a:latin typeface="Raleway"/>
              </a:rPr>
              <a:t>учителем</a:t>
            </a:r>
            <a:r>
              <a:rPr lang="en-US" sz="2477" dirty="0">
                <a:solidFill>
                  <a:srgbClr val="000000"/>
                </a:solidFill>
                <a:latin typeface="Raleway"/>
              </a:rPr>
              <a:t> и </a:t>
            </a:r>
            <a:r>
              <a:rPr lang="en-US" sz="2477" dirty="0" err="1">
                <a:solidFill>
                  <a:srgbClr val="000000"/>
                </a:solidFill>
                <a:latin typeface="Raleway"/>
              </a:rPr>
              <a:t>сверстниками</a:t>
            </a:r>
            <a:r>
              <a:rPr lang="en-US" sz="2477" dirty="0">
                <a:solidFill>
                  <a:srgbClr val="000000"/>
                </a:solidFill>
                <a:latin typeface="Raleway"/>
              </a:rPr>
              <a:t>; </a:t>
            </a:r>
            <a:r>
              <a:rPr lang="en-US" sz="2477" dirty="0" err="1">
                <a:solidFill>
                  <a:srgbClr val="000000"/>
                </a:solidFill>
                <a:latin typeface="Raleway"/>
              </a:rPr>
              <a:t>работать</a:t>
            </a:r>
            <a:r>
              <a:rPr lang="en-US" sz="2477" dirty="0">
                <a:solidFill>
                  <a:srgbClr val="000000"/>
                </a:solidFill>
                <a:latin typeface="Raleway"/>
              </a:rPr>
              <a:t> в </a:t>
            </a:r>
            <a:r>
              <a:rPr lang="en-US" sz="2477" dirty="0" err="1">
                <a:solidFill>
                  <a:srgbClr val="000000"/>
                </a:solidFill>
                <a:latin typeface="Raleway"/>
              </a:rPr>
              <a:t>группе</a:t>
            </a:r>
            <a:r>
              <a:rPr lang="en-US" sz="2477" dirty="0">
                <a:solidFill>
                  <a:srgbClr val="000000"/>
                </a:solidFill>
                <a:latin typeface="Raleway"/>
              </a:rPr>
              <a:t>: </a:t>
            </a:r>
            <a:r>
              <a:rPr lang="en-US" sz="2477" dirty="0" err="1">
                <a:solidFill>
                  <a:srgbClr val="000000"/>
                </a:solidFill>
                <a:latin typeface="Raleway"/>
              </a:rPr>
              <a:t>находить</a:t>
            </a:r>
            <a:r>
              <a:rPr lang="en-US" sz="2477" dirty="0">
                <a:solidFill>
                  <a:srgbClr val="000000"/>
                </a:solidFill>
                <a:latin typeface="Raleway"/>
              </a:rPr>
              <a:t> </a:t>
            </a:r>
            <a:r>
              <a:rPr lang="en-US" sz="2477" dirty="0" err="1">
                <a:solidFill>
                  <a:srgbClr val="000000"/>
                </a:solidFill>
                <a:latin typeface="Raleway"/>
              </a:rPr>
              <a:t>общее</a:t>
            </a:r>
            <a:r>
              <a:rPr lang="en-US" sz="2477" dirty="0">
                <a:solidFill>
                  <a:srgbClr val="000000"/>
                </a:solidFill>
                <a:latin typeface="Raleway"/>
              </a:rPr>
              <a:t> </a:t>
            </a:r>
            <a:r>
              <a:rPr lang="en-US" sz="2477" dirty="0" err="1">
                <a:solidFill>
                  <a:srgbClr val="000000"/>
                </a:solidFill>
                <a:latin typeface="Raleway"/>
              </a:rPr>
              <a:t>решение</a:t>
            </a:r>
            <a:r>
              <a:rPr lang="en-US" sz="2477" dirty="0">
                <a:solidFill>
                  <a:srgbClr val="000000"/>
                </a:solidFill>
                <a:latin typeface="Raleway"/>
              </a:rPr>
              <a:t> и </a:t>
            </a:r>
            <a:r>
              <a:rPr lang="en-US" sz="2477" dirty="0" err="1">
                <a:solidFill>
                  <a:srgbClr val="000000"/>
                </a:solidFill>
                <a:latin typeface="Raleway"/>
              </a:rPr>
              <a:t>разрешать</a:t>
            </a:r>
            <a:r>
              <a:rPr lang="en-US" sz="2477" dirty="0">
                <a:solidFill>
                  <a:srgbClr val="000000"/>
                </a:solidFill>
                <a:latin typeface="Raleway"/>
              </a:rPr>
              <a:t> </a:t>
            </a:r>
            <a:r>
              <a:rPr lang="en-US" sz="2477" dirty="0" err="1">
                <a:solidFill>
                  <a:srgbClr val="000000"/>
                </a:solidFill>
                <a:latin typeface="Raleway"/>
              </a:rPr>
              <a:t>конфликты</a:t>
            </a:r>
            <a:r>
              <a:rPr lang="en-US" sz="2477" dirty="0">
                <a:solidFill>
                  <a:srgbClr val="000000"/>
                </a:solidFill>
                <a:latin typeface="Raleway"/>
              </a:rPr>
              <a:t> </a:t>
            </a:r>
            <a:r>
              <a:rPr lang="en-US" sz="2477" dirty="0" err="1">
                <a:solidFill>
                  <a:srgbClr val="000000"/>
                </a:solidFill>
                <a:latin typeface="Raleway"/>
              </a:rPr>
              <a:t>на</a:t>
            </a:r>
            <a:r>
              <a:rPr lang="en-US" sz="2477" dirty="0">
                <a:solidFill>
                  <a:srgbClr val="000000"/>
                </a:solidFill>
                <a:latin typeface="Raleway"/>
              </a:rPr>
              <a:t> </a:t>
            </a:r>
            <a:r>
              <a:rPr lang="en-US" sz="2477" dirty="0" err="1">
                <a:solidFill>
                  <a:srgbClr val="000000"/>
                </a:solidFill>
                <a:latin typeface="Raleway"/>
              </a:rPr>
              <a:t>основе</a:t>
            </a:r>
            <a:r>
              <a:rPr lang="en-US" sz="2477" dirty="0">
                <a:solidFill>
                  <a:srgbClr val="000000"/>
                </a:solidFill>
                <a:latin typeface="Raleway"/>
              </a:rPr>
              <a:t> </a:t>
            </a:r>
            <a:r>
              <a:rPr lang="en-US" sz="2477" dirty="0" err="1">
                <a:solidFill>
                  <a:srgbClr val="000000"/>
                </a:solidFill>
                <a:latin typeface="Raleway"/>
              </a:rPr>
              <a:t>согласования</a:t>
            </a:r>
            <a:r>
              <a:rPr lang="en-US" sz="2477" dirty="0">
                <a:solidFill>
                  <a:srgbClr val="000000"/>
                </a:solidFill>
                <a:latin typeface="Raleway"/>
              </a:rPr>
              <a:t> </a:t>
            </a:r>
            <a:r>
              <a:rPr lang="en-US" sz="2477" dirty="0" err="1">
                <a:solidFill>
                  <a:srgbClr val="000000"/>
                </a:solidFill>
                <a:latin typeface="Raleway"/>
              </a:rPr>
              <a:t>позиций</a:t>
            </a:r>
            <a:r>
              <a:rPr lang="en-US" sz="2477" dirty="0">
                <a:solidFill>
                  <a:srgbClr val="000000"/>
                </a:solidFill>
                <a:latin typeface="Raleway"/>
              </a:rPr>
              <a:t> и </a:t>
            </a:r>
            <a:r>
              <a:rPr lang="en-US" sz="2477" dirty="0" err="1">
                <a:solidFill>
                  <a:srgbClr val="000000"/>
                </a:solidFill>
                <a:latin typeface="Raleway"/>
              </a:rPr>
              <a:t>учета</a:t>
            </a:r>
            <a:r>
              <a:rPr lang="en-US" sz="2477" dirty="0">
                <a:solidFill>
                  <a:srgbClr val="000000"/>
                </a:solidFill>
                <a:latin typeface="Raleway"/>
              </a:rPr>
              <a:t> </a:t>
            </a:r>
            <a:r>
              <a:rPr lang="en-US" sz="2477" dirty="0" err="1" smtClean="0">
                <a:solidFill>
                  <a:srgbClr val="000000"/>
                </a:solidFill>
                <a:latin typeface="Raleway"/>
              </a:rPr>
              <a:t>интересов</a:t>
            </a:r>
            <a:endParaRPr lang="en-US" sz="2477" dirty="0">
              <a:solidFill>
                <a:srgbClr val="000000"/>
              </a:solidFill>
              <a:latin typeface="Raleway"/>
            </a:endParaRPr>
          </a:p>
          <a:p>
            <a:pPr>
              <a:lnSpc>
                <a:spcPts val="3171"/>
              </a:lnSpc>
            </a:pPr>
            <a:endParaRPr/>
          </a:p>
          <a:p>
            <a:pPr>
              <a:lnSpc>
                <a:spcPts val="3171"/>
              </a:lnSpc>
            </a:pPr>
            <a:r>
              <a:rPr lang="en-US" sz="2477" dirty="0" err="1">
                <a:solidFill>
                  <a:srgbClr val="000000"/>
                </a:solidFill>
                <a:latin typeface="Raleway Bold"/>
              </a:rPr>
              <a:t>Программа</a:t>
            </a:r>
            <a:r>
              <a:rPr lang="en-US" sz="2477" dirty="0">
                <a:solidFill>
                  <a:srgbClr val="000000"/>
                </a:solidFill>
                <a:latin typeface="Raleway Bold"/>
              </a:rPr>
              <a:t> </a:t>
            </a:r>
            <a:r>
              <a:rPr lang="en-US" sz="2477" dirty="0" err="1">
                <a:solidFill>
                  <a:srgbClr val="000000"/>
                </a:solidFill>
                <a:latin typeface="Raleway Bold"/>
              </a:rPr>
              <a:t>воспитания</a:t>
            </a:r>
            <a:r>
              <a:rPr lang="en-US" sz="2477" dirty="0">
                <a:solidFill>
                  <a:srgbClr val="000000"/>
                </a:solidFill>
                <a:latin typeface="Raleway Bold"/>
              </a:rPr>
              <a:t> (</a:t>
            </a:r>
            <a:r>
              <a:rPr lang="en-US" sz="2477" dirty="0" err="1">
                <a:solidFill>
                  <a:srgbClr val="000000"/>
                </a:solidFill>
                <a:latin typeface="Raleway Bold"/>
              </a:rPr>
              <a:t>Приказ</a:t>
            </a:r>
            <a:r>
              <a:rPr lang="en-US" sz="2477" dirty="0">
                <a:solidFill>
                  <a:srgbClr val="000000"/>
                </a:solidFill>
                <a:latin typeface="Raleway Bold"/>
              </a:rPr>
              <a:t> </a:t>
            </a:r>
            <a:r>
              <a:rPr lang="en-US" sz="2477" dirty="0" err="1">
                <a:solidFill>
                  <a:srgbClr val="000000"/>
                </a:solidFill>
                <a:latin typeface="Raleway Bold"/>
              </a:rPr>
              <a:t>Министерства</a:t>
            </a:r>
            <a:r>
              <a:rPr lang="en-US" sz="2477" dirty="0">
                <a:solidFill>
                  <a:srgbClr val="000000"/>
                </a:solidFill>
                <a:latin typeface="Raleway Bold"/>
              </a:rPr>
              <a:t> </a:t>
            </a:r>
            <a:r>
              <a:rPr lang="en-US" sz="2477" dirty="0" err="1">
                <a:solidFill>
                  <a:srgbClr val="000000"/>
                </a:solidFill>
                <a:latin typeface="Raleway Bold"/>
              </a:rPr>
              <a:t>Просвещения</a:t>
            </a:r>
            <a:r>
              <a:rPr lang="en-US" sz="2477" dirty="0">
                <a:solidFill>
                  <a:srgbClr val="000000"/>
                </a:solidFill>
                <a:latin typeface="Raleway Bold"/>
              </a:rPr>
              <a:t> </a:t>
            </a:r>
            <a:r>
              <a:rPr lang="en-US" sz="2477" dirty="0" err="1">
                <a:solidFill>
                  <a:srgbClr val="000000"/>
                </a:solidFill>
                <a:latin typeface="Raleway Bold"/>
              </a:rPr>
              <a:t>от</a:t>
            </a:r>
            <a:r>
              <a:rPr lang="en-US" sz="2477" dirty="0">
                <a:solidFill>
                  <a:srgbClr val="000000"/>
                </a:solidFill>
                <a:latin typeface="Raleway Bold"/>
              </a:rPr>
              <a:t> 11.12.2020 №712):</a:t>
            </a:r>
          </a:p>
          <a:p>
            <a:pPr>
              <a:lnSpc>
                <a:spcPts val="3171"/>
              </a:lnSpc>
            </a:pPr>
            <a:r>
              <a:rPr lang="en-US" sz="2477" dirty="0" err="1">
                <a:solidFill>
                  <a:srgbClr val="000000"/>
                </a:solidFill>
                <a:latin typeface="Raleway"/>
              </a:rPr>
              <a:t>Модуль</a:t>
            </a:r>
            <a:r>
              <a:rPr lang="en-US" sz="2477" dirty="0">
                <a:solidFill>
                  <a:srgbClr val="000000"/>
                </a:solidFill>
                <a:latin typeface="Raleway"/>
              </a:rPr>
              <a:t> «</a:t>
            </a:r>
            <a:r>
              <a:rPr lang="en-US" sz="2477" dirty="0" err="1">
                <a:solidFill>
                  <a:srgbClr val="000000"/>
                </a:solidFill>
                <a:latin typeface="Raleway"/>
              </a:rPr>
              <a:t>Детские</a:t>
            </a:r>
            <a:r>
              <a:rPr lang="en-US" sz="2477" dirty="0">
                <a:solidFill>
                  <a:srgbClr val="000000"/>
                </a:solidFill>
                <a:latin typeface="Raleway"/>
              </a:rPr>
              <a:t> </a:t>
            </a:r>
            <a:r>
              <a:rPr lang="en-US" sz="2477" dirty="0" err="1">
                <a:solidFill>
                  <a:srgbClr val="000000"/>
                </a:solidFill>
                <a:latin typeface="Raleway"/>
              </a:rPr>
              <a:t>общественные</a:t>
            </a:r>
            <a:r>
              <a:rPr lang="en-US" sz="2477" dirty="0">
                <a:solidFill>
                  <a:srgbClr val="000000"/>
                </a:solidFill>
                <a:latin typeface="Raleway"/>
              </a:rPr>
              <a:t> </a:t>
            </a:r>
            <a:r>
              <a:rPr lang="en-US" sz="2477" dirty="0" err="1">
                <a:solidFill>
                  <a:srgbClr val="000000"/>
                </a:solidFill>
                <a:latin typeface="Raleway"/>
              </a:rPr>
              <a:t>объединения</a:t>
            </a:r>
            <a:r>
              <a:rPr lang="en-US" sz="2477" dirty="0">
                <a:solidFill>
                  <a:srgbClr val="000000"/>
                </a:solidFill>
                <a:latin typeface="Raleway"/>
              </a:rPr>
              <a:t>». </a:t>
            </a:r>
            <a:r>
              <a:rPr lang="en-US" sz="2477" dirty="0" err="1">
                <a:solidFill>
                  <a:srgbClr val="000000"/>
                </a:solidFill>
                <a:latin typeface="Raleway"/>
              </a:rPr>
              <a:t>Воспитание</a:t>
            </a:r>
            <a:r>
              <a:rPr lang="en-US" sz="2477" dirty="0">
                <a:solidFill>
                  <a:srgbClr val="000000"/>
                </a:solidFill>
                <a:latin typeface="Raleway"/>
              </a:rPr>
              <a:t> </a:t>
            </a:r>
            <a:r>
              <a:rPr lang="en-US" sz="2477" dirty="0" err="1">
                <a:solidFill>
                  <a:srgbClr val="000000"/>
                </a:solidFill>
                <a:latin typeface="Raleway"/>
              </a:rPr>
              <a:t>осуществляется</a:t>
            </a:r>
            <a:r>
              <a:rPr lang="en-US" sz="2477" dirty="0">
                <a:solidFill>
                  <a:srgbClr val="000000"/>
                </a:solidFill>
                <a:latin typeface="Raleway"/>
              </a:rPr>
              <a:t> </a:t>
            </a:r>
            <a:r>
              <a:rPr lang="en-US" sz="2477" dirty="0" err="1">
                <a:solidFill>
                  <a:srgbClr val="000000"/>
                </a:solidFill>
                <a:latin typeface="Raleway"/>
              </a:rPr>
              <a:t>через</a:t>
            </a:r>
            <a:r>
              <a:rPr lang="en-US" sz="2477" dirty="0">
                <a:solidFill>
                  <a:srgbClr val="000000"/>
                </a:solidFill>
                <a:latin typeface="Raleway"/>
              </a:rPr>
              <a:t> </a:t>
            </a:r>
            <a:r>
              <a:rPr lang="en-US" sz="2477" dirty="0" err="1">
                <a:solidFill>
                  <a:srgbClr val="000000"/>
                </a:solidFill>
                <a:latin typeface="Raleway"/>
              </a:rPr>
              <a:t>поддержку</a:t>
            </a:r>
            <a:r>
              <a:rPr lang="en-US" sz="2477" dirty="0">
                <a:solidFill>
                  <a:srgbClr val="000000"/>
                </a:solidFill>
                <a:latin typeface="Raleway"/>
              </a:rPr>
              <a:t> и </a:t>
            </a:r>
            <a:r>
              <a:rPr lang="en-US" sz="2477" dirty="0" err="1">
                <a:solidFill>
                  <a:srgbClr val="000000"/>
                </a:solidFill>
                <a:latin typeface="Raleway"/>
              </a:rPr>
              <a:t>развитие</a:t>
            </a:r>
            <a:r>
              <a:rPr lang="en-US" sz="2477" dirty="0">
                <a:solidFill>
                  <a:srgbClr val="000000"/>
                </a:solidFill>
                <a:latin typeface="Raleway"/>
              </a:rPr>
              <a:t> </a:t>
            </a:r>
            <a:r>
              <a:rPr lang="en-US" sz="2477" dirty="0" err="1">
                <a:solidFill>
                  <a:srgbClr val="000000"/>
                </a:solidFill>
                <a:latin typeface="Raleway"/>
              </a:rPr>
              <a:t>традиций</a:t>
            </a:r>
            <a:r>
              <a:rPr lang="en-US" sz="2477" dirty="0">
                <a:solidFill>
                  <a:srgbClr val="000000"/>
                </a:solidFill>
                <a:latin typeface="Raleway"/>
              </a:rPr>
              <a:t> и </a:t>
            </a:r>
            <a:r>
              <a:rPr lang="en-US" sz="2477" dirty="0" err="1">
                <a:solidFill>
                  <a:srgbClr val="000000"/>
                </a:solidFill>
                <a:latin typeface="Raleway"/>
              </a:rPr>
              <a:t>ритуалов</a:t>
            </a:r>
            <a:r>
              <a:rPr lang="en-US" sz="2477" dirty="0">
                <a:solidFill>
                  <a:srgbClr val="000000"/>
                </a:solidFill>
                <a:latin typeface="Raleway"/>
              </a:rPr>
              <a:t>, </a:t>
            </a:r>
            <a:r>
              <a:rPr lang="en-US" sz="2477" dirty="0" err="1">
                <a:solidFill>
                  <a:srgbClr val="000000"/>
                </a:solidFill>
                <a:latin typeface="Raleway"/>
              </a:rPr>
              <a:t>формирующих</a:t>
            </a:r>
            <a:r>
              <a:rPr lang="en-US" sz="2477" dirty="0">
                <a:solidFill>
                  <a:srgbClr val="000000"/>
                </a:solidFill>
                <a:latin typeface="Raleway"/>
              </a:rPr>
              <a:t> у </a:t>
            </a:r>
            <a:r>
              <a:rPr lang="en-US" sz="2477" dirty="0" err="1">
                <a:solidFill>
                  <a:srgbClr val="000000"/>
                </a:solidFill>
                <a:latin typeface="Raleway"/>
              </a:rPr>
              <a:t>ребенка</a:t>
            </a:r>
            <a:r>
              <a:rPr lang="en-US" sz="2477" dirty="0">
                <a:solidFill>
                  <a:srgbClr val="000000"/>
                </a:solidFill>
                <a:latin typeface="Raleway"/>
              </a:rPr>
              <a:t> </a:t>
            </a:r>
            <a:r>
              <a:rPr lang="en-US" sz="2477" dirty="0" err="1">
                <a:solidFill>
                  <a:srgbClr val="000000"/>
                </a:solidFill>
                <a:latin typeface="Raleway"/>
              </a:rPr>
              <a:t>чувство</a:t>
            </a:r>
            <a:r>
              <a:rPr lang="en-US" sz="2477" dirty="0">
                <a:solidFill>
                  <a:srgbClr val="000000"/>
                </a:solidFill>
                <a:latin typeface="Raleway"/>
              </a:rPr>
              <a:t> </a:t>
            </a:r>
            <a:r>
              <a:rPr lang="en-US" sz="2477" dirty="0" err="1">
                <a:solidFill>
                  <a:srgbClr val="000000"/>
                </a:solidFill>
                <a:latin typeface="Raleway"/>
              </a:rPr>
              <a:t>общности</a:t>
            </a:r>
            <a:r>
              <a:rPr lang="en-US" sz="2477" dirty="0">
                <a:solidFill>
                  <a:srgbClr val="000000"/>
                </a:solidFill>
                <a:latin typeface="Raleway"/>
              </a:rPr>
              <a:t> с </a:t>
            </a:r>
            <a:r>
              <a:rPr lang="en-US" sz="2477" dirty="0" err="1">
                <a:solidFill>
                  <a:srgbClr val="000000"/>
                </a:solidFill>
                <a:latin typeface="Raleway"/>
              </a:rPr>
              <a:t>другими</a:t>
            </a:r>
            <a:r>
              <a:rPr lang="en-US" sz="2477" dirty="0">
                <a:solidFill>
                  <a:srgbClr val="000000"/>
                </a:solidFill>
                <a:latin typeface="Raleway"/>
              </a:rPr>
              <a:t> </a:t>
            </a:r>
            <a:r>
              <a:rPr lang="en-US" sz="2477" dirty="0" err="1">
                <a:solidFill>
                  <a:srgbClr val="000000"/>
                </a:solidFill>
                <a:latin typeface="Raleway"/>
              </a:rPr>
              <a:t>его</a:t>
            </a:r>
            <a:r>
              <a:rPr lang="en-US" sz="2477" dirty="0">
                <a:solidFill>
                  <a:srgbClr val="000000"/>
                </a:solidFill>
                <a:latin typeface="Raleway"/>
              </a:rPr>
              <a:t> </a:t>
            </a:r>
            <a:r>
              <a:rPr lang="en-US" sz="2477" dirty="0" err="1">
                <a:solidFill>
                  <a:srgbClr val="000000"/>
                </a:solidFill>
                <a:latin typeface="Raleway"/>
              </a:rPr>
              <a:t>членами</a:t>
            </a:r>
            <a:r>
              <a:rPr lang="en-US" sz="2477" dirty="0">
                <a:solidFill>
                  <a:srgbClr val="000000"/>
                </a:solidFill>
                <a:latin typeface="Raleway"/>
              </a:rPr>
              <a:t>, </a:t>
            </a:r>
            <a:r>
              <a:rPr lang="en-US" sz="2477" dirty="0" err="1">
                <a:solidFill>
                  <a:srgbClr val="000000"/>
                </a:solidFill>
                <a:latin typeface="Raleway"/>
              </a:rPr>
              <a:t>чувство</a:t>
            </a:r>
            <a:r>
              <a:rPr lang="en-US" sz="2477" dirty="0">
                <a:solidFill>
                  <a:srgbClr val="000000"/>
                </a:solidFill>
                <a:latin typeface="Raleway"/>
              </a:rPr>
              <a:t> </a:t>
            </a:r>
            <a:r>
              <a:rPr lang="en-US" sz="2477" dirty="0" err="1">
                <a:solidFill>
                  <a:srgbClr val="000000"/>
                </a:solidFill>
                <a:latin typeface="Raleway"/>
              </a:rPr>
              <a:t>причастности</a:t>
            </a:r>
            <a:r>
              <a:rPr lang="en-US" sz="2477" dirty="0">
                <a:solidFill>
                  <a:srgbClr val="000000"/>
                </a:solidFill>
                <a:latin typeface="Raleway"/>
              </a:rPr>
              <a:t> к </a:t>
            </a:r>
            <a:r>
              <a:rPr lang="en-US" sz="2477" dirty="0" err="1">
                <a:solidFill>
                  <a:srgbClr val="000000"/>
                </a:solidFill>
                <a:latin typeface="Raleway"/>
              </a:rPr>
              <a:t>тому</a:t>
            </a:r>
            <a:r>
              <a:rPr lang="en-US" sz="2477" dirty="0">
                <a:solidFill>
                  <a:srgbClr val="000000"/>
                </a:solidFill>
                <a:latin typeface="Raleway"/>
              </a:rPr>
              <a:t>, </a:t>
            </a:r>
            <a:r>
              <a:rPr lang="en-US" sz="2477" dirty="0" err="1">
                <a:solidFill>
                  <a:srgbClr val="000000"/>
                </a:solidFill>
                <a:latin typeface="Raleway"/>
              </a:rPr>
              <a:t>что</a:t>
            </a:r>
            <a:r>
              <a:rPr lang="en-US" sz="2477" dirty="0">
                <a:solidFill>
                  <a:srgbClr val="000000"/>
                </a:solidFill>
                <a:latin typeface="Raleway"/>
              </a:rPr>
              <a:t> </a:t>
            </a:r>
            <a:r>
              <a:rPr lang="en-US" sz="2477" dirty="0" err="1">
                <a:solidFill>
                  <a:srgbClr val="000000"/>
                </a:solidFill>
                <a:latin typeface="Raleway"/>
              </a:rPr>
              <a:t>происходит</a:t>
            </a:r>
            <a:r>
              <a:rPr lang="en-US" sz="2477" dirty="0">
                <a:solidFill>
                  <a:srgbClr val="000000"/>
                </a:solidFill>
                <a:latin typeface="Raleway"/>
              </a:rPr>
              <a:t> в </a:t>
            </a:r>
            <a:r>
              <a:rPr lang="en-US" sz="2477" dirty="0" err="1" smtClean="0">
                <a:solidFill>
                  <a:srgbClr val="000000"/>
                </a:solidFill>
                <a:latin typeface="Raleway"/>
              </a:rPr>
              <a:t>объединении</a:t>
            </a:r>
            <a:endParaRPr lang="en-US" sz="2477" dirty="0">
              <a:solidFill>
                <a:srgbClr val="000000"/>
              </a:solidFill>
              <a:latin typeface="Raleway"/>
            </a:endParaRPr>
          </a:p>
          <a:p>
            <a:pPr>
              <a:lnSpc>
                <a:spcPts val="3171"/>
              </a:lnSpc>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0254">
            <a:off x="12448080" y="-1948222"/>
            <a:ext cx="7315200" cy="3604399"/>
          </a:xfrm>
          <a:prstGeom prst="rect">
            <a:avLst/>
          </a:prstGeom>
        </p:spPr>
      </p:pic>
      <p:sp>
        <p:nvSpPr>
          <p:cNvPr id="3" name="AutoShape 3"/>
          <p:cNvSpPr/>
          <p:nvPr/>
        </p:nvSpPr>
        <p:spPr>
          <a:xfrm>
            <a:off x="4323129" y="3722702"/>
            <a:ext cx="10192851" cy="0"/>
          </a:xfrm>
          <a:prstGeom prst="line">
            <a:avLst/>
          </a:prstGeom>
          <a:ln w="47625" cap="flat">
            <a:solidFill>
              <a:srgbClr val="8AB7DD"/>
            </a:solidFill>
            <a:prstDash val="solid"/>
            <a:headEnd type="none" w="sm" len="sm"/>
            <a:tailEnd type="none" w="sm" len="sm"/>
          </a:ln>
        </p:spPr>
      </p:sp>
      <p:pic>
        <p:nvPicPr>
          <p:cNvPr id="4" name="Picture 4"/>
          <p:cNvPicPr>
            <a:picLocks noChangeAspect="1"/>
          </p:cNvPicPr>
          <p:nvPr/>
        </p:nvPicPr>
        <p:blipFill>
          <a:blip r:embed="rId4"/>
          <a:srcRect/>
          <a:stretch>
            <a:fillRect/>
          </a:stretch>
        </p:blipFill>
        <p:spPr>
          <a:xfrm>
            <a:off x="5609779" y="4209182"/>
            <a:ext cx="7619551" cy="5732139"/>
          </a:xfrm>
          <a:prstGeom prst="rect">
            <a:avLst/>
          </a:prstGeom>
        </p:spPr>
      </p:pic>
      <p:sp>
        <p:nvSpPr>
          <p:cNvPr id="5" name="TextBox 5"/>
          <p:cNvSpPr txBox="1"/>
          <p:nvPr/>
        </p:nvSpPr>
        <p:spPr>
          <a:xfrm>
            <a:off x="3093641" y="202011"/>
            <a:ext cx="12007621" cy="827658"/>
          </a:xfrm>
          <a:prstGeom prst="rect">
            <a:avLst/>
          </a:prstGeom>
        </p:spPr>
        <p:txBody>
          <a:bodyPr lIns="0" tIns="0" rIns="0" bIns="0" rtlCol="0" anchor="t">
            <a:spAutoFit/>
          </a:bodyPr>
          <a:lstStyle/>
          <a:p>
            <a:pPr algn="ctr">
              <a:lnSpc>
                <a:spcPts val="6713"/>
              </a:lnSpc>
            </a:pPr>
            <a:r>
              <a:rPr lang="en-US" sz="4900">
                <a:solidFill>
                  <a:srgbClr val="000000"/>
                </a:solidFill>
                <a:latin typeface="Raleway Bold"/>
              </a:rPr>
              <a:t> ПРОТИВОРЕЧИЕ</a:t>
            </a:r>
          </a:p>
        </p:txBody>
      </p:sp>
      <p:sp>
        <p:nvSpPr>
          <p:cNvPr id="6" name="TextBox 6"/>
          <p:cNvSpPr txBox="1"/>
          <p:nvPr/>
        </p:nvSpPr>
        <p:spPr>
          <a:xfrm>
            <a:off x="2287398" y="2001820"/>
            <a:ext cx="14264313" cy="1000274"/>
          </a:xfrm>
          <a:prstGeom prst="rect">
            <a:avLst/>
          </a:prstGeom>
        </p:spPr>
        <p:txBody>
          <a:bodyPr lIns="0" tIns="0" rIns="0" bIns="0" rtlCol="0" anchor="t">
            <a:spAutoFit/>
          </a:bodyPr>
          <a:lstStyle/>
          <a:p>
            <a:pPr algn="ctr">
              <a:lnSpc>
                <a:spcPts val="3899"/>
              </a:lnSpc>
            </a:pPr>
            <a:r>
              <a:rPr lang="en-US" sz="2999" dirty="0" err="1">
                <a:solidFill>
                  <a:srgbClr val="000000"/>
                </a:solidFill>
                <a:latin typeface="Raleway"/>
              </a:rPr>
              <a:t>Умение</a:t>
            </a:r>
            <a:r>
              <a:rPr lang="en-US" sz="2999" dirty="0">
                <a:solidFill>
                  <a:srgbClr val="000000"/>
                </a:solidFill>
                <a:latin typeface="Raleway"/>
              </a:rPr>
              <a:t> </a:t>
            </a:r>
            <a:r>
              <a:rPr lang="en-US" sz="2999" dirty="0" err="1">
                <a:solidFill>
                  <a:srgbClr val="000000"/>
                </a:solidFill>
                <a:latin typeface="Raleway"/>
              </a:rPr>
              <a:t>работать</a:t>
            </a:r>
            <a:r>
              <a:rPr lang="en-US" sz="2999" dirty="0">
                <a:solidFill>
                  <a:srgbClr val="000000"/>
                </a:solidFill>
                <a:latin typeface="Raleway"/>
              </a:rPr>
              <a:t> в </a:t>
            </a:r>
            <a:r>
              <a:rPr lang="en-US" sz="2999" dirty="0" err="1">
                <a:solidFill>
                  <a:srgbClr val="000000"/>
                </a:solidFill>
                <a:latin typeface="Raleway"/>
              </a:rPr>
              <a:t>команде</a:t>
            </a:r>
            <a:r>
              <a:rPr lang="en-US" sz="2999" dirty="0">
                <a:solidFill>
                  <a:srgbClr val="000000"/>
                </a:solidFill>
                <a:latin typeface="Raleway"/>
              </a:rPr>
              <a:t> </a:t>
            </a:r>
            <a:r>
              <a:rPr lang="en-US" sz="2999" dirty="0" err="1">
                <a:solidFill>
                  <a:srgbClr val="000000"/>
                </a:solidFill>
                <a:latin typeface="Raleway"/>
              </a:rPr>
              <a:t>является</a:t>
            </a:r>
            <a:r>
              <a:rPr lang="en-US" sz="2999" dirty="0">
                <a:solidFill>
                  <a:srgbClr val="000000"/>
                </a:solidFill>
                <a:latin typeface="Raleway"/>
              </a:rPr>
              <a:t> </a:t>
            </a:r>
            <a:r>
              <a:rPr lang="en-US" sz="2999" dirty="0" err="1">
                <a:solidFill>
                  <a:srgbClr val="000000"/>
                </a:solidFill>
                <a:latin typeface="Raleway"/>
              </a:rPr>
              <a:t>дефицитным</a:t>
            </a:r>
            <a:r>
              <a:rPr lang="en-US" sz="2999" dirty="0">
                <a:solidFill>
                  <a:srgbClr val="000000"/>
                </a:solidFill>
                <a:latin typeface="Raleway"/>
              </a:rPr>
              <a:t> у </a:t>
            </a:r>
            <a:r>
              <a:rPr lang="en-US" sz="2999" dirty="0" err="1">
                <a:solidFill>
                  <a:srgbClr val="000000"/>
                </a:solidFill>
                <a:latin typeface="Raleway"/>
              </a:rPr>
              <a:t>большинства</a:t>
            </a:r>
            <a:r>
              <a:rPr lang="en-US" sz="2999" dirty="0">
                <a:solidFill>
                  <a:srgbClr val="000000"/>
                </a:solidFill>
                <a:latin typeface="Raleway"/>
              </a:rPr>
              <a:t> </a:t>
            </a:r>
            <a:r>
              <a:rPr lang="en-US" sz="2999" dirty="0" err="1">
                <a:solidFill>
                  <a:srgbClr val="000000"/>
                </a:solidFill>
                <a:latin typeface="Raleway"/>
              </a:rPr>
              <a:t>сотрудников</a:t>
            </a:r>
            <a:r>
              <a:rPr lang="en-US" sz="2999" dirty="0">
                <a:solidFill>
                  <a:srgbClr val="000000"/>
                </a:solidFill>
                <a:latin typeface="Raleway"/>
              </a:rPr>
              <a:t> </a:t>
            </a:r>
            <a:r>
              <a:rPr lang="en-US" sz="2999" dirty="0" err="1">
                <a:solidFill>
                  <a:srgbClr val="000000"/>
                </a:solidFill>
                <a:latin typeface="Raleway"/>
              </a:rPr>
              <a:t>современных</a:t>
            </a:r>
            <a:r>
              <a:rPr lang="en-US" sz="2999" dirty="0">
                <a:solidFill>
                  <a:srgbClr val="000000"/>
                </a:solidFill>
                <a:latin typeface="Raleway"/>
              </a:rPr>
              <a:t> </a:t>
            </a:r>
            <a:r>
              <a:rPr lang="en-US" sz="2999" dirty="0" err="1" smtClean="0">
                <a:solidFill>
                  <a:srgbClr val="000000"/>
                </a:solidFill>
                <a:latin typeface="Raleway"/>
              </a:rPr>
              <a:t>компаний</a:t>
            </a:r>
            <a:endParaRPr lang="en-US" sz="2999" dirty="0">
              <a:solidFill>
                <a:srgbClr val="000000"/>
              </a:solidFill>
              <a:latin typeface="Ralew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1978300" y="2689363"/>
            <a:ext cx="14517593" cy="2105025"/>
          </a:xfrm>
          <a:prstGeom prst="rect">
            <a:avLst/>
          </a:prstGeom>
        </p:spPr>
        <p:txBody>
          <a:bodyPr lIns="0" tIns="0" rIns="0" bIns="0" rtlCol="0" anchor="t">
            <a:spAutoFit/>
          </a:bodyPr>
          <a:lstStyle/>
          <a:p>
            <a:pPr>
              <a:lnSpc>
                <a:spcPts val="3359"/>
              </a:lnSpc>
              <a:spcBef>
                <a:spcPct val="0"/>
              </a:spcBef>
            </a:pPr>
            <a:endParaRPr/>
          </a:p>
          <a:p>
            <a:pPr>
              <a:lnSpc>
                <a:spcPts val="3359"/>
              </a:lnSpc>
              <a:spcBef>
                <a:spcPct val="0"/>
              </a:spcBef>
            </a:pPr>
            <a:r>
              <a:rPr lang="en-US" sz="2799">
                <a:solidFill>
                  <a:srgbClr val="000000"/>
                </a:solidFill>
                <a:latin typeface="Raleway Bold"/>
              </a:rPr>
              <a:t>Команда</a:t>
            </a:r>
            <a:r>
              <a:rPr lang="en-US" sz="2799">
                <a:solidFill>
                  <a:srgbClr val="000000"/>
                </a:solidFill>
                <a:latin typeface="Raleway"/>
              </a:rPr>
              <a:t> – это группа людей, объединенных достижением общей цели, общими мотивами, интересами, идеалами во многом соответствующими личным целям каждого и действующих сообща</a:t>
            </a:r>
          </a:p>
          <a:p>
            <a:pPr>
              <a:lnSpc>
                <a:spcPts val="3359"/>
              </a:lnSpc>
              <a:spcBef>
                <a:spcPct val="0"/>
              </a:spcBef>
            </a:pPr>
            <a:endParaRPr/>
          </a:p>
        </p:txBody>
      </p:sp>
      <p:sp>
        <p:nvSpPr>
          <p:cNvPr id="3" name="TextBox 3"/>
          <p:cNvSpPr txBox="1"/>
          <p:nvPr/>
        </p:nvSpPr>
        <p:spPr>
          <a:xfrm>
            <a:off x="1978300" y="716611"/>
            <a:ext cx="14517593" cy="1685925"/>
          </a:xfrm>
          <a:prstGeom prst="rect">
            <a:avLst/>
          </a:prstGeom>
        </p:spPr>
        <p:txBody>
          <a:bodyPr lIns="0" tIns="0" rIns="0" bIns="0" rtlCol="0" anchor="t">
            <a:spAutoFit/>
          </a:bodyPr>
          <a:lstStyle/>
          <a:p>
            <a:pPr>
              <a:lnSpc>
                <a:spcPts val="3359"/>
              </a:lnSpc>
              <a:spcBef>
                <a:spcPct val="0"/>
              </a:spcBef>
            </a:pPr>
            <a:r>
              <a:rPr lang="en-US" sz="2799">
                <a:solidFill>
                  <a:srgbClr val="000000"/>
                </a:solidFill>
                <a:latin typeface="Raleway Bold"/>
              </a:rPr>
              <a:t>Группа</a:t>
            </a:r>
            <a:r>
              <a:rPr lang="en-US" sz="2799">
                <a:solidFill>
                  <a:srgbClr val="000000"/>
                </a:solidFill>
                <a:latin typeface="Raleway"/>
              </a:rPr>
              <a:t> – ограниченная в размерах общность людей, выделяемая из социального целого на основе определенных признаков (характера выполняемой деятельности, социальной или классовой принадлежности, структуры, композиции, уровня развития и т. д.)</a:t>
            </a:r>
          </a:p>
        </p:txBody>
      </p:sp>
      <p:sp>
        <p:nvSpPr>
          <p:cNvPr id="4" name="TextBox 4"/>
          <p:cNvSpPr txBox="1"/>
          <p:nvPr/>
        </p:nvSpPr>
        <p:spPr>
          <a:xfrm>
            <a:off x="2757983" y="5611964"/>
            <a:ext cx="12772035" cy="1795781"/>
          </a:xfrm>
          <a:prstGeom prst="rect">
            <a:avLst/>
          </a:prstGeom>
        </p:spPr>
        <p:txBody>
          <a:bodyPr lIns="0" tIns="0" rIns="0" bIns="0" rtlCol="0" anchor="t">
            <a:spAutoFit/>
          </a:bodyPr>
          <a:lstStyle/>
          <a:p>
            <a:pPr algn="ctr">
              <a:lnSpc>
                <a:spcPts val="4759"/>
              </a:lnSpc>
            </a:pPr>
            <a:r>
              <a:rPr lang="en-US" sz="3499">
                <a:solidFill>
                  <a:srgbClr val="000000"/>
                </a:solidFill>
                <a:latin typeface="Raleway Bold"/>
              </a:rPr>
              <a:t>ЦЕЛЬ технологии тимбилдинга</a:t>
            </a:r>
            <a:r>
              <a:rPr lang="en-US" sz="3499">
                <a:solidFill>
                  <a:srgbClr val="000000"/>
                </a:solidFill>
                <a:latin typeface="Raleway"/>
              </a:rPr>
              <a:t> -</a:t>
            </a:r>
            <a:r>
              <a:rPr lang="en-US" sz="3499">
                <a:solidFill>
                  <a:srgbClr val="000000"/>
                </a:solidFill>
                <a:latin typeface="Raleway Bold"/>
              </a:rPr>
              <a:t> сплочение участников определенной группы и раскрытие внутренних ресурсов каждого члена команды для достижения общей цели</a:t>
            </a:r>
          </a:p>
        </p:txBody>
      </p:sp>
      <p:sp>
        <p:nvSpPr>
          <p:cNvPr id="5" name="TextBox 5"/>
          <p:cNvSpPr txBox="1"/>
          <p:nvPr/>
        </p:nvSpPr>
        <p:spPr>
          <a:xfrm>
            <a:off x="4025742" y="8015100"/>
            <a:ext cx="10236516" cy="1243200"/>
          </a:xfrm>
          <a:prstGeom prst="rect">
            <a:avLst/>
          </a:prstGeom>
        </p:spPr>
        <p:txBody>
          <a:bodyPr lIns="0" tIns="0" rIns="0" bIns="0" rtlCol="0" anchor="t">
            <a:spAutoFit/>
          </a:bodyPr>
          <a:lstStyle/>
          <a:p>
            <a:pPr algn="ctr">
              <a:lnSpc>
                <a:spcPts val="4800"/>
              </a:lnSpc>
            </a:pPr>
            <a:r>
              <a:rPr lang="en-US" sz="4000">
                <a:solidFill>
                  <a:srgbClr val="000000"/>
                </a:solidFill>
                <a:latin typeface="Raleway"/>
              </a:rPr>
              <a:t>TEAMSKILLS (КОМАНДНЫЕ НАВЫКИ)</a:t>
            </a:r>
            <a:r>
              <a:rPr lang="en-US" sz="4000">
                <a:solidFill>
                  <a:srgbClr val="000000"/>
                </a:solidFill>
                <a:latin typeface="Arimo"/>
              </a:rPr>
              <a:t> </a:t>
            </a:r>
          </a:p>
          <a:p>
            <a:pPr algn="ctr">
              <a:lnSpc>
                <a:spcPts val="4800"/>
              </a:lnSpc>
            </a:pPr>
            <a:r>
              <a:rPr lang="en-US" sz="4000">
                <a:solidFill>
                  <a:srgbClr val="000000"/>
                </a:solidFill>
                <a:latin typeface="Arimo"/>
              </a:rPr>
              <a:t> teamspirit (командный дух)</a:t>
            </a:r>
          </a:p>
          <a:p>
            <a:pPr algn="ctr">
              <a:lnSpc>
                <a:spcPts val="120"/>
              </a:lnSpc>
            </a:pP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19594" y="7407744"/>
            <a:ext cx="6479411" cy="4292610"/>
          </a:xfrm>
          <a:prstGeom prst="rect">
            <a:avLst/>
          </a:prstGeom>
        </p:spPr>
      </p:pic>
      <p:sp>
        <p:nvSpPr>
          <p:cNvPr id="7" name="AutoShape 7"/>
          <p:cNvSpPr/>
          <p:nvPr/>
        </p:nvSpPr>
        <p:spPr>
          <a:xfrm>
            <a:off x="4838908" y="4794388"/>
            <a:ext cx="8610185" cy="0"/>
          </a:xfrm>
          <a:prstGeom prst="line">
            <a:avLst/>
          </a:prstGeom>
          <a:ln w="47625" cap="flat">
            <a:solidFill>
              <a:srgbClr val="FFD2CC"/>
            </a:solidFill>
            <a:prstDash val="solid"/>
            <a:headEnd type="none" w="sm" len="sm"/>
            <a:tailEnd type="none" w="sm" len="sm"/>
          </a:ln>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38903">
            <a:off x="-1040421" y="-718753"/>
            <a:ext cx="2965259" cy="28897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1891842" y="2506928"/>
            <a:ext cx="15953950" cy="6481573"/>
          </a:xfrm>
          <a:prstGeom prst="rect">
            <a:avLst/>
          </a:prstGeom>
        </p:spPr>
        <p:txBody>
          <a:bodyPr lIns="0" tIns="0" rIns="0" bIns="0" rtlCol="0" anchor="t">
            <a:spAutoFit/>
          </a:bodyPr>
          <a:lstStyle/>
          <a:p>
            <a:pPr algn="ctr">
              <a:lnSpc>
                <a:spcPts val="4703"/>
              </a:lnSpc>
            </a:pPr>
            <a:endParaRPr/>
          </a:p>
          <a:p>
            <a:pPr>
              <a:lnSpc>
                <a:spcPts val="4703"/>
              </a:lnSpc>
            </a:pPr>
            <a:r>
              <a:rPr lang="en-US" sz="3199">
                <a:solidFill>
                  <a:srgbClr val="000000"/>
                </a:solidFill>
                <a:latin typeface="Raleway"/>
              </a:rPr>
              <a:t>• повышение мотивации</a:t>
            </a:r>
          </a:p>
          <a:p>
            <a:pPr>
              <a:lnSpc>
                <a:spcPts val="4703"/>
              </a:lnSpc>
            </a:pPr>
            <a:r>
              <a:rPr lang="en-US" sz="3199">
                <a:solidFill>
                  <a:srgbClr val="000000"/>
                </a:solidFill>
                <a:latin typeface="Raleway"/>
              </a:rPr>
              <a:t>• замена агрессивного соперничества на здоровую конкуренцию и сотрудничество</a:t>
            </a:r>
          </a:p>
          <a:p>
            <a:pPr>
              <a:lnSpc>
                <a:spcPts val="4703"/>
              </a:lnSpc>
            </a:pPr>
            <a:r>
              <a:rPr lang="en-US" sz="3199">
                <a:solidFill>
                  <a:srgbClr val="000000"/>
                </a:solidFill>
                <a:latin typeface="Raleway"/>
              </a:rPr>
              <a:t>• психологическая разгрузка</a:t>
            </a:r>
          </a:p>
          <a:p>
            <a:pPr>
              <a:lnSpc>
                <a:spcPts val="4703"/>
              </a:lnSpc>
            </a:pPr>
            <a:r>
              <a:rPr lang="en-US" sz="3199">
                <a:solidFill>
                  <a:srgbClr val="000000"/>
                </a:solidFill>
                <a:latin typeface="Raleway"/>
              </a:rPr>
              <a:t>• создание эффективных моделей взаимодействия и коммуникации </a:t>
            </a:r>
          </a:p>
          <a:p>
            <a:pPr>
              <a:lnSpc>
                <a:spcPts val="4703"/>
              </a:lnSpc>
            </a:pPr>
            <a:r>
              <a:rPr lang="en-US" sz="3199">
                <a:solidFill>
                  <a:srgbClr val="000000"/>
                </a:solidFill>
                <a:latin typeface="Raleway"/>
              </a:rPr>
              <a:t>• сплочение коллектива с целью эффективной совместной работы</a:t>
            </a:r>
          </a:p>
          <a:p>
            <a:pPr>
              <a:lnSpc>
                <a:spcPts val="4703"/>
              </a:lnSpc>
            </a:pPr>
            <a:r>
              <a:rPr lang="en-US" sz="3199">
                <a:solidFill>
                  <a:srgbClr val="000000"/>
                </a:solidFill>
                <a:latin typeface="Raleway"/>
              </a:rPr>
              <a:t>• замена агрессивного соперничества на здоровую конкуренцию и сотрудничество </a:t>
            </a:r>
          </a:p>
          <a:p>
            <a:pPr>
              <a:lnSpc>
                <a:spcPts val="4703"/>
              </a:lnSpc>
            </a:pPr>
            <a:r>
              <a:rPr lang="en-US" sz="3199">
                <a:solidFill>
                  <a:srgbClr val="000000"/>
                </a:solidFill>
                <a:latin typeface="Raleway"/>
              </a:rPr>
              <a:t>• повышение уровня доверия и взаимопомощи</a:t>
            </a:r>
          </a:p>
          <a:p>
            <a:pPr algn="l">
              <a:lnSpc>
                <a:spcPts val="4703"/>
              </a:lnSpc>
            </a:pPr>
            <a:r>
              <a:rPr lang="en-US" sz="3199">
                <a:solidFill>
                  <a:srgbClr val="000000"/>
                </a:solidFill>
                <a:latin typeface="Raleway"/>
              </a:rPr>
              <a:t>• повышение уровня инициативности и ответственности каждого члена команды</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86066">
            <a:off x="-2002255" y="-1164202"/>
            <a:ext cx="5377245" cy="5753862"/>
          </a:xfrm>
          <a:prstGeom prst="rect">
            <a:avLst/>
          </a:prstGeom>
        </p:spPr>
      </p:pic>
      <p:sp>
        <p:nvSpPr>
          <p:cNvPr id="4" name="TextBox 4"/>
          <p:cNvSpPr txBox="1"/>
          <p:nvPr/>
        </p:nvSpPr>
        <p:spPr>
          <a:xfrm>
            <a:off x="1891842" y="1515934"/>
            <a:ext cx="14129073" cy="760406"/>
          </a:xfrm>
          <a:prstGeom prst="rect">
            <a:avLst/>
          </a:prstGeom>
        </p:spPr>
        <p:txBody>
          <a:bodyPr lIns="0" tIns="0" rIns="0" bIns="0" rtlCol="0" anchor="t">
            <a:spAutoFit/>
          </a:bodyPr>
          <a:lstStyle/>
          <a:p>
            <a:pPr algn="ctr">
              <a:lnSpc>
                <a:spcPts val="6013"/>
              </a:lnSpc>
            </a:pPr>
            <a:r>
              <a:rPr lang="en-US" sz="4625">
                <a:solidFill>
                  <a:srgbClr val="000000"/>
                </a:solidFill>
                <a:latin typeface="Raleway"/>
              </a:rPr>
              <a:t>ФУНКЦИИ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2334050" y="3354424"/>
            <a:ext cx="11612952" cy="1769715"/>
          </a:xfrm>
          <a:prstGeom prst="rect">
            <a:avLst/>
          </a:prstGeom>
        </p:spPr>
        <p:txBody>
          <a:bodyPr lIns="0" tIns="0" rIns="0" bIns="0" rtlCol="0" anchor="t">
            <a:spAutoFit/>
          </a:bodyPr>
          <a:lstStyle/>
          <a:p>
            <a:pPr>
              <a:lnSpc>
                <a:spcPts val="4556"/>
              </a:lnSpc>
            </a:pPr>
            <a:r>
              <a:rPr lang="en-US" sz="3099" dirty="0">
                <a:solidFill>
                  <a:srgbClr val="000000"/>
                </a:solidFill>
                <a:latin typeface="Raleway"/>
              </a:rPr>
              <a:t>1.Спортивный тимбилдинг</a:t>
            </a:r>
          </a:p>
          <a:p>
            <a:pPr>
              <a:lnSpc>
                <a:spcPts val="4556"/>
              </a:lnSpc>
            </a:pPr>
            <a:r>
              <a:rPr lang="en-US" sz="3099" dirty="0">
                <a:solidFill>
                  <a:srgbClr val="000000"/>
                </a:solidFill>
                <a:latin typeface="Raleway"/>
              </a:rPr>
              <a:t>- «</a:t>
            </a:r>
            <a:r>
              <a:rPr lang="en-US" sz="3099" dirty="0" err="1">
                <a:solidFill>
                  <a:srgbClr val="000000"/>
                </a:solidFill>
                <a:latin typeface="Raleway"/>
              </a:rPr>
              <a:t>веревочный</a:t>
            </a:r>
            <a:r>
              <a:rPr lang="en-US" sz="3099" dirty="0">
                <a:solidFill>
                  <a:srgbClr val="000000"/>
                </a:solidFill>
                <a:latin typeface="Raleway"/>
              </a:rPr>
              <a:t> </a:t>
            </a:r>
            <a:r>
              <a:rPr lang="en-US" sz="3099" dirty="0" err="1">
                <a:solidFill>
                  <a:srgbClr val="000000"/>
                </a:solidFill>
                <a:latin typeface="Raleway"/>
              </a:rPr>
              <a:t>курс</a:t>
            </a:r>
            <a:r>
              <a:rPr lang="en-US" sz="3099" dirty="0">
                <a:solidFill>
                  <a:srgbClr val="000000"/>
                </a:solidFill>
                <a:latin typeface="Raleway"/>
              </a:rPr>
              <a:t>»</a:t>
            </a:r>
          </a:p>
          <a:p>
            <a:pPr>
              <a:lnSpc>
                <a:spcPts val="4556"/>
              </a:lnSpc>
            </a:pPr>
            <a:r>
              <a:rPr lang="en-US" sz="3099" dirty="0">
                <a:solidFill>
                  <a:srgbClr val="000000"/>
                </a:solidFill>
                <a:latin typeface="Raleway"/>
              </a:rPr>
              <a:t>- </a:t>
            </a:r>
            <a:r>
              <a:rPr lang="en-US" sz="3099" dirty="0" err="1">
                <a:solidFill>
                  <a:srgbClr val="000000"/>
                </a:solidFill>
                <a:latin typeface="Raleway"/>
              </a:rPr>
              <a:t>дэнстерапия</a:t>
            </a:r>
            <a:endParaRPr lang="en-US" sz="3099" dirty="0">
              <a:solidFill>
                <a:srgbClr val="000000"/>
              </a:solidFill>
              <a:latin typeface="Raleway"/>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922030">
            <a:off x="-1480261" y="-1774307"/>
            <a:ext cx="5894752" cy="6307614"/>
          </a:xfrm>
          <a:prstGeom prst="rect">
            <a:avLst/>
          </a:prstGeom>
        </p:spPr>
      </p:pic>
      <p:sp>
        <p:nvSpPr>
          <p:cNvPr id="4" name="TextBox 4"/>
          <p:cNvSpPr txBox="1"/>
          <p:nvPr/>
        </p:nvSpPr>
        <p:spPr>
          <a:xfrm>
            <a:off x="2334050" y="1725401"/>
            <a:ext cx="14129073" cy="760406"/>
          </a:xfrm>
          <a:prstGeom prst="rect">
            <a:avLst/>
          </a:prstGeom>
        </p:spPr>
        <p:txBody>
          <a:bodyPr lIns="0" tIns="0" rIns="0" bIns="0" rtlCol="0" anchor="t">
            <a:spAutoFit/>
          </a:bodyPr>
          <a:lstStyle/>
          <a:p>
            <a:pPr>
              <a:lnSpc>
                <a:spcPts val="6013"/>
              </a:lnSpc>
            </a:pPr>
            <a:r>
              <a:rPr lang="en-US" sz="4625">
                <a:solidFill>
                  <a:srgbClr val="000000"/>
                </a:solidFill>
                <a:latin typeface="Raleway"/>
              </a:rPr>
              <a:t>ТИПЫ ТИМБИЛДИНГА</a:t>
            </a:r>
          </a:p>
        </p:txBody>
      </p:sp>
      <p:sp>
        <p:nvSpPr>
          <p:cNvPr id="5" name="TextBox 5"/>
          <p:cNvSpPr txBox="1"/>
          <p:nvPr/>
        </p:nvSpPr>
        <p:spPr>
          <a:xfrm>
            <a:off x="8920625" y="3354424"/>
            <a:ext cx="8052012" cy="1693927"/>
          </a:xfrm>
          <a:prstGeom prst="rect">
            <a:avLst/>
          </a:prstGeom>
        </p:spPr>
        <p:txBody>
          <a:bodyPr lIns="0" tIns="0" rIns="0" bIns="0" rtlCol="0" anchor="t">
            <a:spAutoFit/>
          </a:bodyPr>
          <a:lstStyle/>
          <a:p>
            <a:pPr>
              <a:lnSpc>
                <a:spcPts val="4556"/>
              </a:lnSpc>
            </a:pPr>
            <a:r>
              <a:rPr lang="en-US" sz="3099">
                <a:solidFill>
                  <a:srgbClr val="000000"/>
                </a:solidFill>
                <a:latin typeface="Raleway"/>
              </a:rPr>
              <a:t>2. Психологический (ролевой) тимбилдинг</a:t>
            </a:r>
          </a:p>
          <a:p>
            <a:pPr>
              <a:lnSpc>
                <a:spcPts val="4556"/>
              </a:lnSpc>
            </a:pPr>
            <a:r>
              <a:rPr lang="en-US" sz="3099">
                <a:solidFill>
                  <a:srgbClr val="000000"/>
                </a:solidFill>
                <a:latin typeface="Raleway"/>
              </a:rPr>
              <a:t>- «деловой театр»</a:t>
            </a:r>
          </a:p>
          <a:p>
            <a:pPr>
              <a:lnSpc>
                <a:spcPts val="4556"/>
              </a:lnSpc>
            </a:pPr>
            <a:r>
              <a:rPr lang="en-US" sz="3099">
                <a:solidFill>
                  <a:srgbClr val="000000"/>
                </a:solidFill>
                <a:latin typeface="Raleway"/>
              </a:rPr>
              <a:t>- шерстяной тимбилдинг</a:t>
            </a:r>
          </a:p>
        </p:txBody>
      </p:sp>
      <p:sp>
        <p:nvSpPr>
          <p:cNvPr id="6" name="TextBox 6"/>
          <p:cNvSpPr txBox="1"/>
          <p:nvPr/>
        </p:nvSpPr>
        <p:spPr>
          <a:xfrm>
            <a:off x="2334050" y="5940114"/>
            <a:ext cx="5806476" cy="1693927"/>
          </a:xfrm>
          <a:prstGeom prst="rect">
            <a:avLst/>
          </a:prstGeom>
        </p:spPr>
        <p:txBody>
          <a:bodyPr lIns="0" tIns="0" rIns="0" bIns="0" rtlCol="0" anchor="t">
            <a:spAutoFit/>
          </a:bodyPr>
          <a:lstStyle/>
          <a:p>
            <a:pPr>
              <a:lnSpc>
                <a:spcPts val="4556"/>
              </a:lnSpc>
            </a:pPr>
            <a:r>
              <a:rPr lang="en-US" sz="3099" dirty="0">
                <a:solidFill>
                  <a:srgbClr val="000000"/>
                </a:solidFill>
                <a:latin typeface="Raleway"/>
              </a:rPr>
              <a:t>3.Творческий тимбилдинг</a:t>
            </a:r>
          </a:p>
          <a:p>
            <a:pPr>
              <a:lnSpc>
                <a:spcPts val="4556"/>
              </a:lnSpc>
            </a:pPr>
            <a:r>
              <a:rPr lang="en-US" sz="3099" dirty="0">
                <a:solidFill>
                  <a:srgbClr val="000000"/>
                </a:solidFill>
                <a:latin typeface="Raleway"/>
              </a:rPr>
              <a:t>- </a:t>
            </a:r>
            <a:r>
              <a:rPr lang="en-US" sz="3099" dirty="0" err="1">
                <a:solidFill>
                  <a:srgbClr val="000000"/>
                </a:solidFill>
                <a:latin typeface="Raleway"/>
              </a:rPr>
              <a:t>командное</a:t>
            </a:r>
            <a:r>
              <a:rPr lang="en-US" sz="3099" dirty="0">
                <a:solidFill>
                  <a:srgbClr val="000000"/>
                </a:solidFill>
                <a:latin typeface="Raleway"/>
              </a:rPr>
              <a:t> </a:t>
            </a:r>
            <a:r>
              <a:rPr lang="en-US" sz="3099" dirty="0" err="1">
                <a:solidFill>
                  <a:srgbClr val="000000"/>
                </a:solidFill>
                <a:latin typeface="Raleway"/>
              </a:rPr>
              <a:t>творчество</a:t>
            </a:r>
            <a:endParaRPr lang="en-US" sz="3099" dirty="0">
              <a:solidFill>
                <a:srgbClr val="000000"/>
              </a:solidFill>
              <a:latin typeface="Raleway"/>
            </a:endParaRPr>
          </a:p>
          <a:p>
            <a:pPr>
              <a:lnSpc>
                <a:spcPts val="4556"/>
              </a:lnSpc>
            </a:pPr>
            <a:r>
              <a:rPr lang="en-US" sz="3099" dirty="0">
                <a:solidFill>
                  <a:srgbClr val="000000"/>
                </a:solidFill>
                <a:latin typeface="Raleway"/>
              </a:rPr>
              <a:t>- </a:t>
            </a:r>
            <a:r>
              <a:rPr lang="en-US" sz="3099" dirty="0" err="1">
                <a:solidFill>
                  <a:srgbClr val="000000"/>
                </a:solidFill>
                <a:latin typeface="Raleway"/>
              </a:rPr>
              <a:t>картонный</a:t>
            </a:r>
            <a:r>
              <a:rPr lang="en-US" sz="3099" dirty="0">
                <a:solidFill>
                  <a:srgbClr val="000000"/>
                </a:solidFill>
                <a:latin typeface="Raleway"/>
              </a:rPr>
              <a:t> тимбилдинг</a:t>
            </a:r>
          </a:p>
        </p:txBody>
      </p:sp>
      <p:sp>
        <p:nvSpPr>
          <p:cNvPr id="7" name="TextBox 7"/>
          <p:cNvSpPr txBox="1"/>
          <p:nvPr/>
        </p:nvSpPr>
        <p:spPr>
          <a:xfrm>
            <a:off x="8920625" y="5940114"/>
            <a:ext cx="11612952" cy="1693927"/>
          </a:xfrm>
          <a:prstGeom prst="rect">
            <a:avLst/>
          </a:prstGeom>
        </p:spPr>
        <p:txBody>
          <a:bodyPr lIns="0" tIns="0" rIns="0" bIns="0" rtlCol="0" anchor="t">
            <a:spAutoFit/>
          </a:bodyPr>
          <a:lstStyle/>
          <a:p>
            <a:pPr>
              <a:lnSpc>
                <a:spcPts val="4556"/>
              </a:lnSpc>
            </a:pPr>
            <a:r>
              <a:rPr lang="en-US" sz="3099">
                <a:solidFill>
                  <a:srgbClr val="000000"/>
                </a:solidFill>
                <a:latin typeface="Raleway"/>
              </a:rPr>
              <a:t>4. Интеллектуальный тимбилдинг</a:t>
            </a:r>
          </a:p>
          <a:p>
            <a:pPr>
              <a:lnSpc>
                <a:spcPts val="4556"/>
              </a:lnSpc>
            </a:pPr>
            <a:r>
              <a:rPr lang="en-US" sz="3099">
                <a:solidFill>
                  <a:srgbClr val="000000"/>
                </a:solidFill>
                <a:latin typeface="Raleway"/>
              </a:rPr>
              <a:t>- найти и обезвредить</a:t>
            </a:r>
          </a:p>
          <a:p>
            <a:pPr>
              <a:lnSpc>
                <a:spcPts val="4556"/>
              </a:lnSpc>
            </a:pPr>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32740" y="6492183"/>
            <a:ext cx="8260766" cy="54727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665</Words>
  <Application>Microsoft Office PowerPoint</Application>
  <PresentationFormat>Произвольный</PresentationFormat>
  <Paragraphs>71</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Raleway</vt:lpstr>
      <vt:lpstr>Arimo</vt:lpstr>
      <vt:lpstr>Raleway Bold</vt:lpstr>
      <vt:lpstr>Calibri</vt:lpstr>
      <vt:lpstr>Arimo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Группа компаний «Содружество»</dc:title>
  <dc:creator>Пользователь</dc:creator>
  <cp:lastModifiedBy>Admin</cp:lastModifiedBy>
  <cp:revision>5</cp:revision>
  <dcterms:created xsi:type="dcterms:W3CDTF">2006-08-16T00:00:00Z</dcterms:created>
  <dcterms:modified xsi:type="dcterms:W3CDTF">2023-11-22T14:15:15Z</dcterms:modified>
  <dc:identifier>DAFA-w0TnzI</dc:identifier>
</cp:coreProperties>
</file>