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21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marker val="1"/>
        <c:axId val="207702656"/>
        <c:axId val="207704448"/>
      </c:lineChart>
      <c:catAx>
        <c:axId val="207702656"/>
        <c:scaling>
          <c:orientation val="minMax"/>
        </c:scaling>
        <c:delete val="1"/>
        <c:axPos val="b"/>
        <c:tickLblPos val="none"/>
        <c:crossAx val="207704448"/>
        <c:crosses val="autoZero"/>
        <c:auto val="1"/>
        <c:lblAlgn val="ctr"/>
        <c:lblOffset val="100"/>
      </c:catAx>
      <c:valAx>
        <c:axId val="20770444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2077026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0.0432</cdr:x>
      <cdr:y>0.72724</cdr:y>
    </cdr:from>
    <cdr:to>
      <cdr:x>0.85314</cdr:x>
      <cdr:y>0.74498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>
          <a:off x="285752" y="2928958"/>
          <a:ext cx="5357850" cy="7143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flipV="1">
          <a:off x="-1428728" y="-1785926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0.0432</cdr:x>
      <cdr:y>0.78045</cdr:y>
    </cdr:from>
    <cdr:to>
      <cdr:x>0.86393</cdr:x>
      <cdr:y>0.79819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>
          <a:off x="285752" y="3143272"/>
          <a:ext cx="5429288" cy="7143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0.01774</cdr:y>
    </cdr:from>
    <cdr:to>
      <cdr:x>0.0432</cdr:x>
      <cdr:y>0.97557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0" y="71438"/>
          <a:ext cx="285752" cy="38576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accent5">
                  <a:lumMod val="75000"/>
                </a:schemeClr>
              </a:solidFill>
            </a:rPr>
            <a:t>Содержание фенолов</a:t>
          </a:r>
          <a:endParaRPr lang="ru-RU" sz="1400" dirty="0">
            <a:solidFill>
              <a:schemeClr val="accent5">
                <a:lumMod val="7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45E1D-5645-410E-907A-464CDBF7D43B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8C2DF-6E10-4F15-A088-3B96871C8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lovonevorobei.ru/aforizm/aforizm_516_1.s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Химические исследования лекарственных препаратов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38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7562"/>
            <a:ext cx="4679157" cy="3119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285728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животную ткань</a:t>
            </a:r>
            <a:endParaRPr lang="ru-RU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428828" y="714356"/>
          <a:ext cx="6715172" cy="4327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013"/>
                <a:gridCol w="1652573"/>
                <a:gridCol w="1678793"/>
                <a:gridCol w="1678793"/>
              </a:tblGrid>
              <a:tr h="264675">
                <a:tc>
                  <a:txBody>
                    <a:bodyPr/>
                    <a:lstStyle/>
                    <a:p>
                      <a:r>
                        <a:rPr lang="ru-RU" dirty="0" smtClean="0"/>
                        <a:t>Аспирин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Парацетамол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Мята</a:t>
                      </a:r>
                      <a:endParaRPr lang="ru-RU" dirty="0"/>
                    </a:p>
                  </a:txBody>
                  <a:tcPr/>
                </a:tc>
              </a:tr>
              <a:tr h="39615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образовался белый осадок, структура и цвет мышечной ткани не изменились.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бурная реакция: изменение окраски мышечной ткани,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изменение структуры мышечных волокон. Мясо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стало более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жёстким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наблюдалось осветление ткани (мясо приобрело естественную окраску).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наблюдалось помутнение окраски, но мясо сохранило свой естественный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цвет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IMG_38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857628"/>
            <a:ext cx="3964809" cy="26432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38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57628"/>
            <a:ext cx="4260053" cy="27956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357166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Качественная реакция с фенолом</a:t>
            </a:r>
            <a:endParaRPr lang="ru-RU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857232"/>
          <a:ext cx="6905656" cy="5000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6414"/>
                <a:gridCol w="1726414"/>
                <a:gridCol w="1726414"/>
                <a:gridCol w="1726414"/>
              </a:tblGrid>
              <a:tr h="744779">
                <a:tc>
                  <a:txBody>
                    <a:bodyPr/>
                    <a:lstStyle/>
                    <a:p>
                      <a:r>
                        <a:rPr lang="ru-RU" dirty="0" smtClean="0"/>
                        <a:t>Аспирин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Парацетамол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Мята</a:t>
                      </a:r>
                      <a:endParaRPr lang="ru-RU" dirty="0"/>
                    </a:p>
                  </a:txBody>
                  <a:tcPr/>
                </a:tc>
              </a:tr>
              <a:tr h="4255881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Наблюдалось изменение окраски до розовой. Конечные продукты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салициловая кислота и уксусная кислота. Фенолов нет.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Наблюдалось изменение окраски до фиолетового, что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свидетельствует о присутствии фенолов.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Наблюдалось небольшое изменение окраски до тёмного. Фенолов 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Наблюдалось небольшое изменение окраски до тёмного. Фенолов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нет.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Содержимое 3" descr="DSC017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4250537"/>
            <a:ext cx="3214710" cy="2411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928670"/>
          <a:ext cx="6615130" cy="4027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2976" y="4857760"/>
            <a:ext cx="6143668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4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 </a:t>
            </a:r>
            <a:r>
              <a:rPr lang="ru-RU" sz="1400" b="1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14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м  е  </a:t>
            </a:r>
            <a:r>
              <a:rPr lang="ru-RU" sz="1400" b="1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14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1400" b="1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r>
              <a:rPr lang="ru-RU" sz="14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1400" b="1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14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и  е</a:t>
            </a:r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ru-RU" sz="14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 т  </a:t>
            </a:r>
            <a:r>
              <a:rPr lang="ru-RU" sz="1400" b="1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ru-RU" sz="14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у  к  т  у  </a:t>
            </a:r>
            <a:r>
              <a:rPr lang="ru-RU" sz="1400" b="1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ru-RU" sz="14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1400" b="1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r>
              <a:rPr lang="ru-RU" sz="14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т  к  а  </a:t>
            </a:r>
            <a:r>
              <a:rPr lang="ru-RU" sz="1400" b="1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14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и</a:t>
            </a:r>
            <a:endParaRPr lang="ru-RU" sz="14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6786578" y="1285860"/>
            <a:ext cx="2357422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парацетамол</a:t>
            </a:r>
            <a:endParaRPr lang="ru-RU" dirty="0"/>
          </a:p>
        </p:txBody>
      </p:sp>
      <p:sp>
        <p:nvSpPr>
          <p:cNvPr id="7" name="Стрелка влево 6"/>
          <p:cNvSpPr/>
          <p:nvPr/>
        </p:nvSpPr>
        <p:spPr>
          <a:xfrm>
            <a:off x="6858016" y="2571744"/>
            <a:ext cx="2143140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аспирин</a:t>
            </a:r>
            <a:endParaRPr lang="ru-RU" dirty="0"/>
          </a:p>
        </p:txBody>
      </p:sp>
      <p:sp>
        <p:nvSpPr>
          <p:cNvPr id="8" name="Стрелка влево 7"/>
          <p:cNvSpPr/>
          <p:nvPr/>
        </p:nvSpPr>
        <p:spPr>
          <a:xfrm>
            <a:off x="7215206" y="3786190"/>
            <a:ext cx="1571636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Липа</a:t>
            </a:r>
            <a:endParaRPr lang="ru-RU" dirty="0"/>
          </a:p>
        </p:txBody>
      </p:sp>
      <p:sp>
        <p:nvSpPr>
          <p:cNvPr id="9" name="Стрелка влево 8"/>
          <p:cNvSpPr/>
          <p:nvPr/>
        </p:nvSpPr>
        <p:spPr>
          <a:xfrm>
            <a:off x="7215206" y="4143380"/>
            <a:ext cx="1571636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мята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omashka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8" y="4357694"/>
            <a:ext cx="3543308" cy="2366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img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2000240"/>
            <a:ext cx="3571900" cy="23931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1348209795_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0"/>
            <a:ext cx="3333750" cy="2505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 (1)9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87665" y="142852"/>
            <a:ext cx="3256335" cy="4846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476493"/>
            <a:ext cx="3286130" cy="43815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57224" y="500042"/>
            <a:ext cx="4643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Самый чудесный врач – природа.</a:t>
            </a:r>
            <a:br>
              <a:rPr lang="ru-RU" sz="2800" dirty="0" smtClean="0"/>
            </a:br>
            <a:r>
              <a:rPr lang="ru-RU" sz="2800" dirty="0" smtClean="0"/>
              <a:t>            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Виктор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Шербюлье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Будьте здоровы!!!</a:t>
            </a:r>
            <a:endParaRPr lang="ru-RU" dirty="0"/>
          </a:p>
        </p:txBody>
      </p:sp>
      <p:pic>
        <p:nvPicPr>
          <p:cNvPr id="4" name="Содержимое 3" descr="BbFu4wZDY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643050"/>
            <a:ext cx="7239000" cy="48299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37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678" y="0"/>
            <a:ext cx="6215106" cy="6303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1285860"/>
            <a:ext cx="385762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Я ученица 10 класса,</a:t>
            </a:r>
            <a:br>
              <a:rPr lang="ru-RU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Гончаренко Ангелина</a:t>
            </a:r>
            <a:br>
              <a:rPr lang="ru-RU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Мечтаю стать фармацевтом</a:t>
            </a:r>
            <a:endParaRPr lang="ru-RU" b="1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5857884" cy="50004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Исследовать медицинскую</a:t>
            </a:r>
            <a:endParaRPr lang="ru-RU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IMG_37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-357222" y="1588946"/>
            <a:ext cx="3643338" cy="50229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000496" y="1142985"/>
            <a:ext cx="500066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литературу по лекарствам мне помог фармацевт ст.Журавской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Закуева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Валентина Владимировна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37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71536" y="-714404"/>
            <a:ext cx="5061351" cy="3374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429092" y="0"/>
            <a:ext cx="471490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Аспирин</a:t>
            </a:r>
          </a:p>
          <a:p>
            <a:r>
              <a:rPr lang="ru-RU" sz="1400" dirty="0" smtClean="0"/>
              <a:t>знаком всем с детства. В России его чаще</a:t>
            </a:r>
          </a:p>
          <a:p>
            <a:r>
              <a:rPr lang="ru-RU" sz="1400" dirty="0" smtClean="0"/>
              <a:t>всего применяют как жаропонижающее</a:t>
            </a:r>
          </a:p>
          <a:p>
            <a:r>
              <a:rPr lang="ru-RU" sz="1400" dirty="0" smtClean="0"/>
              <a:t>средство. Но во многих других странах</a:t>
            </a:r>
          </a:p>
          <a:p>
            <a:r>
              <a:rPr lang="ru-RU" sz="1400" dirty="0" smtClean="0"/>
              <a:t>аспирин используют как болеутоляющий препарат для снятия головной и</a:t>
            </a:r>
          </a:p>
          <a:p>
            <a:r>
              <a:rPr lang="ru-RU" sz="1400" dirty="0" smtClean="0"/>
              <a:t>зубной боли, болей в суставах и так далее</a:t>
            </a:r>
          </a:p>
          <a:p>
            <a:r>
              <a:rPr lang="ru-RU" sz="1400" dirty="0" smtClean="0"/>
              <a:t>. Он был синтезирован в 1897 году из препаратов, полученных из</a:t>
            </a:r>
          </a:p>
          <a:p>
            <a:r>
              <a:rPr lang="ru-RU" sz="1400" dirty="0" smtClean="0"/>
              <a:t>коры ивы, жаропонижающее действие которой было известно ещё</a:t>
            </a:r>
          </a:p>
          <a:p>
            <a:r>
              <a:rPr lang="ru-RU" sz="1400" dirty="0" smtClean="0"/>
              <a:t>Гиппократу. Но только через 30 лет, в конце XIX века фармацевтическая</a:t>
            </a:r>
          </a:p>
          <a:p>
            <a:r>
              <a:rPr lang="ru-RU" sz="1400" dirty="0" smtClean="0"/>
              <a:t>компания «Байер» решилась выпускать его промышленным способом.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2571744"/>
            <a:ext cx="38576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Парацетамол                                                       как лекарство уже не одно</a:t>
            </a:r>
          </a:p>
          <a:p>
            <a:r>
              <a:rPr lang="ru-RU" sz="1400" dirty="0" smtClean="0"/>
              <a:t>десятилетие широко используется во всех</a:t>
            </a:r>
          </a:p>
          <a:p>
            <a:r>
              <a:rPr lang="ru-RU" sz="1400" dirty="0" smtClean="0"/>
              <a:t>странах. У парацетамола столько же много различных названий, как и форм</a:t>
            </a:r>
          </a:p>
          <a:p>
            <a:r>
              <a:rPr lang="ru-RU" sz="1400" dirty="0" smtClean="0"/>
              <a:t>выпуска: в виде обычных таблеток, сиропов, эликсиров, капсул и растворов,</a:t>
            </a:r>
          </a:p>
          <a:p>
            <a:r>
              <a:rPr lang="ru-RU" sz="1400" dirty="0" smtClean="0"/>
              <a:t>а также ампул для инъекций.</a:t>
            </a:r>
          </a:p>
          <a:p>
            <a:r>
              <a:rPr lang="ru-RU" sz="1400" dirty="0" smtClean="0"/>
              <a:t>Парацетамол способен снимать любую боль (зубную, головную боль,</a:t>
            </a:r>
          </a:p>
          <a:p>
            <a:r>
              <a:rPr lang="ru-RU" sz="1400" dirty="0" smtClean="0"/>
              <a:t>мигрень, боль при ожогах и травмах) и имеет очень хороший</a:t>
            </a:r>
          </a:p>
          <a:p>
            <a:r>
              <a:rPr lang="ru-RU" sz="1400" dirty="0" smtClean="0"/>
              <a:t>жаропонижающий эффект. </a:t>
            </a:r>
          </a:p>
          <a:p>
            <a:r>
              <a:rPr lang="ru-RU" sz="1400" dirty="0" smtClean="0"/>
              <a:t>И</a:t>
            </a:r>
          </a:p>
          <a:p>
            <a:r>
              <a:rPr lang="ru-RU" sz="1400" dirty="0" smtClean="0"/>
              <a:t>самое главное, следует помнить, что парацетамол снимает симптомы, но</a:t>
            </a:r>
          </a:p>
          <a:p>
            <a:r>
              <a:rPr lang="ru-RU" sz="1400" dirty="0" smtClean="0"/>
              <a:t>никак не лечит сами причины возникновения боли и жара.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5257808" cy="53437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Народная медицина</a:t>
            </a:r>
            <a:endParaRPr lang="ru-RU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IMG_3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928670"/>
            <a:ext cx="3214710" cy="32273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full________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928670"/>
            <a:ext cx="2605051" cy="19557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42844" y="2857496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Липа</a:t>
            </a:r>
            <a:endParaRPr lang="ru-RU" sz="2800" dirty="0"/>
          </a:p>
        </p:txBody>
      </p:sp>
      <p:pic>
        <p:nvPicPr>
          <p:cNvPr id="10" name="Рисунок 9" descr="0_99179_f718c041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3929066"/>
            <a:ext cx="2619394" cy="19645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786446" y="5929330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Ромашка</a:t>
            </a:r>
            <a:endParaRPr lang="ru-RU" sz="2800" dirty="0"/>
          </a:p>
        </p:txBody>
      </p:sp>
      <p:pic>
        <p:nvPicPr>
          <p:cNvPr id="12" name="Рисунок 11" descr="1f4217ee0e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3643314"/>
            <a:ext cx="2509575" cy="23574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571472" y="6072206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Мята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428992" y="4214818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Калина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68383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0"/>
            <a:ext cx="6381776" cy="4722541"/>
          </a:xfrm>
        </p:spPr>
      </p:pic>
      <p:sp>
        <p:nvSpPr>
          <p:cNvPr id="9" name="Стрелка вправо 8"/>
          <p:cNvSpPr/>
          <p:nvPr/>
        </p:nvSpPr>
        <p:spPr>
          <a:xfrm>
            <a:off x="4214810" y="500042"/>
            <a:ext cx="928694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900" dirty="0" smtClean="0"/>
              <a:t>вывели мяту 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rot="3007062">
            <a:off x="5085671" y="195795"/>
            <a:ext cx="785704" cy="589015"/>
          </a:xfrm>
          <a:prstGeom prst="rightArrow">
            <a:avLst>
              <a:gd name="adj1" fmla="val 50000"/>
              <a:gd name="adj2" fmla="val 520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 также появилась в</a:t>
            </a:r>
            <a:endParaRPr lang="ru-RU" sz="105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2643174" y="785794"/>
            <a:ext cx="857256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1100" dirty="0" smtClean="0"/>
              <a:t>затем в</a:t>
            </a:r>
            <a:endParaRPr lang="ru-RU" sz="1100" dirty="0"/>
          </a:p>
        </p:txBody>
      </p:sp>
      <p:sp>
        <p:nvSpPr>
          <p:cNvPr id="12" name="Стрелка вправо 11"/>
          <p:cNvSpPr/>
          <p:nvPr/>
        </p:nvSpPr>
        <p:spPr>
          <a:xfrm rot="20156515">
            <a:off x="6553347" y="3114281"/>
            <a:ext cx="642942" cy="394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 и</a:t>
            </a:r>
            <a:endParaRPr lang="ru-RU" sz="1100" dirty="0"/>
          </a:p>
        </p:txBody>
      </p:sp>
      <p:pic>
        <p:nvPicPr>
          <p:cNvPr id="13" name="Рисунок 12" descr="m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357562"/>
            <a:ext cx="2250279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285749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Антисептик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214311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Зубная боль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42913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Морская болезнь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57884" y="435769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Противовирусное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298912" y="355947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Антибактериальное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00430" y="100010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Сердце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929322" y="207167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Желудок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72066" y="500063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Нарушение сна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214546" y="535782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Печень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571876"/>
            <a:ext cx="235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Головная боль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57224" y="49291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Кишечник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357950" y="278605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Желчный пузырь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786182" y="535782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Ожоги</a:t>
            </a:r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 rot="799858">
            <a:off x="2024514" y="2284828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1714480" y="2928934"/>
            <a:ext cx="642942" cy="260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21337624">
            <a:off x="1857356" y="3643314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20451401">
            <a:off x="1886434" y="4240899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20170794">
            <a:off x="2376357" y="4749723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7733004">
            <a:off x="2934535" y="5054628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5970035">
            <a:off x="3952465" y="5023221"/>
            <a:ext cx="50163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4039938">
            <a:off x="4669057" y="4716472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2421490">
            <a:off x="5171527" y="4138486"/>
            <a:ext cx="596134" cy="2259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лево 26"/>
          <p:cNvSpPr/>
          <p:nvPr/>
        </p:nvSpPr>
        <p:spPr>
          <a:xfrm rot="629298">
            <a:off x="5731987" y="3548308"/>
            <a:ext cx="547681" cy="2368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лево 27"/>
          <p:cNvSpPr/>
          <p:nvPr/>
        </p:nvSpPr>
        <p:spPr>
          <a:xfrm>
            <a:off x="5715008" y="2928934"/>
            <a:ext cx="571504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лево 28"/>
          <p:cNvSpPr/>
          <p:nvPr/>
        </p:nvSpPr>
        <p:spPr>
          <a:xfrm rot="21153463">
            <a:off x="5369291" y="2250664"/>
            <a:ext cx="571504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лево 29"/>
          <p:cNvSpPr/>
          <p:nvPr/>
        </p:nvSpPr>
        <p:spPr>
          <a:xfrm rot="16200000">
            <a:off x="3806198" y="1623034"/>
            <a:ext cx="425675" cy="1799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 descr="732691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2143116"/>
            <a:ext cx="2357454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6357950" y="4071942"/>
            <a:ext cx="2143140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072198" y="357166"/>
            <a:ext cx="2357454" cy="2286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getImage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1071546"/>
            <a:ext cx="3143272" cy="41910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IMG_38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143248"/>
            <a:ext cx="4357718" cy="33337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IMG_38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-357214"/>
            <a:ext cx="4107649" cy="33099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IMG_39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143248"/>
            <a:ext cx="4158596" cy="31908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 descr="IMG_386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14346" y="0"/>
            <a:ext cx="3821901" cy="304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786050" y="857232"/>
          <a:ext cx="609600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050"/>
                <a:gridCol w="178595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Аспирин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Парацетамол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Мята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Выпал белый осадок в виде </a:t>
                      </a:r>
                      <a:r>
                        <a:rPr lang="ru-RU" dirty="0" err="1" smtClean="0"/>
                        <a:t>кристалл-ов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Особых изменений нет(но выделяется небольшое</a:t>
                      </a:r>
                      <a:r>
                        <a:rPr lang="ru-RU" baseline="0" dirty="0" smtClean="0"/>
                        <a:t> количество осадка и цвет листьев стал более светлый)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Изменений нет, окраска</a:t>
                      </a:r>
                      <a:r>
                        <a:rPr lang="ru-RU" baseline="0" dirty="0" smtClean="0"/>
                        <a:t> листьев  и структура тканей осталась прежней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никаких изменений не произошло.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034" y="214290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растительную ткань</a:t>
            </a:r>
            <a:endParaRPr lang="ru-RU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IMG_38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06" y="3714752"/>
            <a:ext cx="3964809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428</TotalTime>
  <Words>431</Words>
  <Application>Microsoft Office PowerPoint</Application>
  <PresentationFormat>Экран (4:3)</PresentationFormat>
  <Paragraphs>88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Химические исследования лекарственных препаратов </vt:lpstr>
      <vt:lpstr>Слайд 2</vt:lpstr>
      <vt:lpstr>Исследовать медицинскую</vt:lpstr>
      <vt:lpstr>Слайд 4</vt:lpstr>
      <vt:lpstr>Народная медицина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Будьте здоровы!!!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Сила народной медицины </dc:title>
  <dc:creator>Снежанна</dc:creator>
  <cp:lastModifiedBy>Master</cp:lastModifiedBy>
  <cp:revision>36</cp:revision>
  <dcterms:created xsi:type="dcterms:W3CDTF">2015-01-07T10:59:06Z</dcterms:created>
  <dcterms:modified xsi:type="dcterms:W3CDTF">2016-11-02T19:53:21Z</dcterms:modified>
</cp:coreProperties>
</file>